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4.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6.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 id="2147483694" r:id="rId6"/>
    <p:sldMasterId id="2147483744" r:id="rId7"/>
    <p:sldMasterId id="2147483794" r:id="rId8"/>
    <p:sldMasterId id="2147483844" r:id="rId9"/>
    <p:sldMasterId id="2147483894" r:id="rId10"/>
  </p:sldMasterIdLst>
  <p:notesMasterIdLst>
    <p:notesMasterId r:id="rId26"/>
  </p:notesMasterIdLst>
  <p:handoutMasterIdLst>
    <p:handoutMasterId r:id="rId27"/>
  </p:handoutMasterIdLst>
  <p:sldIdLst>
    <p:sldId id="1007" r:id="rId11"/>
    <p:sldId id="798" r:id="rId12"/>
    <p:sldId id="633" r:id="rId13"/>
    <p:sldId id="546" r:id="rId14"/>
    <p:sldId id="834" r:id="rId15"/>
    <p:sldId id="838" r:id="rId16"/>
    <p:sldId id="1048" r:id="rId17"/>
    <p:sldId id="1144" r:id="rId18"/>
    <p:sldId id="597" r:id="rId19"/>
    <p:sldId id="1190" r:id="rId20"/>
    <p:sldId id="1192" r:id="rId21"/>
    <p:sldId id="1194" r:id="rId22"/>
    <p:sldId id="1196" r:id="rId23"/>
    <p:sldId id="1197" r:id="rId24"/>
    <p:sldId id="1195"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C31042-DEA9-410B-8B39-1D305A2E7311}">
          <p14:sldIdLst>
            <p14:sldId id="1007"/>
            <p14:sldId id="798"/>
            <p14:sldId id="633"/>
            <p14:sldId id="546"/>
            <p14:sldId id="834"/>
            <p14:sldId id="838"/>
            <p14:sldId id="1048"/>
            <p14:sldId id="1144"/>
            <p14:sldId id="597"/>
            <p14:sldId id="1190"/>
            <p14:sldId id="1192"/>
            <p14:sldId id="1194"/>
            <p14:sldId id="1196"/>
            <p14:sldId id="1197"/>
            <p14:sldId id="1195"/>
          </p14:sldIdLst>
        </p14:section>
      </p14:sectionLst>
    </p:ext>
    <p:ext uri="{EFAFB233-063F-42B5-8137-9DF3F51BA10A}">
      <p15:sldGuideLst xmlns:p15="http://schemas.microsoft.com/office/powerpoint/2012/main">
        <p15:guide id="1" orient="horz" pos="2664" userDrawn="1">
          <p15:clr>
            <a:srgbClr val="A4A3A4"/>
          </p15:clr>
        </p15:guide>
        <p15:guide id="2" pos="2880" userDrawn="1">
          <p15:clr>
            <a:srgbClr val="A4A3A4"/>
          </p15:clr>
        </p15:guide>
        <p15:guide id="3" orient="horz" pos="4004" userDrawn="1">
          <p15:clr>
            <a:srgbClr val="A4A3A4"/>
          </p15:clr>
        </p15:guide>
        <p15:guide id="4" orient="horz" pos="1899" userDrawn="1">
          <p15:clr>
            <a:srgbClr val="A4A3A4"/>
          </p15:clr>
        </p15:guide>
        <p15:guide id="5" orient="horz" pos="4062" userDrawn="1">
          <p15:clr>
            <a:srgbClr val="A4A3A4"/>
          </p15:clr>
        </p15:guide>
        <p15:guide id="6" pos="5581" userDrawn="1">
          <p15:clr>
            <a:srgbClr val="A4A3A4"/>
          </p15:clr>
        </p15:guide>
        <p15:guide id="7" pos="2836" userDrawn="1">
          <p15:clr>
            <a:srgbClr val="A4A3A4"/>
          </p15:clr>
        </p15:guide>
        <p15:guide id="8" pos="528" userDrawn="1">
          <p15:clr>
            <a:srgbClr val="A4A3A4"/>
          </p15:clr>
        </p15:guide>
        <p15:guide id="9" orient="horz" pos="4046" userDrawn="1">
          <p15:clr>
            <a:srgbClr val="A4A3A4"/>
          </p15:clr>
        </p15:guide>
        <p15:guide id="10" orient="horz" pos="3938" userDrawn="1">
          <p15:clr>
            <a:srgbClr val="A4A3A4"/>
          </p15:clr>
        </p15:guide>
        <p15:guide id="11" orient="horz" pos="3935" userDrawn="1">
          <p15:clr>
            <a:srgbClr val="A4A3A4"/>
          </p15:clr>
        </p15:guide>
        <p15:guide id="12" orient="horz" pos="1923" userDrawn="1">
          <p15:clr>
            <a:srgbClr val="A4A3A4"/>
          </p15:clr>
        </p15:guide>
        <p15:guide id="13" orient="horz" pos="859" userDrawn="1">
          <p15:clr>
            <a:srgbClr val="A4A3A4"/>
          </p15:clr>
        </p15:guide>
        <p15:guide id="14" orient="horz" pos="937" userDrawn="1">
          <p15:clr>
            <a:srgbClr val="A4A3A4"/>
          </p15:clr>
        </p15:guide>
        <p15:guide id="15" pos="3030" userDrawn="1">
          <p15:clr>
            <a:srgbClr val="A4A3A4"/>
          </p15:clr>
        </p15:guide>
        <p15:guide id="16" pos="5579" userDrawn="1">
          <p15:clr>
            <a:srgbClr val="A4A3A4"/>
          </p15:clr>
        </p15:guide>
        <p15:guide id="17" pos="2789" userDrawn="1">
          <p15:clr>
            <a:srgbClr val="A4A3A4"/>
          </p15:clr>
        </p15:guide>
        <p15:guide id="18" pos="5002" userDrawn="1">
          <p15:clr>
            <a:srgbClr val="A4A3A4"/>
          </p15:clr>
        </p15:guide>
        <p15:guide id="19" pos="410" userDrawn="1">
          <p15:clr>
            <a:srgbClr val="A4A3A4"/>
          </p15:clr>
        </p15:guide>
        <p15:guide id="20" pos="487" userDrawn="1">
          <p15:clr>
            <a:srgbClr val="A4A3A4"/>
          </p15:clr>
        </p15:guide>
        <p15:guide id="21" orient="horz" pos="3624" userDrawn="1">
          <p15:clr>
            <a:srgbClr val="A4A3A4"/>
          </p15:clr>
        </p15:guide>
        <p15:guide id="22" orient="horz" pos="4009" userDrawn="1">
          <p15:clr>
            <a:srgbClr val="A4A3A4"/>
          </p15:clr>
        </p15:guide>
        <p15:guide id="23" orient="horz" pos="4073" userDrawn="1">
          <p15:clr>
            <a:srgbClr val="A4A3A4"/>
          </p15:clr>
        </p15:guide>
        <p15:guide id="24" orient="horz" pos="1310" userDrawn="1">
          <p15:clr>
            <a:srgbClr val="A4A3A4"/>
          </p15:clr>
        </p15:guide>
        <p15:guide id="25" orient="horz" pos="490" userDrawn="1">
          <p15:clr>
            <a:srgbClr val="A4A3A4"/>
          </p15:clr>
        </p15:guide>
        <p15:guide id="26" orient="horz" pos="3396" userDrawn="1">
          <p15:clr>
            <a:srgbClr val="A4A3A4"/>
          </p15:clr>
        </p15:guide>
        <p15:guide id="27" orient="horz" pos="784" userDrawn="1">
          <p15:clr>
            <a:srgbClr val="A4A3A4"/>
          </p15:clr>
        </p15:guide>
        <p15:guide id="28" pos="2762" userDrawn="1">
          <p15:clr>
            <a:srgbClr val="A4A3A4"/>
          </p15:clr>
        </p15:guide>
        <p15:guide id="29" pos="3878" userDrawn="1">
          <p15:clr>
            <a:srgbClr val="A4A3A4"/>
          </p15:clr>
        </p15:guide>
        <p15:guide id="30" pos="5553" userDrawn="1">
          <p15:clr>
            <a:srgbClr val="A4A3A4"/>
          </p15:clr>
        </p15:guide>
        <p15:guide id="31" pos="1850" userDrawn="1">
          <p15:clr>
            <a:srgbClr val="A4A3A4"/>
          </p15:clr>
        </p15:guide>
        <p15:guide id="32" pos="652" userDrawn="1">
          <p15:clr>
            <a:srgbClr val="A4A3A4"/>
          </p15:clr>
        </p15:guide>
        <p15:guide id="33" pos="470" userDrawn="1">
          <p15:clr>
            <a:srgbClr val="A4A3A4"/>
          </p15:clr>
        </p15:guide>
        <p15:guide id="34" pos="343" userDrawn="1">
          <p15:clr>
            <a:srgbClr val="A4A3A4"/>
          </p15:clr>
        </p15:guide>
        <p15:guide id="35" orient="horz" pos="4264" userDrawn="1">
          <p15:clr>
            <a:srgbClr val="A4A3A4"/>
          </p15:clr>
        </p15:guide>
        <p15:guide id="36" orient="horz" pos="962" userDrawn="1">
          <p15:clr>
            <a:srgbClr val="A4A3A4"/>
          </p15:clr>
        </p15:guide>
        <p15:guide id="37" orient="horz" pos="4200" userDrawn="1">
          <p15:clr>
            <a:srgbClr val="A4A3A4"/>
          </p15:clr>
        </p15:guide>
        <p15:guide id="38" orient="horz" pos="1316" userDrawn="1">
          <p15:clr>
            <a:srgbClr val="A4A3A4"/>
          </p15:clr>
        </p15:guide>
        <p15:guide id="39" orient="horz" pos="665" userDrawn="1">
          <p15:clr>
            <a:srgbClr val="A4A3A4"/>
          </p15:clr>
        </p15:guide>
        <p15:guide id="40" orient="horz" pos="704" userDrawn="1">
          <p15:clr>
            <a:srgbClr val="A4A3A4"/>
          </p15:clr>
        </p15:guide>
        <p15:guide id="41" pos="479" userDrawn="1">
          <p15:clr>
            <a:srgbClr val="A4A3A4"/>
          </p15:clr>
        </p15:guide>
        <p15:guide id="42" orient="horz" pos="1185" userDrawn="1">
          <p15:clr>
            <a:srgbClr val="A4A3A4"/>
          </p15:clr>
        </p15:guide>
        <p15:guide id="43" orient="horz" pos="793" userDrawn="1">
          <p15:clr>
            <a:srgbClr val="A4A3A4"/>
          </p15:clr>
        </p15:guide>
        <p15:guide id="44" pos="5007" userDrawn="1">
          <p15:clr>
            <a:srgbClr val="A4A3A4"/>
          </p15:clr>
        </p15:guide>
        <p15:guide id="45" pos="499" userDrawn="1">
          <p15:clr>
            <a:srgbClr val="A4A3A4"/>
          </p15:clr>
        </p15:guide>
        <p15:guide id="46" orient="horz" pos="957" userDrawn="1">
          <p15:clr>
            <a:srgbClr val="A4A3A4"/>
          </p15:clr>
        </p15:guide>
        <p15:guide id="47" orient="horz" pos="1004" userDrawn="1">
          <p15:clr>
            <a:srgbClr val="A4A3A4"/>
          </p15:clr>
        </p15:guide>
        <p15:guide id="48" orient="horz" pos="4256" userDrawn="1">
          <p15:clr>
            <a:srgbClr val="A4A3A4"/>
          </p15:clr>
        </p15:guide>
        <p15:guide id="49" orient="horz" pos="3977" userDrawn="1">
          <p15:clr>
            <a:srgbClr val="A4A3A4"/>
          </p15:clr>
        </p15:guide>
        <p15:guide id="50" orient="horz" pos="4142" userDrawn="1">
          <p15:clr>
            <a:srgbClr val="A4A3A4"/>
          </p15:clr>
        </p15:guide>
        <p15:guide id="51" orient="horz" pos="3493" userDrawn="1">
          <p15:clr>
            <a:srgbClr val="A4A3A4"/>
          </p15:clr>
        </p15:guide>
        <p15:guide id="52" orient="horz" pos="782" userDrawn="1">
          <p15:clr>
            <a:srgbClr val="A4A3A4"/>
          </p15:clr>
        </p15:guide>
        <p15:guide id="53" orient="horz" pos="970" userDrawn="1">
          <p15:clr>
            <a:srgbClr val="A4A3A4"/>
          </p15:clr>
        </p15:guide>
        <p15:guide id="54" orient="horz" pos="1423" userDrawn="1">
          <p15:clr>
            <a:srgbClr val="A4A3A4"/>
          </p15:clr>
        </p15:guide>
        <p15:guide id="55" pos="5050" userDrawn="1">
          <p15:clr>
            <a:srgbClr val="A4A3A4"/>
          </p15:clr>
        </p15:guide>
        <p15:guide id="56" pos="482" userDrawn="1">
          <p15:clr>
            <a:srgbClr val="A4A3A4"/>
          </p15:clr>
        </p15:guide>
        <p15:guide id="57" pos="3841" userDrawn="1">
          <p15:clr>
            <a:srgbClr val="A4A3A4"/>
          </p15:clr>
        </p15:guide>
        <p15:guide id="58" pos="1751" userDrawn="1">
          <p15:clr>
            <a:srgbClr val="A4A3A4"/>
          </p15:clr>
        </p15:guide>
        <p15:guide id="59" orient="horz" pos="4169" userDrawn="1">
          <p15:clr>
            <a:srgbClr val="A4A3A4"/>
          </p15:clr>
        </p15:guide>
        <p15:guide id="60" orient="horz" pos="4223" userDrawn="1">
          <p15:clr>
            <a:srgbClr val="A4A3A4"/>
          </p15:clr>
        </p15:guide>
        <p15:guide id="61" orient="horz" pos="3492" userDrawn="1">
          <p15:clr>
            <a:srgbClr val="A4A3A4"/>
          </p15:clr>
        </p15:guide>
        <p15:guide id="62" orient="horz" pos="1424" userDrawn="1">
          <p15:clr>
            <a:srgbClr val="A4A3A4"/>
          </p15:clr>
        </p15:guide>
        <p15:guide id="63" pos="3861" userDrawn="1">
          <p15:clr>
            <a:srgbClr val="A4A3A4"/>
          </p15:clr>
        </p15:guide>
        <p15:guide id="64" pos="5580" userDrawn="1">
          <p15:clr>
            <a:srgbClr val="A4A3A4"/>
          </p15:clr>
        </p15:guide>
        <p15:guide id="65" pos="175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io Haskell" initials="RH" lastIdx="112" clrIdx="0">
    <p:extLst/>
  </p:cmAuthor>
  <p:cmAuthor id="2" name="Kareem Yearwood" initials="" lastIdx="3" clrIdx="1"/>
  <p:cmAuthor id="3" name="Jim Kindinger" initials="JK" lastIdx="1" clrIdx="2">
    <p:extLst/>
  </p:cmAuthor>
  <p:cmAuthor id="4" name="Shelly Walshe" initials="SW" lastIdx="4" clrIdx="3">
    <p:extLst/>
  </p:cmAuthor>
  <p:cmAuthor id="5" name="Kevin Jackson" initials="KJ" lastIdx="25" clrIdx="4">
    <p:extLst/>
  </p:cmAuthor>
  <p:cmAuthor id="6" name="Belinda Martinez" initials="BM" lastIdx="1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FAA"/>
    <a:srgbClr val="43B02A"/>
    <a:srgbClr val="3DBA20"/>
    <a:srgbClr val="1F6B0E"/>
    <a:srgbClr val="4BACC6"/>
    <a:srgbClr val="553D82"/>
    <a:srgbClr val="319C19"/>
    <a:srgbClr val="92D050"/>
    <a:srgbClr val="5FBC4A"/>
    <a:srgbClr val="669C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4" autoAdjust="0"/>
    <p:restoredTop sz="95678" autoAdjust="0"/>
  </p:normalViewPr>
  <p:slideViewPr>
    <p:cSldViewPr snapToObjects="1" showGuides="1">
      <p:cViewPr varScale="1">
        <p:scale>
          <a:sx n="77" d="100"/>
          <a:sy n="77" d="100"/>
        </p:scale>
        <p:origin x="1500" y="84"/>
      </p:cViewPr>
      <p:guideLst>
        <p:guide orient="horz" pos="2664"/>
        <p:guide pos="2880"/>
        <p:guide orient="horz" pos="4004"/>
        <p:guide orient="horz" pos="1899"/>
        <p:guide orient="horz" pos="4062"/>
        <p:guide pos="5581"/>
        <p:guide pos="2836"/>
        <p:guide pos="528"/>
        <p:guide orient="horz" pos="4046"/>
        <p:guide orient="horz" pos="3938"/>
        <p:guide orient="horz" pos="3935"/>
        <p:guide orient="horz" pos="1923"/>
        <p:guide orient="horz" pos="859"/>
        <p:guide orient="horz" pos="937"/>
        <p:guide pos="3030"/>
        <p:guide pos="5579"/>
        <p:guide pos="2789"/>
        <p:guide pos="5002"/>
        <p:guide pos="410"/>
        <p:guide pos="487"/>
        <p:guide orient="horz" pos="3624"/>
        <p:guide orient="horz" pos="4009"/>
        <p:guide orient="horz" pos="4073"/>
        <p:guide orient="horz" pos="1310"/>
        <p:guide orient="horz" pos="490"/>
        <p:guide orient="horz" pos="3396"/>
        <p:guide orient="horz" pos="784"/>
        <p:guide pos="2762"/>
        <p:guide pos="3878"/>
        <p:guide pos="5553"/>
        <p:guide pos="1850"/>
        <p:guide pos="652"/>
        <p:guide pos="470"/>
        <p:guide pos="343"/>
        <p:guide orient="horz" pos="4264"/>
        <p:guide orient="horz" pos="962"/>
        <p:guide orient="horz" pos="4200"/>
        <p:guide orient="horz" pos="1316"/>
        <p:guide orient="horz" pos="665"/>
        <p:guide orient="horz" pos="704"/>
        <p:guide pos="479"/>
        <p:guide orient="horz" pos="1185"/>
        <p:guide orient="horz" pos="793"/>
        <p:guide pos="5007"/>
        <p:guide pos="499"/>
        <p:guide orient="horz" pos="957"/>
        <p:guide orient="horz" pos="1004"/>
        <p:guide orient="horz" pos="4256"/>
        <p:guide orient="horz" pos="3977"/>
        <p:guide orient="horz" pos="4142"/>
        <p:guide orient="horz" pos="3493"/>
        <p:guide orient="horz" pos="782"/>
        <p:guide orient="horz" pos="970"/>
        <p:guide orient="horz" pos="1423"/>
        <p:guide pos="5050"/>
        <p:guide pos="482"/>
        <p:guide pos="3841"/>
        <p:guide pos="1751"/>
        <p:guide orient="horz" pos="4169"/>
        <p:guide orient="horz" pos="4223"/>
        <p:guide orient="horz" pos="3492"/>
        <p:guide orient="horz" pos="1424"/>
        <p:guide pos="3861"/>
        <p:guide pos="5580"/>
        <p:guide pos="1753"/>
      </p:guideLst>
    </p:cSldViewPr>
  </p:slideViewPr>
  <p:notesTextViewPr>
    <p:cViewPr>
      <p:scale>
        <a:sx n="3" d="2"/>
        <a:sy n="3" d="2"/>
      </p:scale>
      <p:origin x="0" y="0"/>
    </p:cViewPr>
  </p:notesTextViewPr>
  <p:sorterViewPr>
    <p:cViewPr>
      <p:scale>
        <a:sx n="140" d="100"/>
        <a:sy n="140" d="100"/>
      </p:scale>
      <p:origin x="0" y="-54787"/>
    </p:cViewPr>
  </p:sorterViewPr>
  <p:notesViewPr>
    <p:cSldViewPr snapToObjects="1" showGuides="1">
      <p:cViewPr varScale="1">
        <p:scale>
          <a:sx n="64" d="100"/>
          <a:sy n="64" d="100"/>
        </p:scale>
        <p:origin x="258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92EF1-65C5-493F-A962-1AE6DDFFDAF3}"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0188BFA7-C269-40E8-B026-B5EE0B641797}">
      <dgm:prSet phldrT="[Text]" custT="1"/>
      <dgm:spPr>
        <a:solidFill>
          <a:srgbClr val="43B02A"/>
        </a:solidFill>
      </dgm:spPr>
      <dgm:t>
        <a:bodyPr/>
        <a:lstStyle/>
        <a:p>
          <a:r>
            <a:rPr lang="en-US" sz="3600" dirty="0" smtClean="0">
              <a:ln>
                <a:solidFill>
                  <a:schemeClr val="bg1"/>
                </a:solidFill>
              </a:ln>
              <a:solidFill>
                <a:schemeClr val="bg1"/>
              </a:solidFill>
              <a:effectLst/>
            </a:rPr>
            <a:t>DDC</a:t>
          </a:r>
        </a:p>
        <a:p>
          <a:r>
            <a:rPr lang="en-US" sz="1200" b="1" dirty="0" smtClean="0">
              <a:solidFill>
                <a:schemeClr val="bg1"/>
              </a:solidFill>
            </a:rPr>
            <a:t>Delta Dental of California</a:t>
          </a:r>
        </a:p>
      </dgm:t>
    </dgm:pt>
    <dgm:pt modelId="{DC35D28F-04D7-42EC-9CD6-3518460603B4}" type="parTrans" cxnId="{3B214F2F-D50C-4E9D-A492-7327433BE682}">
      <dgm:prSet/>
      <dgm:spPr/>
      <dgm:t>
        <a:bodyPr/>
        <a:lstStyle/>
        <a:p>
          <a:endParaRPr lang="en-US"/>
        </a:p>
      </dgm:t>
    </dgm:pt>
    <dgm:pt modelId="{402E8781-343D-4FD0-BA2B-4D94362A7524}" type="sibTrans" cxnId="{3B214F2F-D50C-4E9D-A492-7327433BE682}">
      <dgm:prSet/>
      <dgm:spPr/>
      <dgm:t>
        <a:bodyPr/>
        <a:lstStyle/>
        <a:p>
          <a:endParaRPr lang="en-US"/>
        </a:p>
      </dgm:t>
    </dgm:pt>
    <dgm:pt modelId="{742091BB-7F8C-44A2-AA9C-374BAA0437F3}">
      <dgm:prSet phldrT="[Text]" custT="1"/>
      <dgm:spPr>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ALABAMA</a:t>
          </a:r>
          <a:endParaRPr lang="en-US" sz="1200" dirty="0">
            <a:solidFill>
              <a:schemeClr val="lt1">
                <a:alpha val="85000"/>
              </a:schemeClr>
            </a:solidFill>
          </a:endParaRPr>
        </a:p>
      </dgm:t>
    </dgm:pt>
    <dgm:pt modelId="{9DB439BD-2310-4C87-B805-AE26E082DC0F}" type="parTrans" cxnId="{612D70ED-9D39-412A-86FB-445773B172AD}">
      <dgm:prSet/>
      <dgm:spPr/>
      <dgm:t>
        <a:bodyPr/>
        <a:lstStyle/>
        <a:p>
          <a:endParaRPr lang="en-US"/>
        </a:p>
      </dgm:t>
    </dgm:pt>
    <dgm:pt modelId="{427FF1AC-9B77-4784-BA97-6CA5599B2FC7}" type="sibTrans" cxnId="{612D70ED-9D39-412A-86FB-445773B172AD}">
      <dgm:prSet/>
      <dgm:spPr/>
      <dgm:t>
        <a:bodyPr/>
        <a:lstStyle/>
        <a:p>
          <a:endParaRPr lang="en-US"/>
        </a:p>
      </dgm:t>
    </dgm:pt>
    <dgm:pt modelId="{FD4E86F6-6344-44EB-AF9E-3F0AC04B9911}">
      <dgm:prSet phldrT="[Text]" custT="1"/>
      <dgm:spPr>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FLORIDA</a:t>
          </a:r>
          <a:endParaRPr lang="en-US" sz="1200" dirty="0">
            <a:solidFill>
              <a:schemeClr val="lt1">
                <a:alpha val="85000"/>
              </a:schemeClr>
            </a:solidFill>
          </a:endParaRPr>
        </a:p>
      </dgm:t>
    </dgm:pt>
    <dgm:pt modelId="{38DBB506-1768-4C42-A9A5-77A6C76B2030}" type="parTrans" cxnId="{10BE5351-6D41-4C70-9CB5-B3CB20A3BF5D}">
      <dgm:prSet/>
      <dgm:spPr/>
      <dgm:t>
        <a:bodyPr/>
        <a:lstStyle/>
        <a:p>
          <a:endParaRPr lang="en-US"/>
        </a:p>
      </dgm:t>
    </dgm:pt>
    <dgm:pt modelId="{8C0EE445-381F-44D9-860A-62B550963444}" type="sibTrans" cxnId="{10BE5351-6D41-4C70-9CB5-B3CB20A3BF5D}">
      <dgm:prSet/>
      <dgm:spPr/>
      <dgm:t>
        <a:bodyPr/>
        <a:lstStyle/>
        <a:p>
          <a:endParaRPr lang="en-US"/>
        </a:p>
      </dgm:t>
    </dgm:pt>
    <dgm:pt modelId="{27D6CE84-4071-4DB2-ADAA-107583175649}">
      <dgm:prSet phldrT="[Text]" custT="1"/>
      <dgm:spPr>
        <a:solidFill>
          <a:srgbClr val="F3750D"/>
        </a:solidFill>
      </dgm:spPr>
      <dgm:t>
        <a:bodyPr/>
        <a:lstStyle/>
        <a:p>
          <a:r>
            <a:rPr lang="en-US" sz="3600" smtClean="0">
              <a:ln>
                <a:solidFill>
                  <a:schemeClr val="bg1"/>
                </a:solidFill>
              </a:ln>
              <a:solidFill>
                <a:schemeClr val="bg1"/>
              </a:solidFill>
              <a:effectLst/>
            </a:rPr>
            <a:t>DDP</a:t>
          </a:r>
        </a:p>
        <a:p>
          <a:r>
            <a:rPr lang="en-US" sz="1200" b="1" smtClean="0">
              <a:solidFill>
                <a:schemeClr val="bg1"/>
              </a:solidFill>
            </a:rPr>
            <a:t>Delta Dental of PA  Delta Dental of NY</a:t>
          </a:r>
          <a:endParaRPr lang="en-US" sz="1200" b="1" dirty="0">
            <a:solidFill>
              <a:schemeClr val="bg1"/>
            </a:solidFill>
          </a:endParaRPr>
        </a:p>
      </dgm:t>
    </dgm:pt>
    <dgm:pt modelId="{D4F19BA3-AAA8-48DF-B8B0-E928306DF9A9}" type="parTrans" cxnId="{99177FC5-D4D3-4723-AB3A-3508D9707676}">
      <dgm:prSet/>
      <dgm:spPr/>
      <dgm:t>
        <a:bodyPr/>
        <a:lstStyle/>
        <a:p>
          <a:endParaRPr lang="en-US"/>
        </a:p>
      </dgm:t>
    </dgm:pt>
    <dgm:pt modelId="{7FDC468C-D432-40F9-A98D-50CE657DA0B5}" type="sibTrans" cxnId="{99177FC5-D4D3-4723-AB3A-3508D9707676}">
      <dgm:prSet/>
      <dgm:spPr/>
      <dgm:t>
        <a:bodyPr/>
        <a:lstStyle/>
        <a:p>
          <a:endParaRPr lang="en-US"/>
        </a:p>
      </dgm:t>
    </dgm:pt>
    <dgm:pt modelId="{16771958-3E9E-4F56-90C3-CBA2AED9B799}">
      <dgm:prSet phldrT="[Text]" custT="1"/>
      <dgm:spPr>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DELAWARE</a:t>
          </a:r>
          <a:endParaRPr lang="en-US" sz="1200" dirty="0">
            <a:solidFill>
              <a:schemeClr val="lt1">
                <a:alpha val="85000"/>
              </a:schemeClr>
            </a:solidFill>
          </a:endParaRPr>
        </a:p>
      </dgm:t>
    </dgm:pt>
    <dgm:pt modelId="{03D615A9-B344-4D0A-B47A-735FFF556C91}" type="parTrans" cxnId="{0A4CEE73-EC35-4E98-B1FD-63576C14F008}">
      <dgm:prSet/>
      <dgm:spPr/>
      <dgm:t>
        <a:bodyPr/>
        <a:lstStyle/>
        <a:p>
          <a:endParaRPr lang="en-US"/>
        </a:p>
      </dgm:t>
    </dgm:pt>
    <dgm:pt modelId="{20900F98-32C2-4F9F-9E78-7356922187E9}" type="sibTrans" cxnId="{0A4CEE73-EC35-4E98-B1FD-63576C14F008}">
      <dgm:prSet/>
      <dgm:spPr/>
      <dgm:t>
        <a:bodyPr/>
        <a:lstStyle/>
        <a:p>
          <a:endParaRPr lang="en-US"/>
        </a:p>
      </dgm:t>
    </dgm:pt>
    <dgm:pt modelId="{366D10B1-AD84-4723-B0F7-D15E5A997CA0}">
      <dgm:prSet phldrT="[Text]" custT="1"/>
      <dgm:spPr>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DISTRICT OF COLUMBIA</a:t>
          </a:r>
          <a:endParaRPr lang="en-US" sz="1200" dirty="0">
            <a:solidFill>
              <a:schemeClr val="lt1">
                <a:alpha val="85000"/>
              </a:schemeClr>
            </a:solidFill>
          </a:endParaRPr>
        </a:p>
      </dgm:t>
    </dgm:pt>
    <dgm:pt modelId="{3803FC78-D159-42E5-88DC-7C91FD1268A8}" type="parTrans" cxnId="{A4899949-AC97-4569-8DD8-7499E339316C}">
      <dgm:prSet/>
      <dgm:spPr/>
      <dgm:t>
        <a:bodyPr/>
        <a:lstStyle/>
        <a:p>
          <a:endParaRPr lang="en-US"/>
        </a:p>
      </dgm:t>
    </dgm:pt>
    <dgm:pt modelId="{9B4695A5-8200-4329-9B79-DF32B47AED10}" type="sibTrans" cxnId="{A4899949-AC97-4569-8DD8-7499E339316C}">
      <dgm:prSet/>
      <dgm:spPr/>
      <dgm:t>
        <a:bodyPr/>
        <a:lstStyle/>
        <a:p>
          <a:endParaRPr lang="en-US"/>
        </a:p>
      </dgm:t>
    </dgm:pt>
    <dgm:pt modelId="{AF875033-F80E-4AD8-9CC6-5BA32FE15B5A}">
      <dgm:prSet phldrT="[Text]" custT="1"/>
      <dgm:spPr>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GEORGIA</a:t>
          </a:r>
          <a:endParaRPr lang="en-US" sz="1200" dirty="0">
            <a:solidFill>
              <a:schemeClr val="lt1">
                <a:alpha val="85000"/>
              </a:schemeClr>
            </a:solidFill>
          </a:endParaRPr>
        </a:p>
      </dgm:t>
    </dgm:pt>
    <dgm:pt modelId="{E9B6F775-F1E4-42CC-A958-4BDF153433AF}" type="parTrans" cxnId="{6C48F2D8-E4E0-4A4D-9A76-6392EB84F23C}">
      <dgm:prSet/>
      <dgm:spPr/>
      <dgm:t>
        <a:bodyPr/>
        <a:lstStyle/>
        <a:p>
          <a:endParaRPr lang="en-US"/>
        </a:p>
      </dgm:t>
    </dgm:pt>
    <dgm:pt modelId="{AA83FA5F-36D5-4550-964B-6F93F7A9D79A}" type="sibTrans" cxnId="{6C48F2D8-E4E0-4A4D-9A76-6392EB84F23C}">
      <dgm:prSet/>
      <dgm:spPr/>
      <dgm:t>
        <a:bodyPr/>
        <a:lstStyle/>
        <a:p>
          <a:endParaRPr lang="en-US"/>
        </a:p>
      </dgm:t>
    </dgm:pt>
    <dgm:pt modelId="{22AEF1B5-3964-4AE8-B43F-4C052D4D71DD}">
      <dgm:prSet phldrT="[Text]" custT="1"/>
      <dgm:spPr>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LOUISIANA</a:t>
          </a:r>
          <a:endParaRPr lang="en-US" sz="1200" dirty="0">
            <a:solidFill>
              <a:schemeClr val="lt1">
                <a:alpha val="85000"/>
              </a:schemeClr>
            </a:solidFill>
          </a:endParaRPr>
        </a:p>
      </dgm:t>
    </dgm:pt>
    <dgm:pt modelId="{17C4E75A-172F-481D-8AB5-930FB0CD5068}" type="parTrans" cxnId="{CDAAF8C3-2874-4E20-A2E6-1C8493E50E41}">
      <dgm:prSet/>
      <dgm:spPr/>
      <dgm:t>
        <a:bodyPr/>
        <a:lstStyle/>
        <a:p>
          <a:endParaRPr lang="en-US"/>
        </a:p>
      </dgm:t>
    </dgm:pt>
    <dgm:pt modelId="{D313937A-01D6-4E16-9751-F8A1D1043C2B}" type="sibTrans" cxnId="{CDAAF8C3-2874-4E20-A2E6-1C8493E50E41}">
      <dgm:prSet/>
      <dgm:spPr/>
      <dgm:t>
        <a:bodyPr/>
        <a:lstStyle/>
        <a:p>
          <a:endParaRPr lang="en-US"/>
        </a:p>
      </dgm:t>
    </dgm:pt>
    <dgm:pt modelId="{749FB581-F01C-44F3-829E-83C16D56EAB3}">
      <dgm:prSet phldrT="[Text]" custT="1"/>
      <dgm:spPr>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MISSISSIPPI</a:t>
          </a:r>
          <a:endParaRPr lang="en-US" sz="1200" dirty="0">
            <a:solidFill>
              <a:schemeClr val="lt1">
                <a:alpha val="85000"/>
              </a:schemeClr>
            </a:solidFill>
          </a:endParaRPr>
        </a:p>
      </dgm:t>
    </dgm:pt>
    <dgm:pt modelId="{1B127DF6-091D-45F5-B786-034E6E942695}" type="parTrans" cxnId="{5593B8DA-0C41-473B-B697-97B7A497AF8B}">
      <dgm:prSet/>
      <dgm:spPr/>
      <dgm:t>
        <a:bodyPr/>
        <a:lstStyle/>
        <a:p>
          <a:endParaRPr lang="en-US"/>
        </a:p>
      </dgm:t>
    </dgm:pt>
    <dgm:pt modelId="{1F2616CB-AD2E-4CD7-9B8D-4BFB19C18F45}" type="sibTrans" cxnId="{5593B8DA-0C41-473B-B697-97B7A497AF8B}">
      <dgm:prSet/>
      <dgm:spPr/>
      <dgm:t>
        <a:bodyPr/>
        <a:lstStyle/>
        <a:p>
          <a:endParaRPr lang="en-US"/>
        </a:p>
      </dgm:t>
    </dgm:pt>
    <dgm:pt modelId="{4359F495-872A-492D-8040-8ED21D9F3528}">
      <dgm:prSet phldrT="[Text]" custT="1"/>
      <dgm:spPr>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MONTANA</a:t>
          </a:r>
          <a:endParaRPr lang="en-US" sz="1200" dirty="0">
            <a:solidFill>
              <a:schemeClr val="lt1">
                <a:alpha val="85000"/>
              </a:schemeClr>
            </a:solidFill>
          </a:endParaRPr>
        </a:p>
      </dgm:t>
    </dgm:pt>
    <dgm:pt modelId="{47232C58-FE71-4EB4-BD3E-B61DDFC54AC3}" type="parTrans" cxnId="{08F7AD64-86FA-496F-91E6-DABD095ED71A}">
      <dgm:prSet/>
      <dgm:spPr/>
      <dgm:t>
        <a:bodyPr/>
        <a:lstStyle/>
        <a:p>
          <a:endParaRPr lang="en-US"/>
        </a:p>
      </dgm:t>
    </dgm:pt>
    <dgm:pt modelId="{D9BEAEFF-70D0-4C7D-A570-39598EF02CF6}" type="sibTrans" cxnId="{08F7AD64-86FA-496F-91E6-DABD095ED71A}">
      <dgm:prSet/>
      <dgm:spPr/>
      <dgm:t>
        <a:bodyPr/>
        <a:lstStyle/>
        <a:p>
          <a:endParaRPr lang="en-US"/>
        </a:p>
      </dgm:t>
    </dgm:pt>
    <dgm:pt modelId="{B8E6AA0A-174A-49AB-AAC3-10F4AE0B7C3E}">
      <dgm:prSet phldrT="[Text]" custT="1"/>
      <dgm:spPr>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NEVADA</a:t>
          </a:r>
          <a:endParaRPr lang="en-US" sz="1200" dirty="0">
            <a:solidFill>
              <a:schemeClr val="lt1">
                <a:alpha val="85000"/>
              </a:schemeClr>
            </a:solidFill>
          </a:endParaRPr>
        </a:p>
      </dgm:t>
    </dgm:pt>
    <dgm:pt modelId="{4540175F-1DA2-4B16-B395-488AB2E735C8}" type="parTrans" cxnId="{902785B6-50B5-40FD-8823-0A7CF18D2407}">
      <dgm:prSet/>
      <dgm:spPr/>
      <dgm:t>
        <a:bodyPr/>
        <a:lstStyle/>
        <a:p>
          <a:endParaRPr lang="en-US"/>
        </a:p>
      </dgm:t>
    </dgm:pt>
    <dgm:pt modelId="{ABF1FEEA-48F8-4042-9698-E5817A4EF6B2}" type="sibTrans" cxnId="{902785B6-50B5-40FD-8823-0A7CF18D2407}">
      <dgm:prSet/>
      <dgm:spPr/>
      <dgm:t>
        <a:bodyPr/>
        <a:lstStyle/>
        <a:p>
          <a:endParaRPr lang="en-US"/>
        </a:p>
      </dgm:t>
    </dgm:pt>
    <dgm:pt modelId="{B90573F8-9F77-4A4E-9AC0-8B48FF8B52E9}">
      <dgm:prSet phldrT="[Text]" custT="1"/>
      <dgm:spPr>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TEXAS</a:t>
          </a:r>
          <a:endParaRPr lang="en-US" sz="1200" dirty="0">
            <a:solidFill>
              <a:schemeClr val="lt1">
                <a:alpha val="85000"/>
              </a:schemeClr>
            </a:solidFill>
          </a:endParaRPr>
        </a:p>
      </dgm:t>
    </dgm:pt>
    <dgm:pt modelId="{5FF69D0E-9C00-4FB7-9188-88B1F4DB645D}" type="parTrans" cxnId="{77D045D3-234E-4C78-AE1D-F0F43F063F46}">
      <dgm:prSet/>
      <dgm:spPr/>
      <dgm:t>
        <a:bodyPr/>
        <a:lstStyle/>
        <a:p>
          <a:endParaRPr lang="en-US"/>
        </a:p>
      </dgm:t>
    </dgm:pt>
    <dgm:pt modelId="{D4DB9BD5-A814-45E7-97B4-DC8F3CDDEEF3}" type="sibTrans" cxnId="{77D045D3-234E-4C78-AE1D-F0F43F063F46}">
      <dgm:prSet/>
      <dgm:spPr/>
      <dgm:t>
        <a:bodyPr/>
        <a:lstStyle/>
        <a:p>
          <a:endParaRPr lang="en-US"/>
        </a:p>
      </dgm:t>
    </dgm:pt>
    <dgm:pt modelId="{D1E78F60-7A34-401A-9A3A-6A771304207B}">
      <dgm:prSet phldrT="[Text]" custT="1"/>
      <dgm:spPr>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UTAH</a:t>
          </a:r>
          <a:endParaRPr lang="en-US" sz="1200" dirty="0">
            <a:solidFill>
              <a:schemeClr val="lt1">
                <a:alpha val="85000"/>
              </a:schemeClr>
            </a:solidFill>
          </a:endParaRPr>
        </a:p>
      </dgm:t>
    </dgm:pt>
    <dgm:pt modelId="{84260CF2-EFE4-479B-9BB7-B7B90DA29056}" type="parTrans" cxnId="{B4F94411-4279-44D1-87F9-A6F3DF8AC3CF}">
      <dgm:prSet/>
      <dgm:spPr/>
      <dgm:t>
        <a:bodyPr/>
        <a:lstStyle/>
        <a:p>
          <a:endParaRPr lang="en-US"/>
        </a:p>
      </dgm:t>
    </dgm:pt>
    <dgm:pt modelId="{69AEA057-B278-46D6-B107-5A4655A21C74}" type="sibTrans" cxnId="{B4F94411-4279-44D1-87F9-A6F3DF8AC3CF}">
      <dgm:prSet/>
      <dgm:spPr/>
      <dgm:t>
        <a:bodyPr/>
        <a:lstStyle/>
        <a:p>
          <a:endParaRPr lang="en-US"/>
        </a:p>
      </dgm:t>
    </dgm:pt>
    <dgm:pt modelId="{3131B3F6-1DAC-4E2D-8E44-B506B273FDE7}">
      <dgm:prSet phldrT="[Text]" custT="1"/>
      <dgm:spPr>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MARYLAND</a:t>
          </a:r>
          <a:endParaRPr lang="en-US" sz="1200" dirty="0">
            <a:solidFill>
              <a:schemeClr val="lt1">
                <a:alpha val="85000"/>
              </a:schemeClr>
            </a:solidFill>
          </a:endParaRPr>
        </a:p>
      </dgm:t>
    </dgm:pt>
    <dgm:pt modelId="{90015C04-DC07-4231-AECF-72E78E0234E3}" type="parTrans" cxnId="{7DAFD330-1C5B-4517-864B-15D891948F10}">
      <dgm:prSet/>
      <dgm:spPr/>
      <dgm:t>
        <a:bodyPr/>
        <a:lstStyle/>
        <a:p>
          <a:endParaRPr lang="en-US"/>
        </a:p>
      </dgm:t>
    </dgm:pt>
    <dgm:pt modelId="{7FFB90E6-C343-4E29-9A19-7BDA298B6CA5}" type="sibTrans" cxnId="{7DAFD330-1C5B-4517-864B-15D891948F10}">
      <dgm:prSet/>
      <dgm:spPr/>
      <dgm:t>
        <a:bodyPr/>
        <a:lstStyle/>
        <a:p>
          <a:endParaRPr lang="en-US"/>
        </a:p>
      </dgm:t>
    </dgm:pt>
    <dgm:pt modelId="{AFD544C8-573F-45D3-A6C0-CC057A8831DD}">
      <dgm:prSet phldrT="[Text]" custT="1"/>
      <dgm:spPr>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NEW YORK</a:t>
          </a:r>
          <a:endParaRPr lang="en-US" sz="1200" dirty="0">
            <a:solidFill>
              <a:schemeClr val="lt1">
                <a:alpha val="85000"/>
              </a:schemeClr>
            </a:solidFill>
          </a:endParaRPr>
        </a:p>
      </dgm:t>
    </dgm:pt>
    <dgm:pt modelId="{D2D7006C-59A4-4CD2-A04B-BD641BA4B08E}" type="parTrans" cxnId="{8C4ED855-45FF-44AA-BF59-D0B079E85E30}">
      <dgm:prSet/>
      <dgm:spPr/>
      <dgm:t>
        <a:bodyPr/>
        <a:lstStyle/>
        <a:p>
          <a:endParaRPr lang="en-US"/>
        </a:p>
      </dgm:t>
    </dgm:pt>
    <dgm:pt modelId="{FF5FC471-BAC3-4C3E-97BD-0769B3883789}" type="sibTrans" cxnId="{8C4ED855-45FF-44AA-BF59-D0B079E85E30}">
      <dgm:prSet/>
      <dgm:spPr/>
      <dgm:t>
        <a:bodyPr/>
        <a:lstStyle/>
        <a:p>
          <a:endParaRPr lang="en-US"/>
        </a:p>
      </dgm:t>
    </dgm:pt>
    <dgm:pt modelId="{0DA5FF70-7434-48A4-B1BE-1786063CC37B}">
      <dgm:prSet phldrT="[Text]" custT="1"/>
      <dgm:spPr>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PENNSYLVANIA</a:t>
          </a:r>
          <a:endParaRPr lang="en-US" sz="1200" dirty="0">
            <a:solidFill>
              <a:schemeClr val="lt1">
                <a:alpha val="85000"/>
              </a:schemeClr>
            </a:solidFill>
          </a:endParaRPr>
        </a:p>
      </dgm:t>
    </dgm:pt>
    <dgm:pt modelId="{D6A3BB2E-C16E-46BA-B2F5-A057493B301D}" type="parTrans" cxnId="{0025B004-95D2-4A2A-A163-279F1B42865B}">
      <dgm:prSet/>
      <dgm:spPr/>
      <dgm:t>
        <a:bodyPr/>
        <a:lstStyle/>
        <a:p>
          <a:endParaRPr lang="en-US"/>
        </a:p>
      </dgm:t>
    </dgm:pt>
    <dgm:pt modelId="{AC787F37-01B4-4304-BB44-12C6428E2E22}" type="sibTrans" cxnId="{0025B004-95D2-4A2A-A163-279F1B42865B}">
      <dgm:prSet/>
      <dgm:spPr/>
      <dgm:t>
        <a:bodyPr/>
        <a:lstStyle/>
        <a:p>
          <a:endParaRPr lang="en-US"/>
        </a:p>
      </dgm:t>
    </dgm:pt>
    <dgm:pt modelId="{72C1507A-D8DD-4122-AC45-262CFC0C958D}">
      <dgm:prSet phldrT="[Text]" custT="1"/>
      <dgm:spPr>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WEST VIRGINIA</a:t>
          </a:r>
          <a:endParaRPr lang="en-US" sz="1200" dirty="0">
            <a:solidFill>
              <a:schemeClr val="lt1">
                <a:alpha val="85000"/>
              </a:schemeClr>
            </a:solidFill>
          </a:endParaRPr>
        </a:p>
      </dgm:t>
    </dgm:pt>
    <dgm:pt modelId="{E7874DE0-C997-4FF5-898C-5A67B6714BE1}" type="parTrans" cxnId="{BE69F87E-EB4D-41F2-9920-07212C1827C0}">
      <dgm:prSet/>
      <dgm:spPr/>
      <dgm:t>
        <a:bodyPr/>
        <a:lstStyle/>
        <a:p>
          <a:endParaRPr lang="en-US"/>
        </a:p>
      </dgm:t>
    </dgm:pt>
    <dgm:pt modelId="{124B8CB1-3FAC-454D-BDE7-9C21A5484BBE}" type="sibTrans" cxnId="{BE69F87E-EB4D-41F2-9920-07212C1827C0}">
      <dgm:prSet/>
      <dgm:spPr/>
      <dgm:t>
        <a:bodyPr/>
        <a:lstStyle/>
        <a:p>
          <a:endParaRPr lang="en-US"/>
        </a:p>
      </dgm:t>
    </dgm:pt>
    <dgm:pt modelId="{45B4C13C-0CF1-4F9E-9CD9-56B59BE4989A}">
      <dgm:prSet phldrT="[Text]" custT="1"/>
      <dgm:spPr>
        <a:solidFill>
          <a:srgbClr val="10253F"/>
        </a:solidFill>
      </dgm:spPr>
      <dgm:t>
        <a:bodyPr/>
        <a:lstStyle/>
        <a:p>
          <a:r>
            <a:rPr lang="en-US" sz="3600" smtClean="0">
              <a:ln>
                <a:solidFill>
                  <a:schemeClr val="bg1"/>
                </a:solidFill>
              </a:ln>
              <a:solidFill>
                <a:schemeClr val="bg1"/>
              </a:solidFill>
              <a:effectLst/>
            </a:rPr>
            <a:t>DSD</a:t>
          </a:r>
        </a:p>
        <a:p>
          <a:r>
            <a:rPr lang="en-US" sz="1200" b="1" smtClean="0">
              <a:solidFill>
                <a:schemeClr val="bg1"/>
              </a:solidFill>
            </a:rPr>
            <a:t>Dentegra Seguros Dentales</a:t>
          </a:r>
          <a:endParaRPr lang="en-US" sz="1200" b="1" dirty="0">
            <a:solidFill>
              <a:schemeClr val="bg1"/>
            </a:solidFill>
          </a:endParaRPr>
        </a:p>
      </dgm:t>
    </dgm:pt>
    <dgm:pt modelId="{5C79ABC0-63B4-4545-8919-8EDF098261A0}" type="parTrans" cxnId="{E987D3D6-5185-4051-8C84-BE8C5C06D9BC}">
      <dgm:prSet/>
      <dgm:spPr/>
      <dgm:t>
        <a:bodyPr/>
        <a:lstStyle/>
        <a:p>
          <a:endParaRPr lang="en-US"/>
        </a:p>
      </dgm:t>
    </dgm:pt>
    <dgm:pt modelId="{F51759AA-752F-4A75-B4B4-9383FA6B15FB}" type="sibTrans" cxnId="{E987D3D6-5185-4051-8C84-BE8C5C06D9BC}">
      <dgm:prSet/>
      <dgm:spPr/>
      <dgm:t>
        <a:bodyPr/>
        <a:lstStyle/>
        <a:p>
          <a:endParaRPr lang="en-US"/>
        </a:p>
      </dgm:t>
    </dgm:pt>
    <dgm:pt modelId="{2B2294BA-CFF4-4978-90C7-8624278F9763}">
      <dgm:prSet phldrT="[Text]" custT="1"/>
      <dgm:spPr>
        <a:gradFill rotWithShape="0">
          <a:gsLst>
            <a:gs pos="47000">
              <a:srgbClr val="10253F"/>
            </a:gs>
            <a:gs pos="100000">
              <a:srgbClr val="1F497D"/>
            </a:gs>
            <a:gs pos="100000">
              <a:srgbClr val="4F6228">
                <a:shade val="100000"/>
                <a:satMod val="115000"/>
              </a:srgbClr>
            </a:gs>
          </a:gsLst>
          <a:lin ang="16200000" scaled="1"/>
        </a:gradFill>
        <a:ln w="6350">
          <a:solidFill>
            <a:schemeClr val="bg1"/>
          </a:solidFill>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MEXICO</a:t>
          </a:r>
          <a:endParaRPr lang="en-US" sz="1200" dirty="0">
            <a:solidFill>
              <a:schemeClr val="lt1">
                <a:alpha val="85000"/>
              </a:schemeClr>
            </a:solidFill>
          </a:endParaRPr>
        </a:p>
      </dgm:t>
    </dgm:pt>
    <dgm:pt modelId="{1504233E-B572-4479-84F0-EB5495F6F312}" type="parTrans" cxnId="{970D2155-DA85-466B-BEB6-8DE60EEC2575}">
      <dgm:prSet/>
      <dgm:spPr/>
      <dgm:t>
        <a:bodyPr/>
        <a:lstStyle/>
        <a:p>
          <a:endParaRPr lang="en-US"/>
        </a:p>
      </dgm:t>
    </dgm:pt>
    <dgm:pt modelId="{1CDDAF7D-CD08-4A17-ACFF-0CFC9B6B1981}" type="sibTrans" cxnId="{970D2155-DA85-466B-BEB6-8DE60EEC2575}">
      <dgm:prSet/>
      <dgm:spPr/>
      <dgm:t>
        <a:bodyPr/>
        <a:lstStyle/>
        <a:p>
          <a:endParaRPr lang="en-US"/>
        </a:p>
      </dgm:t>
    </dgm:pt>
    <dgm:pt modelId="{AC22062D-8924-4DC0-8CD9-ACF0549D8DC3}">
      <dgm:prSet phldrT="[Text]" custT="1"/>
      <dgm:spPr>
        <a:solidFill>
          <a:srgbClr val="FFC000"/>
        </a:solidFill>
      </dgm:spPr>
      <dgm:t>
        <a:bodyPr>
          <a:scene3d>
            <a:camera prst="perspectiveFront"/>
            <a:lightRig rig="threePt" dir="t"/>
          </a:scene3d>
        </a:bodyPr>
        <a:lstStyle/>
        <a:p>
          <a:r>
            <a:rPr lang="en-US" sz="3600" smtClean="0">
              <a:ln>
                <a:solidFill>
                  <a:schemeClr val="bg1"/>
                </a:solidFill>
              </a:ln>
              <a:solidFill>
                <a:schemeClr val="bg1"/>
              </a:solidFill>
              <a:effectLst/>
            </a:rPr>
            <a:t>DDPR</a:t>
          </a:r>
        </a:p>
        <a:p>
          <a:r>
            <a:rPr lang="en-US" sz="1200" b="1" smtClean="0">
              <a:solidFill>
                <a:schemeClr val="bg1"/>
              </a:solidFill>
            </a:rPr>
            <a:t>Delta Dental of Puerto Rico</a:t>
          </a:r>
          <a:endParaRPr lang="en-US" sz="1200" b="1" dirty="0" smtClean="0">
            <a:solidFill>
              <a:schemeClr val="bg1"/>
            </a:solidFill>
          </a:endParaRPr>
        </a:p>
      </dgm:t>
    </dgm:pt>
    <dgm:pt modelId="{0BE498E2-1AA7-4A28-A497-3532F7023B94}" type="parTrans" cxnId="{B0EDABFF-F713-4A01-8FD1-84ACC31FC67D}">
      <dgm:prSet/>
      <dgm:spPr/>
      <dgm:t>
        <a:bodyPr/>
        <a:lstStyle/>
        <a:p>
          <a:endParaRPr lang="en-US"/>
        </a:p>
      </dgm:t>
    </dgm:pt>
    <dgm:pt modelId="{9E906258-F520-40A8-8BF4-456D10219E79}" type="sibTrans" cxnId="{B0EDABFF-F713-4A01-8FD1-84ACC31FC67D}">
      <dgm:prSet/>
      <dgm:spPr/>
      <dgm:t>
        <a:bodyPr/>
        <a:lstStyle/>
        <a:p>
          <a:endParaRPr lang="en-US"/>
        </a:p>
      </dgm:t>
    </dgm:pt>
    <dgm:pt modelId="{F6F3C3B5-4653-4512-8335-50A2163A8B1E}">
      <dgm:prSet phldrT="[Tex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6350">
          <a:solidFill>
            <a:schemeClr val="bg1"/>
          </a:solidFill>
        </a:ln>
        <a:effectLst>
          <a:outerShdw blurRad="50800" dist="19050" dir="5400000" rotWithShape="0">
            <a:srgbClr val="000000">
              <a:alpha val="25000"/>
            </a:srgbClr>
          </a:outerShdw>
        </a:effectLst>
      </dgm:spPr>
      <dgm:t>
        <a:bodyPr/>
        <a:lstStyle/>
        <a:p>
          <a:pPr algn="ctr"/>
          <a:r>
            <a:rPr lang="en-US" sz="1200" dirty="0" smtClean="0">
              <a:solidFill>
                <a:schemeClr val="lt1">
                  <a:alpha val="85000"/>
                </a:schemeClr>
              </a:solidFill>
            </a:rPr>
            <a:t>PUERTO RICO 63.9% OWNERSHIP</a:t>
          </a:r>
          <a:endParaRPr lang="en-US" sz="1200" dirty="0">
            <a:solidFill>
              <a:schemeClr val="lt1">
                <a:alpha val="85000"/>
              </a:schemeClr>
            </a:solidFill>
          </a:endParaRPr>
        </a:p>
      </dgm:t>
    </dgm:pt>
    <dgm:pt modelId="{40685647-25CF-431D-9F2D-D9B9ED4E1791}" type="parTrans" cxnId="{AE8D5CC1-64A7-4BF8-8013-317FA3E480F6}">
      <dgm:prSet/>
      <dgm:spPr/>
      <dgm:t>
        <a:bodyPr/>
        <a:lstStyle/>
        <a:p>
          <a:endParaRPr lang="en-US"/>
        </a:p>
      </dgm:t>
    </dgm:pt>
    <dgm:pt modelId="{1FFD0A19-923D-4B5E-B889-45C35537BB3F}" type="sibTrans" cxnId="{AE8D5CC1-64A7-4BF8-8013-317FA3E480F6}">
      <dgm:prSet/>
      <dgm:spPr/>
      <dgm:t>
        <a:bodyPr/>
        <a:lstStyle/>
        <a:p>
          <a:endParaRPr lang="en-US"/>
        </a:p>
      </dgm:t>
    </dgm:pt>
    <dgm:pt modelId="{92ED9B08-1F6C-411C-8838-54B9733CF5A6}">
      <dgm:prSet phldrT="[Text]" custT="1"/>
      <dgm:spPr>
        <a:solidFill>
          <a:srgbClr val="4BACC6"/>
        </a:solidFill>
      </dgm:spPr>
      <dgm:t>
        <a:bodyPr/>
        <a:lstStyle/>
        <a:p>
          <a:r>
            <a:rPr lang="en-US" sz="3600" dirty="0" smtClean="0">
              <a:ln>
                <a:solidFill>
                  <a:schemeClr val="bg1"/>
                </a:solidFill>
              </a:ln>
              <a:solidFill>
                <a:schemeClr val="bg1"/>
              </a:solidFill>
              <a:effectLst/>
            </a:rPr>
            <a:t>DDIC</a:t>
          </a:r>
        </a:p>
        <a:p>
          <a:r>
            <a:rPr lang="en-US" sz="1200" b="1" dirty="0" smtClean="0">
              <a:solidFill>
                <a:schemeClr val="bg1"/>
              </a:solidFill>
            </a:rPr>
            <a:t>Delta Dental Insurance Company</a:t>
          </a:r>
        </a:p>
      </dgm:t>
    </dgm:pt>
    <dgm:pt modelId="{7316B58C-7D6C-4690-BCC8-0FE8479D211B}" type="sibTrans" cxnId="{BEF45C92-9155-4035-A4D9-5B9AA1406E1E}">
      <dgm:prSet/>
      <dgm:spPr/>
      <dgm:t>
        <a:bodyPr/>
        <a:lstStyle/>
        <a:p>
          <a:endParaRPr lang="en-US"/>
        </a:p>
      </dgm:t>
    </dgm:pt>
    <dgm:pt modelId="{E21DABF1-9FCE-434A-A0A3-0176C7B92ECE}" type="parTrans" cxnId="{BEF45C92-9155-4035-A4D9-5B9AA1406E1E}">
      <dgm:prSet/>
      <dgm:spPr/>
      <dgm:t>
        <a:bodyPr/>
        <a:lstStyle/>
        <a:p>
          <a:endParaRPr lang="en-US"/>
        </a:p>
      </dgm:t>
    </dgm:pt>
    <dgm:pt modelId="{FC218BB7-EF1B-4C1C-9CB4-A30B40A816B6}">
      <dgm:prSet phldrT="[Text]" custT="1"/>
      <dgm:spPr>
        <a:gradFill rotWithShape="0">
          <a:gsLst>
            <a:gs pos="0">
              <a:srgbClr val="1F6B0E"/>
            </a:gs>
            <a:gs pos="50000">
              <a:srgbClr val="319C19"/>
            </a:gs>
            <a:gs pos="100000">
              <a:srgbClr val="43B02A"/>
            </a:gs>
          </a:gsLst>
          <a:lin ang="16200000" scaled="1"/>
        </a:gradFill>
        <a:ln w="6350" cmpd="sng">
          <a:solidFill>
            <a:schemeClr val="bg1"/>
          </a:solidFill>
          <a:prstDash val="solid"/>
          <a:miter lim="800000"/>
        </a:ln>
        <a:effectLst>
          <a:outerShdw blurRad="50800" dist="19050" dir="5400000" rotWithShape="0">
            <a:srgbClr val="000000">
              <a:alpha val="25000"/>
            </a:srgbClr>
          </a:outerShdw>
        </a:effectLst>
      </dgm:spPr>
      <dgm:t>
        <a:bodyPr/>
        <a:lstStyle/>
        <a:p>
          <a:r>
            <a:rPr lang="en-US" sz="1200" dirty="0" smtClean="0">
              <a:solidFill>
                <a:schemeClr val="lt1">
                  <a:alpha val="85000"/>
                </a:schemeClr>
              </a:solidFill>
            </a:rPr>
            <a:t>CALIFORNIA</a:t>
          </a:r>
          <a:endParaRPr lang="en-US" sz="1200" dirty="0">
            <a:solidFill>
              <a:schemeClr val="lt1">
                <a:alpha val="85000"/>
              </a:schemeClr>
            </a:solidFill>
          </a:endParaRPr>
        </a:p>
      </dgm:t>
    </dgm:pt>
    <dgm:pt modelId="{DEB240A8-791E-477B-8829-F8F38B11EF33}" type="sibTrans" cxnId="{F4A670FE-C195-4650-B30A-909ACDC6493C}">
      <dgm:prSet/>
      <dgm:spPr/>
      <dgm:t>
        <a:bodyPr/>
        <a:lstStyle/>
        <a:p>
          <a:endParaRPr lang="en-US"/>
        </a:p>
      </dgm:t>
    </dgm:pt>
    <dgm:pt modelId="{037A7276-6953-4BF4-A446-1FDDBCB95F6B}" type="parTrans" cxnId="{F4A670FE-C195-4650-B30A-909ACDC6493C}">
      <dgm:prSet/>
      <dgm:spPr/>
      <dgm:t>
        <a:bodyPr/>
        <a:lstStyle/>
        <a:p>
          <a:endParaRPr lang="en-US"/>
        </a:p>
      </dgm:t>
    </dgm:pt>
    <dgm:pt modelId="{11221335-B4AF-4654-B4B2-809DE49F994F}" type="pres">
      <dgm:prSet presAssocID="{52292EF1-65C5-493F-A962-1AE6DDFFDAF3}" presName="theList" presStyleCnt="0">
        <dgm:presLayoutVars>
          <dgm:dir/>
          <dgm:animLvl val="lvl"/>
          <dgm:resizeHandles val="exact"/>
        </dgm:presLayoutVars>
      </dgm:prSet>
      <dgm:spPr/>
      <dgm:t>
        <a:bodyPr/>
        <a:lstStyle/>
        <a:p>
          <a:endParaRPr lang="en-US"/>
        </a:p>
      </dgm:t>
    </dgm:pt>
    <dgm:pt modelId="{1EDD32E3-1D53-4700-86E2-ACEC0DC02A2B}" type="pres">
      <dgm:prSet presAssocID="{0188BFA7-C269-40E8-B026-B5EE0B641797}" presName="compNode" presStyleCnt="0"/>
      <dgm:spPr/>
      <dgm:t>
        <a:bodyPr/>
        <a:lstStyle/>
        <a:p>
          <a:endParaRPr lang="en-US"/>
        </a:p>
      </dgm:t>
    </dgm:pt>
    <dgm:pt modelId="{E48D6B1D-EF19-4BDC-8749-B1202B601DC3}" type="pres">
      <dgm:prSet presAssocID="{0188BFA7-C269-40E8-B026-B5EE0B641797}" presName="aNode" presStyleLbl="bgShp" presStyleIdx="0" presStyleCnt="5" custLinFactNeighborX="-13777" custLinFactNeighborY="-1488"/>
      <dgm:spPr/>
      <dgm:t>
        <a:bodyPr/>
        <a:lstStyle/>
        <a:p>
          <a:endParaRPr lang="en-US"/>
        </a:p>
      </dgm:t>
    </dgm:pt>
    <dgm:pt modelId="{1A645BDD-C63B-4190-8A6E-093916BDE440}" type="pres">
      <dgm:prSet presAssocID="{0188BFA7-C269-40E8-B026-B5EE0B641797}" presName="textNode" presStyleLbl="bgShp" presStyleIdx="0" presStyleCnt="5"/>
      <dgm:spPr/>
      <dgm:t>
        <a:bodyPr/>
        <a:lstStyle/>
        <a:p>
          <a:endParaRPr lang="en-US"/>
        </a:p>
      </dgm:t>
    </dgm:pt>
    <dgm:pt modelId="{2ED988BC-16C3-4EB5-9125-B6D0E9F9DAFB}" type="pres">
      <dgm:prSet presAssocID="{0188BFA7-C269-40E8-B026-B5EE0B641797}" presName="compChildNode" presStyleCnt="0"/>
      <dgm:spPr/>
      <dgm:t>
        <a:bodyPr/>
        <a:lstStyle/>
        <a:p>
          <a:endParaRPr lang="en-US"/>
        </a:p>
      </dgm:t>
    </dgm:pt>
    <dgm:pt modelId="{6BEEB5AD-E74A-44BA-9AAF-23AD773C405D}" type="pres">
      <dgm:prSet presAssocID="{0188BFA7-C269-40E8-B026-B5EE0B641797}" presName="theInnerList" presStyleCnt="0"/>
      <dgm:spPr/>
      <dgm:t>
        <a:bodyPr/>
        <a:lstStyle/>
        <a:p>
          <a:endParaRPr lang="en-US"/>
        </a:p>
      </dgm:t>
    </dgm:pt>
    <dgm:pt modelId="{51DB189A-FBF1-447E-9F85-366D999B5390}" type="pres">
      <dgm:prSet presAssocID="{FC218BB7-EF1B-4C1C-9CB4-A30B40A816B6}" presName="childNode" presStyleLbl="node1" presStyleIdx="0" presStyleCnt="18">
        <dgm:presLayoutVars>
          <dgm:bulletEnabled val="1"/>
        </dgm:presLayoutVars>
      </dgm:prSet>
      <dgm:spPr/>
      <dgm:t>
        <a:bodyPr/>
        <a:lstStyle/>
        <a:p>
          <a:endParaRPr lang="en-US"/>
        </a:p>
      </dgm:t>
    </dgm:pt>
    <dgm:pt modelId="{12075EE3-EA46-4D35-AEC1-C217363C90C6}" type="pres">
      <dgm:prSet presAssocID="{0188BFA7-C269-40E8-B026-B5EE0B641797}" presName="aSpace" presStyleCnt="0"/>
      <dgm:spPr/>
      <dgm:t>
        <a:bodyPr/>
        <a:lstStyle/>
        <a:p>
          <a:endParaRPr lang="en-US"/>
        </a:p>
      </dgm:t>
    </dgm:pt>
    <dgm:pt modelId="{F94458C9-257B-4494-BEA3-6FA6FCCA2ECE}" type="pres">
      <dgm:prSet presAssocID="{92ED9B08-1F6C-411C-8838-54B9733CF5A6}" presName="compNode" presStyleCnt="0"/>
      <dgm:spPr/>
      <dgm:t>
        <a:bodyPr/>
        <a:lstStyle/>
        <a:p>
          <a:endParaRPr lang="en-US"/>
        </a:p>
      </dgm:t>
    </dgm:pt>
    <dgm:pt modelId="{A33922A5-4C02-4E10-88FA-F5EA2807B01E}" type="pres">
      <dgm:prSet presAssocID="{92ED9B08-1F6C-411C-8838-54B9733CF5A6}" presName="aNode" presStyleLbl="bgShp" presStyleIdx="1" presStyleCnt="5"/>
      <dgm:spPr/>
      <dgm:t>
        <a:bodyPr/>
        <a:lstStyle/>
        <a:p>
          <a:endParaRPr lang="en-US"/>
        </a:p>
      </dgm:t>
    </dgm:pt>
    <dgm:pt modelId="{01320108-23F1-444B-8775-0CE060B3AAF5}" type="pres">
      <dgm:prSet presAssocID="{92ED9B08-1F6C-411C-8838-54B9733CF5A6}" presName="textNode" presStyleLbl="bgShp" presStyleIdx="1" presStyleCnt="5"/>
      <dgm:spPr/>
      <dgm:t>
        <a:bodyPr/>
        <a:lstStyle/>
        <a:p>
          <a:endParaRPr lang="en-US"/>
        </a:p>
      </dgm:t>
    </dgm:pt>
    <dgm:pt modelId="{ACA64A4C-FF86-4AE2-8E90-35343175CA97}" type="pres">
      <dgm:prSet presAssocID="{92ED9B08-1F6C-411C-8838-54B9733CF5A6}" presName="compChildNode" presStyleCnt="0"/>
      <dgm:spPr/>
      <dgm:t>
        <a:bodyPr/>
        <a:lstStyle/>
        <a:p>
          <a:endParaRPr lang="en-US"/>
        </a:p>
      </dgm:t>
    </dgm:pt>
    <dgm:pt modelId="{036264C7-7E83-46F8-AAA9-056A2129FD45}" type="pres">
      <dgm:prSet presAssocID="{92ED9B08-1F6C-411C-8838-54B9733CF5A6}" presName="theInnerList" presStyleCnt="0"/>
      <dgm:spPr/>
      <dgm:t>
        <a:bodyPr/>
        <a:lstStyle/>
        <a:p>
          <a:endParaRPr lang="en-US"/>
        </a:p>
      </dgm:t>
    </dgm:pt>
    <dgm:pt modelId="{2D980051-891F-49C6-AF81-5EB45FF0E48B}" type="pres">
      <dgm:prSet presAssocID="{742091BB-7F8C-44A2-AA9C-374BAA0437F3}" presName="childNode" presStyleLbl="node1" presStyleIdx="1" presStyleCnt="18">
        <dgm:presLayoutVars>
          <dgm:bulletEnabled val="1"/>
        </dgm:presLayoutVars>
      </dgm:prSet>
      <dgm:spPr/>
      <dgm:t>
        <a:bodyPr/>
        <a:lstStyle/>
        <a:p>
          <a:endParaRPr lang="en-US"/>
        </a:p>
      </dgm:t>
    </dgm:pt>
    <dgm:pt modelId="{B572CBFF-77B6-47EF-97C0-EB8B4756D26B}" type="pres">
      <dgm:prSet presAssocID="{742091BB-7F8C-44A2-AA9C-374BAA0437F3}" presName="aSpace2" presStyleCnt="0"/>
      <dgm:spPr/>
      <dgm:t>
        <a:bodyPr/>
        <a:lstStyle/>
        <a:p>
          <a:endParaRPr lang="en-US"/>
        </a:p>
      </dgm:t>
    </dgm:pt>
    <dgm:pt modelId="{AD4CA7FE-1806-41A2-8073-74561080712C}" type="pres">
      <dgm:prSet presAssocID="{FD4E86F6-6344-44EB-AF9E-3F0AC04B9911}" presName="childNode" presStyleLbl="node1" presStyleIdx="2" presStyleCnt="18">
        <dgm:presLayoutVars>
          <dgm:bulletEnabled val="1"/>
        </dgm:presLayoutVars>
      </dgm:prSet>
      <dgm:spPr/>
      <dgm:t>
        <a:bodyPr/>
        <a:lstStyle/>
        <a:p>
          <a:endParaRPr lang="en-US"/>
        </a:p>
      </dgm:t>
    </dgm:pt>
    <dgm:pt modelId="{32B3AEB0-7556-4346-9C05-0D449BB96CD3}" type="pres">
      <dgm:prSet presAssocID="{FD4E86F6-6344-44EB-AF9E-3F0AC04B9911}" presName="aSpace2" presStyleCnt="0"/>
      <dgm:spPr/>
      <dgm:t>
        <a:bodyPr/>
        <a:lstStyle/>
        <a:p>
          <a:endParaRPr lang="en-US"/>
        </a:p>
      </dgm:t>
    </dgm:pt>
    <dgm:pt modelId="{BA6FA36C-4454-4D3B-98D2-02452DF95D5E}" type="pres">
      <dgm:prSet presAssocID="{AF875033-F80E-4AD8-9CC6-5BA32FE15B5A}" presName="childNode" presStyleLbl="node1" presStyleIdx="3" presStyleCnt="18">
        <dgm:presLayoutVars>
          <dgm:bulletEnabled val="1"/>
        </dgm:presLayoutVars>
      </dgm:prSet>
      <dgm:spPr/>
      <dgm:t>
        <a:bodyPr/>
        <a:lstStyle/>
        <a:p>
          <a:endParaRPr lang="en-US"/>
        </a:p>
      </dgm:t>
    </dgm:pt>
    <dgm:pt modelId="{3DFF83CA-D4BE-4B48-B38E-9E7C9D04887F}" type="pres">
      <dgm:prSet presAssocID="{AF875033-F80E-4AD8-9CC6-5BA32FE15B5A}" presName="aSpace2" presStyleCnt="0"/>
      <dgm:spPr/>
      <dgm:t>
        <a:bodyPr/>
        <a:lstStyle/>
        <a:p>
          <a:endParaRPr lang="en-US"/>
        </a:p>
      </dgm:t>
    </dgm:pt>
    <dgm:pt modelId="{2FC3153B-E941-49EF-8D08-7B196865A56D}" type="pres">
      <dgm:prSet presAssocID="{22AEF1B5-3964-4AE8-B43F-4C052D4D71DD}" presName="childNode" presStyleLbl="node1" presStyleIdx="4" presStyleCnt="18">
        <dgm:presLayoutVars>
          <dgm:bulletEnabled val="1"/>
        </dgm:presLayoutVars>
      </dgm:prSet>
      <dgm:spPr/>
      <dgm:t>
        <a:bodyPr/>
        <a:lstStyle/>
        <a:p>
          <a:endParaRPr lang="en-US"/>
        </a:p>
      </dgm:t>
    </dgm:pt>
    <dgm:pt modelId="{5C411CA6-55D2-43EE-8F43-75B8F570F0A1}" type="pres">
      <dgm:prSet presAssocID="{22AEF1B5-3964-4AE8-B43F-4C052D4D71DD}" presName="aSpace2" presStyleCnt="0"/>
      <dgm:spPr/>
      <dgm:t>
        <a:bodyPr/>
        <a:lstStyle/>
        <a:p>
          <a:endParaRPr lang="en-US"/>
        </a:p>
      </dgm:t>
    </dgm:pt>
    <dgm:pt modelId="{EEA610BA-27E1-495D-877A-A26A8E0F0B6C}" type="pres">
      <dgm:prSet presAssocID="{749FB581-F01C-44F3-829E-83C16D56EAB3}" presName="childNode" presStyleLbl="node1" presStyleIdx="5" presStyleCnt="18">
        <dgm:presLayoutVars>
          <dgm:bulletEnabled val="1"/>
        </dgm:presLayoutVars>
      </dgm:prSet>
      <dgm:spPr/>
      <dgm:t>
        <a:bodyPr/>
        <a:lstStyle/>
        <a:p>
          <a:endParaRPr lang="en-US"/>
        </a:p>
      </dgm:t>
    </dgm:pt>
    <dgm:pt modelId="{733C3C03-34FA-4D3E-A271-5670F3E7E75A}" type="pres">
      <dgm:prSet presAssocID="{749FB581-F01C-44F3-829E-83C16D56EAB3}" presName="aSpace2" presStyleCnt="0"/>
      <dgm:spPr/>
      <dgm:t>
        <a:bodyPr/>
        <a:lstStyle/>
        <a:p>
          <a:endParaRPr lang="en-US"/>
        </a:p>
      </dgm:t>
    </dgm:pt>
    <dgm:pt modelId="{5549935B-449F-47A4-BA66-309EB7CC554F}" type="pres">
      <dgm:prSet presAssocID="{4359F495-872A-492D-8040-8ED21D9F3528}" presName="childNode" presStyleLbl="node1" presStyleIdx="6" presStyleCnt="18">
        <dgm:presLayoutVars>
          <dgm:bulletEnabled val="1"/>
        </dgm:presLayoutVars>
      </dgm:prSet>
      <dgm:spPr/>
      <dgm:t>
        <a:bodyPr/>
        <a:lstStyle/>
        <a:p>
          <a:endParaRPr lang="en-US"/>
        </a:p>
      </dgm:t>
    </dgm:pt>
    <dgm:pt modelId="{71664143-FAB0-43DE-BC0C-DBCDD2B62619}" type="pres">
      <dgm:prSet presAssocID="{4359F495-872A-492D-8040-8ED21D9F3528}" presName="aSpace2" presStyleCnt="0"/>
      <dgm:spPr/>
      <dgm:t>
        <a:bodyPr/>
        <a:lstStyle/>
        <a:p>
          <a:endParaRPr lang="en-US"/>
        </a:p>
      </dgm:t>
    </dgm:pt>
    <dgm:pt modelId="{D77AB560-1EF8-4F59-AFD1-77AC1AD87EBC}" type="pres">
      <dgm:prSet presAssocID="{B8E6AA0A-174A-49AB-AAC3-10F4AE0B7C3E}" presName="childNode" presStyleLbl="node1" presStyleIdx="7" presStyleCnt="18">
        <dgm:presLayoutVars>
          <dgm:bulletEnabled val="1"/>
        </dgm:presLayoutVars>
      </dgm:prSet>
      <dgm:spPr/>
      <dgm:t>
        <a:bodyPr/>
        <a:lstStyle/>
        <a:p>
          <a:endParaRPr lang="en-US"/>
        </a:p>
      </dgm:t>
    </dgm:pt>
    <dgm:pt modelId="{5D3D6055-4B69-42A2-BE21-EC12A03E7545}" type="pres">
      <dgm:prSet presAssocID="{B8E6AA0A-174A-49AB-AAC3-10F4AE0B7C3E}" presName="aSpace2" presStyleCnt="0"/>
      <dgm:spPr/>
      <dgm:t>
        <a:bodyPr/>
        <a:lstStyle/>
        <a:p>
          <a:endParaRPr lang="en-US"/>
        </a:p>
      </dgm:t>
    </dgm:pt>
    <dgm:pt modelId="{78E08E75-0233-4CD8-98E5-DF4805D5D6DF}" type="pres">
      <dgm:prSet presAssocID="{B90573F8-9F77-4A4E-9AC0-8B48FF8B52E9}" presName="childNode" presStyleLbl="node1" presStyleIdx="8" presStyleCnt="18">
        <dgm:presLayoutVars>
          <dgm:bulletEnabled val="1"/>
        </dgm:presLayoutVars>
      </dgm:prSet>
      <dgm:spPr/>
      <dgm:t>
        <a:bodyPr/>
        <a:lstStyle/>
        <a:p>
          <a:endParaRPr lang="en-US"/>
        </a:p>
      </dgm:t>
    </dgm:pt>
    <dgm:pt modelId="{6B88DF2D-03B1-4E59-8308-260096DB21A4}" type="pres">
      <dgm:prSet presAssocID="{B90573F8-9F77-4A4E-9AC0-8B48FF8B52E9}" presName="aSpace2" presStyleCnt="0"/>
      <dgm:spPr/>
      <dgm:t>
        <a:bodyPr/>
        <a:lstStyle/>
        <a:p>
          <a:endParaRPr lang="en-US"/>
        </a:p>
      </dgm:t>
    </dgm:pt>
    <dgm:pt modelId="{3A8F8A55-744C-47AA-9692-0D2D33E554C2}" type="pres">
      <dgm:prSet presAssocID="{D1E78F60-7A34-401A-9A3A-6A771304207B}" presName="childNode" presStyleLbl="node1" presStyleIdx="9" presStyleCnt="18">
        <dgm:presLayoutVars>
          <dgm:bulletEnabled val="1"/>
        </dgm:presLayoutVars>
      </dgm:prSet>
      <dgm:spPr/>
      <dgm:t>
        <a:bodyPr/>
        <a:lstStyle/>
        <a:p>
          <a:endParaRPr lang="en-US"/>
        </a:p>
      </dgm:t>
    </dgm:pt>
    <dgm:pt modelId="{95AB9784-ABF2-403A-909D-E1154C316DC2}" type="pres">
      <dgm:prSet presAssocID="{92ED9B08-1F6C-411C-8838-54B9733CF5A6}" presName="aSpace" presStyleCnt="0"/>
      <dgm:spPr/>
      <dgm:t>
        <a:bodyPr/>
        <a:lstStyle/>
        <a:p>
          <a:endParaRPr lang="en-US"/>
        </a:p>
      </dgm:t>
    </dgm:pt>
    <dgm:pt modelId="{77A54948-F24E-492D-99B7-11B0CD6F1C07}" type="pres">
      <dgm:prSet presAssocID="{27D6CE84-4071-4DB2-ADAA-107583175649}" presName="compNode" presStyleCnt="0"/>
      <dgm:spPr/>
      <dgm:t>
        <a:bodyPr/>
        <a:lstStyle/>
        <a:p>
          <a:endParaRPr lang="en-US"/>
        </a:p>
      </dgm:t>
    </dgm:pt>
    <dgm:pt modelId="{77161E40-6A25-4DC3-8EBF-424CB8302A42}" type="pres">
      <dgm:prSet presAssocID="{27D6CE84-4071-4DB2-ADAA-107583175649}" presName="aNode" presStyleLbl="bgShp" presStyleIdx="2" presStyleCnt="5"/>
      <dgm:spPr/>
      <dgm:t>
        <a:bodyPr/>
        <a:lstStyle/>
        <a:p>
          <a:endParaRPr lang="en-US"/>
        </a:p>
      </dgm:t>
    </dgm:pt>
    <dgm:pt modelId="{DA20781B-5B97-4BD7-B124-0D80B97F1639}" type="pres">
      <dgm:prSet presAssocID="{27D6CE84-4071-4DB2-ADAA-107583175649}" presName="textNode" presStyleLbl="bgShp" presStyleIdx="2" presStyleCnt="5"/>
      <dgm:spPr/>
      <dgm:t>
        <a:bodyPr/>
        <a:lstStyle/>
        <a:p>
          <a:endParaRPr lang="en-US"/>
        </a:p>
      </dgm:t>
    </dgm:pt>
    <dgm:pt modelId="{5BBEAFAD-EE90-4714-A3AD-9BF9548963C8}" type="pres">
      <dgm:prSet presAssocID="{27D6CE84-4071-4DB2-ADAA-107583175649}" presName="compChildNode" presStyleCnt="0"/>
      <dgm:spPr/>
      <dgm:t>
        <a:bodyPr/>
        <a:lstStyle/>
        <a:p>
          <a:endParaRPr lang="en-US"/>
        </a:p>
      </dgm:t>
    </dgm:pt>
    <dgm:pt modelId="{A66C9935-5A8A-46EB-ACFF-83B2F104B72D}" type="pres">
      <dgm:prSet presAssocID="{27D6CE84-4071-4DB2-ADAA-107583175649}" presName="theInnerList" presStyleCnt="0"/>
      <dgm:spPr/>
      <dgm:t>
        <a:bodyPr/>
        <a:lstStyle/>
        <a:p>
          <a:endParaRPr lang="en-US"/>
        </a:p>
      </dgm:t>
    </dgm:pt>
    <dgm:pt modelId="{25CF65A5-C07C-4C66-B4EE-A349E92B8018}" type="pres">
      <dgm:prSet presAssocID="{16771958-3E9E-4F56-90C3-CBA2AED9B799}" presName="childNode" presStyleLbl="node1" presStyleIdx="10" presStyleCnt="18">
        <dgm:presLayoutVars>
          <dgm:bulletEnabled val="1"/>
        </dgm:presLayoutVars>
      </dgm:prSet>
      <dgm:spPr/>
      <dgm:t>
        <a:bodyPr/>
        <a:lstStyle/>
        <a:p>
          <a:endParaRPr lang="en-US"/>
        </a:p>
      </dgm:t>
    </dgm:pt>
    <dgm:pt modelId="{298C6C0E-F377-4327-B147-53D3A7592CEC}" type="pres">
      <dgm:prSet presAssocID="{16771958-3E9E-4F56-90C3-CBA2AED9B799}" presName="aSpace2" presStyleCnt="0"/>
      <dgm:spPr/>
      <dgm:t>
        <a:bodyPr/>
        <a:lstStyle/>
        <a:p>
          <a:endParaRPr lang="en-US"/>
        </a:p>
      </dgm:t>
    </dgm:pt>
    <dgm:pt modelId="{405DAD3D-47F8-479C-AF04-0DB23540FDD4}" type="pres">
      <dgm:prSet presAssocID="{366D10B1-AD84-4723-B0F7-D15E5A997CA0}" presName="childNode" presStyleLbl="node1" presStyleIdx="11" presStyleCnt="18">
        <dgm:presLayoutVars>
          <dgm:bulletEnabled val="1"/>
        </dgm:presLayoutVars>
      </dgm:prSet>
      <dgm:spPr/>
      <dgm:t>
        <a:bodyPr/>
        <a:lstStyle/>
        <a:p>
          <a:endParaRPr lang="en-US"/>
        </a:p>
      </dgm:t>
    </dgm:pt>
    <dgm:pt modelId="{762BA961-EBB1-408E-9882-28706A59D7B3}" type="pres">
      <dgm:prSet presAssocID="{366D10B1-AD84-4723-B0F7-D15E5A997CA0}" presName="aSpace2" presStyleCnt="0"/>
      <dgm:spPr/>
      <dgm:t>
        <a:bodyPr/>
        <a:lstStyle/>
        <a:p>
          <a:endParaRPr lang="en-US"/>
        </a:p>
      </dgm:t>
    </dgm:pt>
    <dgm:pt modelId="{EED13888-7091-40C5-904C-22B19EA2ED51}" type="pres">
      <dgm:prSet presAssocID="{3131B3F6-1DAC-4E2D-8E44-B506B273FDE7}" presName="childNode" presStyleLbl="node1" presStyleIdx="12" presStyleCnt="18">
        <dgm:presLayoutVars>
          <dgm:bulletEnabled val="1"/>
        </dgm:presLayoutVars>
      </dgm:prSet>
      <dgm:spPr/>
      <dgm:t>
        <a:bodyPr/>
        <a:lstStyle/>
        <a:p>
          <a:endParaRPr lang="en-US"/>
        </a:p>
      </dgm:t>
    </dgm:pt>
    <dgm:pt modelId="{77B6684F-1123-4B7F-BBA8-993ACCD6F7DF}" type="pres">
      <dgm:prSet presAssocID="{3131B3F6-1DAC-4E2D-8E44-B506B273FDE7}" presName="aSpace2" presStyleCnt="0"/>
      <dgm:spPr/>
      <dgm:t>
        <a:bodyPr/>
        <a:lstStyle/>
        <a:p>
          <a:endParaRPr lang="en-US"/>
        </a:p>
      </dgm:t>
    </dgm:pt>
    <dgm:pt modelId="{264E0A54-A650-40CF-BD71-BCB098843E12}" type="pres">
      <dgm:prSet presAssocID="{AFD544C8-573F-45D3-A6C0-CC057A8831DD}" presName="childNode" presStyleLbl="node1" presStyleIdx="13" presStyleCnt="18">
        <dgm:presLayoutVars>
          <dgm:bulletEnabled val="1"/>
        </dgm:presLayoutVars>
      </dgm:prSet>
      <dgm:spPr/>
      <dgm:t>
        <a:bodyPr/>
        <a:lstStyle/>
        <a:p>
          <a:endParaRPr lang="en-US"/>
        </a:p>
      </dgm:t>
    </dgm:pt>
    <dgm:pt modelId="{C6F3571A-66DF-4729-8F25-182870C8B07E}" type="pres">
      <dgm:prSet presAssocID="{AFD544C8-573F-45D3-A6C0-CC057A8831DD}" presName="aSpace2" presStyleCnt="0"/>
      <dgm:spPr/>
      <dgm:t>
        <a:bodyPr/>
        <a:lstStyle/>
        <a:p>
          <a:endParaRPr lang="en-US"/>
        </a:p>
      </dgm:t>
    </dgm:pt>
    <dgm:pt modelId="{F37404E6-B6FC-45D9-923B-9564134DA15F}" type="pres">
      <dgm:prSet presAssocID="{0DA5FF70-7434-48A4-B1BE-1786063CC37B}" presName="childNode" presStyleLbl="node1" presStyleIdx="14" presStyleCnt="18">
        <dgm:presLayoutVars>
          <dgm:bulletEnabled val="1"/>
        </dgm:presLayoutVars>
      </dgm:prSet>
      <dgm:spPr/>
      <dgm:t>
        <a:bodyPr/>
        <a:lstStyle/>
        <a:p>
          <a:endParaRPr lang="en-US"/>
        </a:p>
      </dgm:t>
    </dgm:pt>
    <dgm:pt modelId="{39F67EAF-BAB7-41B7-A3F2-3128C8BF249E}" type="pres">
      <dgm:prSet presAssocID="{0DA5FF70-7434-48A4-B1BE-1786063CC37B}" presName="aSpace2" presStyleCnt="0"/>
      <dgm:spPr/>
      <dgm:t>
        <a:bodyPr/>
        <a:lstStyle/>
        <a:p>
          <a:endParaRPr lang="en-US"/>
        </a:p>
      </dgm:t>
    </dgm:pt>
    <dgm:pt modelId="{934D4EBD-3C46-4215-A70B-472F95B9D623}" type="pres">
      <dgm:prSet presAssocID="{72C1507A-D8DD-4122-AC45-262CFC0C958D}" presName="childNode" presStyleLbl="node1" presStyleIdx="15" presStyleCnt="18">
        <dgm:presLayoutVars>
          <dgm:bulletEnabled val="1"/>
        </dgm:presLayoutVars>
      </dgm:prSet>
      <dgm:spPr/>
      <dgm:t>
        <a:bodyPr/>
        <a:lstStyle/>
        <a:p>
          <a:endParaRPr lang="en-US"/>
        </a:p>
      </dgm:t>
    </dgm:pt>
    <dgm:pt modelId="{F9DFC89B-134D-4419-8349-51C6379BFF2F}" type="pres">
      <dgm:prSet presAssocID="{27D6CE84-4071-4DB2-ADAA-107583175649}" presName="aSpace" presStyleCnt="0"/>
      <dgm:spPr/>
      <dgm:t>
        <a:bodyPr/>
        <a:lstStyle/>
        <a:p>
          <a:endParaRPr lang="en-US"/>
        </a:p>
      </dgm:t>
    </dgm:pt>
    <dgm:pt modelId="{2526CE79-CC0A-4B79-854C-13BC178B9AE4}" type="pres">
      <dgm:prSet presAssocID="{45B4C13C-0CF1-4F9E-9CD9-56B59BE4989A}" presName="compNode" presStyleCnt="0"/>
      <dgm:spPr/>
      <dgm:t>
        <a:bodyPr/>
        <a:lstStyle/>
        <a:p>
          <a:endParaRPr lang="en-US"/>
        </a:p>
      </dgm:t>
    </dgm:pt>
    <dgm:pt modelId="{24B4CDBA-B990-45E0-8150-262041C49810}" type="pres">
      <dgm:prSet presAssocID="{45B4C13C-0CF1-4F9E-9CD9-56B59BE4989A}" presName="aNode" presStyleLbl="bgShp" presStyleIdx="3" presStyleCnt="5" custLinFactX="7301" custLinFactNeighborX="100000"/>
      <dgm:spPr/>
      <dgm:t>
        <a:bodyPr/>
        <a:lstStyle/>
        <a:p>
          <a:endParaRPr lang="en-US"/>
        </a:p>
      </dgm:t>
    </dgm:pt>
    <dgm:pt modelId="{CD3D1E67-8E87-45C3-8AD8-C69AD54607B6}" type="pres">
      <dgm:prSet presAssocID="{45B4C13C-0CF1-4F9E-9CD9-56B59BE4989A}" presName="textNode" presStyleLbl="bgShp" presStyleIdx="3" presStyleCnt="5"/>
      <dgm:spPr/>
      <dgm:t>
        <a:bodyPr/>
        <a:lstStyle/>
        <a:p>
          <a:endParaRPr lang="en-US"/>
        </a:p>
      </dgm:t>
    </dgm:pt>
    <dgm:pt modelId="{74C9C8B8-A30E-49B4-BC04-EE51325A4150}" type="pres">
      <dgm:prSet presAssocID="{45B4C13C-0CF1-4F9E-9CD9-56B59BE4989A}" presName="compChildNode" presStyleCnt="0"/>
      <dgm:spPr/>
      <dgm:t>
        <a:bodyPr/>
        <a:lstStyle/>
        <a:p>
          <a:endParaRPr lang="en-US"/>
        </a:p>
      </dgm:t>
    </dgm:pt>
    <dgm:pt modelId="{28B1A93F-CC17-4DA2-83D9-17AD72762A06}" type="pres">
      <dgm:prSet presAssocID="{45B4C13C-0CF1-4F9E-9CD9-56B59BE4989A}" presName="theInnerList" presStyleCnt="0"/>
      <dgm:spPr/>
      <dgm:t>
        <a:bodyPr/>
        <a:lstStyle/>
        <a:p>
          <a:endParaRPr lang="en-US"/>
        </a:p>
      </dgm:t>
    </dgm:pt>
    <dgm:pt modelId="{5CDB7B90-D659-43C8-8864-98DBB0AC3DE7}" type="pres">
      <dgm:prSet presAssocID="{2B2294BA-CFF4-4978-90C7-8624278F9763}" presName="childNode" presStyleLbl="node1" presStyleIdx="16" presStyleCnt="18" custLinFactX="34722" custLinFactNeighborX="100000" custLinFactNeighborY="-60">
        <dgm:presLayoutVars>
          <dgm:bulletEnabled val="1"/>
        </dgm:presLayoutVars>
      </dgm:prSet>
      <dgm:spPr/>
      <dgm:t>
        <a:bodyPr/>
        <a:lstStyle/>
        <a:p>
          <a:endParaRPr lang="en-US"/>
        </a:p>
      </dgm:t>
    </dgm:pt>
    <dgm:pt modelId="{116580DC-996B-4D2A-82CC-B62FC961269D}" type="pres">
      <dgm:prSet presAssocID="{45B4C13C-0CF1-4F9E-9CD9-56B59BE4989A}" presName="aSpace" presStyleCnt="0"/>
      <dgm:spPr/>
      <dgm:t>
        <a:bodyPr/>
        <a:lstStyle/>
        <a:p>
          <a:endParaRPr lang="en-US"/>
        </a:p>
      </dgm:t>
    </dgm:pt>
    <dgm:pt modelId="{6AC5D74D-8937-4334-998C-61B783F35C93}" type="pres">
      <dgm:prSet presAssocID="{AC22062D-8924-4DC0-8CD9-ACF0549D8DC3}" presName="compNode" presStyleCnt="0"/>
      <dgm:spPr/>
      <dgm:t>
        <a:bodyPr/>
        <a:lstStyle/>
        <a:p>
          <a:endParaRPr lang="en-US"/>
        </a:p>
      </dgm:t>
    </dgm:pt>
    <dgm:pt modelId="{DFBD73C8-A97E-4EAC-8E89-901E7C7120F3}" type="pres">
      <dgm:prSet presAssocID="{AC22062D-8924-4DC0-8CD9-ACF0549D8DC3}" presName="aNode" presStyleLbl="bgShp" presStyleIdx="4" presStyleCnt="5" custLinFactX="-8153" custLinFactNeighborX="-100000" custLinFactNeighborY="289"/>
      <dgm:spPr/>
      <dgm:t>
        <a:bodyPr/>
        <a:lstStyle/>
        <a:p>
          <a:endParaRPr lang="en-US"/>
        </a:p>
      </dgm:t>
    </dgm:pt>
    <dgm:pt modelId="{1C088F70-5A07-49F3-BC92-CACFA20A50AF}" type="pres">
      <dgm:prSet presAssocID="{AC22062D-8924-4DC0-8CD9-ACF0549D8DC3}" presName="textNode" presStyleLbl="bgShp" presStyleIdx="4" presStyleCnt="5"/>
      <dgm:spPr/>
      <dgm:t>
        <a:bodyPr/>
        <a:lstStyle/>
        <a:p>
          <a:endParaRPr lang="en-US"/>
        </a:p>
      </dgm:t>
    </dgm:pt>
    <dgm:pt modelId="{06D8757F-C02A-40E1-B049-33E0E1CF7721}" type="pres">
      <dgm:prSet presAssocID="{AC22062D-8924-4DC0-8CD9-ACF0549D8DC3}" presName="compChildNode" presStyleCnt="0"/>
      <dgm:spPr/>
      <dgm:t>
        <a:bodyPr/>
        <a:lstStyle/>
        <a:p>
          <a:endParaRPr lang="en-US"/>
        </a:p>
      </dgm:t>
    </dgm:pt>
    <dgm:pt modelId="{05159B6A-E131-4441-84E1-C664F245CB74}" type="pres">
      <dgm:prSet presAssocID="{AC22062D-8924-4DC0-8CD9-ACF0549D8DC3}" presName="theInnerList" presStyleCnt="0"/>
      <dgm:spPr/>
      <dgm:t>
        <a:bodyPr/>
        <a:lstStyle/>
        <a:p>
          <a:endParaRPr lang="en-US"/>
        </a:p>
      </dgm:t>
    </dgm:pt>
    <dgm:pt modelId="{DBF67EF5-90A2-4F7F-AEAB-7A543EFB0F8A}" type="pres">
      <dgm:prSet presAssocID="{F6F3C3B5-4653-4512-8335-50A2163A8B1E}" presName="childNode" presStyleLbl="node1" presStyleIdx="17" presStyleCnt="18" custScaleX="97512" custLinFactX="-35197" custLinFactNeighborX="-100000" custLinFactNeighborY="-60">
        <dgm:presLayoutVars>
          <dgm:bulletEnabled val="1"/>
        </dgm:presLayoutVars>
      </dgm:prSet>
      <dgm:spPr/>
      <dgm:t>
        <a:bodyPr/>
        <a:lstStyle/>
        <a:p>
          <a:endParaRPr lang="en-US"/>
        </a:p>
      </dgm:t>
    </dgm:pt>
  </dgm:ptLst>
  <dgm:cxnLst>
    <dgm:cxn modelId="{4D3D727F-9405-4819-8D0E-EEC3A8116CD9}" type="presOf" srcId="{FC218BB7-EF1B-4C1C-9CB4-A30B40A816B6}" destId="{51DB189A-FBF1-447E-9F85-366D999B5390}" srcOrd="0" destOrd="0" presId="urn:microsoft.com/office/officeart/2005/8/layout/lProcess2"/>
    <dgm:cxn modelId="{3570EEC7-E570-412D-A598-C398596E2E99}" type="presOf" srcId="{FD4E86F6-6344-44EB-AF9E-3F0AC04B9911}" destId="{AD4CA7FE-1806-41A2-8073-74561080712C}" srcOrd="0" destOrd="0" presId="urn:microsoft.com/office/officeart/2005/8/layout/lProcess2"/>
    <dgm:cxn modelId="{787C3AAF-9B78-46EC-A0F2-05882E1B8DB2}" type="presOf" srcId="{22AEF1B5-3964-4AE8-B43F-4C052D4D71DD}" destId="{2FC3153B-E941-49EF-8D08-7B196865A56D}" srcOrd="0" destOrd="0" presId="urn:microsoft.com/office/officeart/2005/8/layout/lProcess2"/>
    <dgm:cxn modelId="{10BE5351-6D41-4C70-9CB5-B3CB20A3BF5D}" srcId="{92ED9B08-1F6C-411C-8838-54B9733CF5A6}" destId="{FD4E86F6-6344-44EB-AF9E-3F0AC04B9911}" srcOrd="1" destOrd="0" parTransId="{38DBB506-1768-4C42-A9A5-77A6C76B2030}" sibTransId="{8C0EE445-381F-44D9-860A-62B550963444}"/>
    <dgm:cxn modelId="{B4F94411-4279-44D1-87F9-A6F3DF8AC3CF}" srcId="{92ED9B08-1F6C-411C-8838-54B9733CF5A6}" destId="{D1E78F60-7A34-401A-9A3A-6A771304207B}" srcOrd="8" destOrd="0" parTransId="{84260CF2-EFE4-479B-9BB7-B7B90DA29056}" sibTransId="{69AEA057-B278-46D6-B107-5A4655A21C74}"/>
    <dgm:cxn modelId="{CDAAF8C3-2874-4E20-A2E6-1C8493E50E41}" srcId="{92ED9B08-1F6C-411C-8838-54B9733CF5A6}" destId="{22AEF1B5-3964-4AE8-B43F-4C052D4D71DD}" srcOrd="3" destOrd="0" parTransId="{17C4E75A-172F-481D-8AB5-930FB0CD5068}" sibTransId="{D313937A-01D6-4E16-9751-F8A1D1043C2B}"/>
    <dgm:cxn modelId="{F4A670FE-C195-4650-B30A-909ACDC6493C}" srcId="{0188BFA7-C269-40E8-B026-B5EE0B641797}" destId="{FC218BB7-EF1B-4C1C-9CB4-A30B40A816B6}" srcOrd="0" destOrd="0" parTransId="{037A7276-6953-4BF4-A446-1FDDBCB95F6B}" sibTransId="{DEB240A8-791E-477B-8829-F8F38B11EF33}"/>
    <dgm:cxn modelId="{AE8D5CC1-64A7-4BF8-8013-317FA3E480F6}" srcId="{AC22062D-8924-4DC0-8CD9-ACF0549D8DC3}" destId="{F6F3C3B5-4653-4512-8335-50A2163A8B1E}" srcOrd="0" destOrd="0" parTransId="{40685647-25CF-431D-9F2D-D9B9ED4E1791}" sibTransId="{1FFD0A19-923D-4B5E-B889-45C35537BB3F}"/>
    <dgm:cxn modelId="{011ADD6A-7E23-42A2-93DE-8F82726655C0}" type="presOf" srcId="{52292EF1-65C5-493F-A962-1AE6DDFFDAF3}" destId="{11221335-B4AF-4654-B4B2-809DE49F994F}" srcOrd="0" destOrd="0" presId="urn:microsoft.com/office/officeart/2005/8/layout/lProcess2"/>
    <dgm:cxn modelId="{B980629D-48E0-4E06-9C55-20DAE2EF28CB}" type="presOf" srcId="{F6F3C3B5-4653-4512-8335-50A2163A8B1E}" destId="{DBF67EF5-90A2-4F7F-AEAB-7A543EFB0F8A}" srcOrd="0" destOrd="0" presId="urn:microsoft.com/office/officeart/2005/8/layout/lProcess2"/>
    <dgm:cxn modelId="{0A4CEE73-EC35-4E98-B1FD-63576C14F008}" srcId="{27D6CE84-4071-4DB2-ADAA-107583175649}" destId="{16771958-3E9E-4F56-90C3-CBA2AED9B799}" srcOrd="0" destOrd="0" parTransId="{03D615A9-B344-4D0A-B47A-735FFF556C91}" sibTransId="{20900F98-32C2-4F9F-9E78-7356922187E9}"/>
    <dgm:cxn modelId="{A70FB876-206A-4793-9F62-41487A55154F}" type="presOf" srcId="{2B2294BA-CFF4-4978-90C7-8624278F9763}" destId="{5CDB7B90-D659-43C8-8864-98DBB0AC3DE7}" srcOrd="0" destOrd="0" presId="urn:microsoft.com/office/officeart/2005/8/layout/lProcess2"/>
    <dgm:cxn modelId="{7DAFD330-1C5B-4517-864B-15D891948F10}" srcId="{27D6CE84-4071-4DB2-ADAA-107583175649}" destId="{3131B3F6-1DAC-4E2D-8E44-B506B273FDE7}" srcOrd="2" destOrd="0" parTransId="{90015C04-DC07-4231-AECF-72E78E0234E3}" sibTransId="{7FFB90E6-C343-4E29-9A19-7BDA298B6CA5}"/>
    <dgm:cxn modelId="{F5D271A8-484E-4F7A-B9E5-7F0E3D23504F}" type="presOf" srcId="{92ED9B08-1F6C-411C-8838-54B9733CF5A6}" destId="{01320108-23F1-444B-8775-0CE060B3AAF5}" srcOrd="1" destOrd="0" presId="urn:microsoft.com/office/officeart/2005/8/layout/lProcess2"/>
    <dgm:cxn modelId="{440AF9D9-6F31-4F4B-B500-52D27470F19D}" type="presOf" srcId="{AFD544C8-573F-45D3-A6C0-CC057A8831DD}" destId="{264E0A54-A650-40CF-BD71-BCB098843E12}" srcOrd="0" destOrd="0" presId="urn:microsoft.com/office/officeart/2005/8/layout/lProcess2"/>
    <dgm:cxn modelId="{B569984A-9869-4531-9CB9-7CF48156685C}" type="presOf" srcId="{742091BB-7F8C-44A2-AA9C-374BAA0437F3}" destId="{2D980051-891F-49C6-AF81-5EB45FF0E48B}" srcOrd="0" destOrd="0" presId="urn:microsoft.com/office/officeart/2005/8/layout/lProcess2"/>
    <dgm:cxn modelId="{08F7AD64-86FA-496F-91E6-DABD095ED71A}" srcId="{92ED9B08-1F6C-411C-8838-54B9733CF5A6}" destId="{4359F495-872A-492D-8040-8ED21D9F3528}" srcOrd="5" destOrd="0" parTransId="{47232C58-FE71-4EB4-BD3E-B61DDFC54AC3}" sibTransId="{D9BEAEFF-70D0-4C7D-A570-39598EF02CF6}"/>
    <dgm:cxn modelId="{1A0E3225-6D58-4BDF-9B2D-A3D1FA889E9A}" type="presOf" srcId="{92ED9B08-1F6C-411C-8838-54B9733CF5A6}" destId="{A33922A5-4C02-4E10-88FA-F5EA2807B01E}" srcOrd="0" destOrd="0" presId="urn:microsoft.com/office/officeart/2005/8/layout/lProcess2"/>
    <dgm:cxn modelId="{B8F3423A-800A-4E06-BE53-26CB35AF3F87}" type="presOf" srcId="{27D6CE84-4071-4DB2-ADAA-107583175649}" destId="{DA20781B-5B97-4BD7-B124-0D80B97F1639}" srcOrd="1" destOrd="0" presId="urn:microsoft.com/office/officeart/2005/8/layout/lProcess2"/>
    <dgm:cxn modelId="{BEF45C92-9155-4035-A4D9-5B9AA1406E1E}" srcId="{52292EF1-65C5-493F-A962-1AE6DDFFDAF3}" destId="{92ED9B08-1F6C-411C-8838-54B9733CF5A6}" srcOrd="1" destOrd="0" parTransId="{E21DABF1-9FCE-434A-A0A3-0176C7B92ECE}" sibTransId="{7316B58C-7D6C-4690-BCC8-0FE8479D211B}"/>
    <dgm:cxn modelId="{5AE63D7A-591C-46A1-B350-4F2D308755C1}" type="presOf" srcId="{749FB581-F01C-44F3-829E-83C16D56EAB3}" destId="{EEA610BA-27E1-495D-877A-A26A8E0F0B6C}" srcOrd="0" destOrd="0" presId="urn:microsoft.com/office/officeart/2005/8/layout/lProcess2"/>
    <dgm:cxn modelId="{902785B6-50B5-40FD-8823-0A7CF18D2407}" srcId="{92ED9B08-1F6C-411C-8838-54B9733CF5A6}" destId="{B8E6AA0A-174A-49AB-AAC3-10F4AE0B7C3E}" srcOrd="6" destOrd="0" parTransId="{4540175F-1DA2-4B16-B395-488AB2E735C8}" sibTransId="{ABF1FEEA-48F8-4042-9698-E5817A4EF6B2}"/>
    <dgm:cxn modelId="{8C4ED855-45FF-44AA-BF59-D0B079E85E30}" srcId="{27D6CE84-4071-4DB2-ADAA-107583175649}" destId="{AFD544C8-573F-45D3-A6C0-CC057A8831DD}" srcOrd="3" destOrd="0" parTransId="{D2D7006C-59A4-4CD2-A04B-BD641BA4B08E}" sibTransId="{FF5FC471-BAC3-4C3E-97BD-0769B3883789}"/>
    <dgm:cxn modelId="{B0EDABFF-F713-4A01-8FD1-84ACC31FC67D}" srcId="{52292EF1-65C5-493F-A962-1AE6DDFFDAF3}" destId="{AC22062D-8924-4DC0-8CD9-ACF0549D8DC3}" srcOrd="4" destOrd="0" parTransId="{0BE498E2-1AA7-4A28-A497-3532F7023B94}" sibTransId="{9E906258-F520-40A8-8BF4-456D10219E79}"/>
    <dgm:cxn modelId="{7F947E34-7D35-4D0D-B36D-7EB67A852EA9}" type="presOf" srcId="{0188BFA7-C269-40E8-B026-B5EE0B641797}" destId="{1A645BDD-C63B-4190-8A6E-093916BDE440}" srcOrd="1" destOrd="0" presId="urn:microsoft.com/office/officeart/2005/8/layout/lProcess2"/>
    <dgm:cxn modelId="{5593B8DA-0C41-473B-B697-97B7A497AF8B}" srcId="{92ED9B08-1F6C-411C-8838-54B9733CF5A6}" destId="{749FB581-F01C-44F3-829E-83C16D56EAB3}" srcOrd="4" destOrd="0" parTransId="{1B127DF6-091D-45F5-B786-034E6E942695}" sibTransId="{1F2616CB-AD2E-4CD7-9B8D-4BFB19C18F45}"/>
    <dgm:cxn modelId="{19A6B449-8EE5-4B38-A383-543A981749BE}" type="presOf" srcId="{AC22062D-8924-4DC0-8CD9-ACF0549D8DC3}" destId="{DFBD73C8-A97E-4EAC-8E89-901E7C7120F3}" srcOrd="0" destOrd="0" presId="urn:microsoft.com/office/officeart/2005/8/layout/lProcess2"/>
    <dgm:cxn modelId="{77D045D3-234E-4C78-AE1D-F0F43F063F46}" srcId="{92ED9B08-1F6C-411C-8838-54B9733CF5A6}" destId="{B90573F8-9F77-4A4E-9AC0-8B48FF8B52E9}" srcOrd="7" destOrd="0" parTransId="{5FF69D0E-9C00-4FB7-9188-88B1F4DB645D}" sibTransId="{D4DB9BD5-A814-45E7-97B4-DC8F3CDDEEF3}"/>
    <dgm:cxn modelId="{D2DF24F2-1079-48E1-A434-3FEBD21342E0}" type="presOf" srcId="{D1E78F60-7A34-401A-9A3A-6A771304207B}" destId="{3A8F8A55-744C-47AA-9692-0D2D33E554C2}" srcOrd="0" destOrd="0" presId="urn:microsoft.com/office/officeart/2005/8/layout/lProcess2"/>
    <dgm:cxn modelId="{8401FF70-91CE-4FFE-8D83-231B052AF2D9}" type="presOf" srcId="{27D6CE84-4071-4DB2-ADAA-107583175649}" destId="{77161E40-6A25-4DC3-8EBF-424CB8302A42}" srcOrd="0" destOrd="0" presId="urn:microsoft.com/office/officeart/2005/8/layout/lProcess2"/>
    <dgm:cxn modelId="{878C615D-A9E0-4F3A-B014-F658BC45E9C6}" type="presOf" srcId="{B90573F8-9F77-4A4E-9AC0-8B48FF8B52E9}" destId="{78E08E75-0233-4CD8-98E5-DF4805D5D6DF}" srcOrd="0" destOrd="0" presId="urn:microsoft.com/office/officeart/2005/8/layout/lProcess2"/>
    <dgm:cxn modelId="{2B9C263A-8772-4E75-89F7-82BD759733BD}" type="presOf" srcId="{0188BFA7-C269-40E8-B026-B5EE0B641797}" destId="{E48D6B1D-EF19-4BDC-8749-B1202B601DC3}" srcOrd="0" destOrd="0" presId="urn:microsoft.com/office/officeart/2005/8/layout/lProcess2"/>
    <dgm:cxn modelId="{970D2155-DA85-466B-BEB6-8DE60EEC2575}" srcId="{45B4C13C-0CF1-4F9E-9CD9-56B59BE4989A}" destId="{2B2294BA-CFF4-4978-90C7-8624278F9763}" srcOrd="0" destOrd="0" parTransId="{1504233E-B572-4479-84F0-EB5495F6F312}" sibTransId="{1CDDAF7D-CD08-4A17-ACFF-0CFC9B6B1981}"/>
    <dgm:cxn modelId="{99177FC5-D4D3-4723-AB3A-3508D9707676}" srcId="{52292EF1-65C5-493F-A962-1AE6DDFFDAF3}" destId="{27D6CE84-4071-4DB2-ADAA-107583175649}" srcOrd="2" destOrd="0" parTransId="{D4F19BA3-AAA8-48DF-B8B0-E928306DF9A9}" sibTransId="{7FDC468C-D432-40F9-A98D-50CE657DA0B5}"/>
    <dgm:cxn modelId="{3B214F2F-D50C-4E9D-A492-7327433BE682}" srcId="{52292EF1-65C5-493F-A962-1AE6DDFFDAF3}" destId="{0188BFA7-C269-40E8-B026-B5EE0B641797}" srcOrd="0" destOrd="0" parTransId="{DC35D28F-04D7-42EC-9CD6-3518460603B4}" sibTransId="{402E8781-343D-4FD0-BA2B-4D94362A7524}"/>
    <dgm:cxn modelId="{5C82A665-47DD-4C13-B998-5CB47FE5E3FB}" type="presOf" srcId="{16771958-3E9E-4F56-90C3-CBA2AED9B799}" destId="{25CF65A5-C07C-4C66-B4EE-A349E92B8018}" srcOrd="0" destOrd="0" presId="urn:microsoft.com/office/officeart/2005/8/layout/lProcess2"/>
    <dgm:cxn modelId="{A4899949-AC97-4569-8DD8-7499E339316C}" srcId="{27D6CE84-4071-4DB2-ADAA-107583175649}" destId="{366D10B1-AD84-4723-B0F7-D15E5A997CA0}" srcOrd="1" destOrd="0" parTransId="{3803FC78-D159-42E5-88DC-7C91FD1268A8}" sibTransId="{9B4695A5-8200-4329-9B79-DF32B47AED10}"/>
    <dgm:cxn modelId="{6D0CFA1C-3250-4F26-A0BB-2D31FD782830}" type="presOf" srcId="{4359F495-872A-492D-8040-8ED21D9F3528}" destId="{5549935B-449F-47A4-BA66-309EB7CC554F}" srcOrd="0" destOrd="0" presId="urn:microsoft.com/office/officeart/2005/8/layout/lProcess2"/>
    <dgm:cxn modelId="{E1F7CED0-6E41-4E55-BC55-BFFDC4CE8C77}" type="presOf" srcId="{45B4C13C-0CF1-4F9E-9CD9-56B59BE4989A}" destId="{24B4CDBA-B990-45E0-8150-262041C49810}" srcOrd="0" destOrd="0" presId="urn:microsoft.com/office/officeart/2005/8/layout/lProcess2"/>
    <dgm:cxn modelId="{E0087ACE-134F-4454-950F-BEB9C109349C}" type="presOf" srcId="{AF875033-F80E-4AD8-9CC6-5BA32FE15B5A}" destId="{BA6FA36C-4454-4D3B-98D2-02452DF95D5E}" srcOrd="0" destOrd="0" presId="urn:microsoft.com/office/officeart/2005/8/layout/lProcess2"/>
    <dgm:cxn modelId="{5DB1480F-BF60-4FD7-A9A9-D3A12E7980EA}" type="presOf" srcId="{AC22062D-8924-4DC0-8CD9-ACF0549D8DC3}" destId="{1C088F70-5A07-49F3-BC92-CACFA20A50AF}" srcOrd="1" destOrd="0" presId="urn:microsoft.com/office/officeart/2005/8/layout/lProcess2"/>
    <dgm:cxn modelId="{A86F74A3-795B-467E-95BA-9509373E5DAC}" type="presOf" srcId="{B8E6AA0A-174A-49AB-AAC3-10F4AE0B7C3E}" destId="{D77AB560-1EF8-4F59-AFD1-77AC1AD87EBC}" srcOrd="0" destOrd="0" presId="urn:microsoft.com/office/officeart/2005/8/layout/lProcess2"/>
    <dgm:cxn modelId="{F14DC3A2-0293-4BF4-A829-3CBEBFBD282F}" type="presOf" srcId="{0DA5FF70-7434-48A4-B1BE-1786063CC37B}" destId="{F37404E6-B6FC-45D9-923B-9564134DA15F}" srcOrd="0" destOrd="0" presId="urn:microsoft.com/office/officeart/2005/8/layout/lProcess2"/>
    <dgm:cxn modelId="{6C48F2D8-E4E0-4A4D-9A76-6392EB84F23C}" srcId="{92ED9B08-1F6C-411C-8838-54B9733CF5A6}" destId="{AF875033-F80E-4AD8-9CC6-5BA32FE15B5A}" srcOrd="2" destOrd="0" parTransId="{E9B6F775-F1E4-42CC-A958-4BDF153433AF}" sibTransId="{AA83FA5F-36D5-4550-964B-6F93F7A9D79A}"/>
    <dgm:cxn modelId="{8B4EC130-FDDF-45B0-8222-0D780D0D79E0}" type="presOf" srcId="{72C1507A-D8DD-4122-AC45-262CFC0C958D}" destId="{934D4EBD-3C46-4215-A70B-472F95B9D623}" srcOrd="0" destOrd="0" presId="urn:microsoft.com/office/officeart/2005/8/layout/lProcess2"/>
    <dgm:cxn modelId="{5FB8F7EB-1F16-42F9-B619-C16DB63000E4}" type="presOf" srcId="{3131B3F6-1DAC-4E2D-8E44-B506B273FDE7}" destId="{EED13888-7091-40C5-904C-22B19EA2ED51}" srcOrd="0" destOrd="0" presId="urn:microsoft.com/office/officeart/2005/8/layout/lProcess2"/>
    <dgm:cxn modelId="{C4C0724A-F488-4B78-8A32-A82E48FD2288}" type="presOf" srcId="{45B4C13C-0CF1-4F9E-9CD9-56B59BE4989A}" destId="{CD3D1E67-8E87-45C3-8AD8-C69AD54607B6}" srcOrd="1" destOrd="0" presId="urn:microsoft.com/office/officeart/2005/8/layout/lProcess2"/>
    <dgm:cxn modelId="{0025B004-95D2-4A2A-A163-279F1B42865B}" srcId="{27D6CE84-4071-4DB2-ADAA-107583175649}" destId="{0DA5FF70-7434-48A4-B1BE-1786063CC37B}" srcOrd="4" destOrd="0" parTransId="{D6A3BB2E-C16E-46BA-B2F5-A057493B301D}" sibTransId="{AC787F37-01B4-4304-BB44-12C6428E2E22}"/>
    <dgm:cxn modelId="{BE69F87E-EB4D-41F2-9920-07212C1827C0}" srcId="{27D6CE84-4071-4DB2-ADAA-107583175649}" destId="{72C1507A-D8DD-4122-AC45-262CFC0C958D}" srcOrd="5" destOrd="0" parTransId="{E7874DE0-C997-4FF5-898C-5A67B6714BE1}" sibTransId="{124B8CB1-3FAC-454D-BDE7-9C21A5484BBE}"/>
    <dgm:cxn modelId="{612D70ED-9D39-412A-86FB-445773B172AD}" srcId="{92ED9B08-1F6C-411C-8838-54B9733CF5A6}" destId="{742091BB-7F8C-44A2-AA9C-374BAA0437F3}" srcOrd="0" destOrd="0" parTransId="{9DB439BD-2310-4C87-B805-AE26E082DC0F}" sibTransId="{427FF1AC-9B77-4784-BA97-6CA5599B2FC7}"/>
    <dgm:cxn modelId="{F142F4BD-FEA6-485F-A329-26B3C8C5B121}" type="presOf" srcId="{366D10B1-AD84-4723-B0F7-D15E5A997CA0}" destId="{405DAD3D-47F8-479C-AF04-0DB23540FDD4}" srcOrd="0" destOrd="0" presId="urn:microsoft.com/office/officeart/2005/8/layout/lProcess2"/>
    <dgm:cxn modelId="{E987D3D6-5185-4051-8C84-BE8C5C06D9BC}" srcId="{52292EF1-65C5-493F-A962-1AE6DDFFDAF3}" destId="{45B4C13C-0CF1-4F9E-9CD9-56B59BE4989A}" srcOrd="3" destOrd="0" parTransId="{5C79ABC0-63B4-4545-8919-8EDF098261A0}" sibTransId="{F51759AA-752F-4A75-B4B4-9383FA6B15FB}"/>
    <dgm:cxn modelId="{6C063584-BAD1-4B9F-BF4B-47685B910DEF}" type="presParOf" srcId="{11221335-B4AF-4654-B4B2-809DE49F994F}" destId="{1EDD32E3-1D53-4700-86E2-ACEC0DC02A2B}" srcOrd="0" destOrd="0" presId="urn:microsoft.com/office/officeart/2005/8/layout/lProcess2"/>
    <dgm:cxn modelId="{E131A5C1-02A1-4E81-99A5-7159E2D05450}" type="presParOf" srcId="{1EDD32E3-1D53-4700-86E2-ACEC0DC02A2B}" destId="{E48D6B1D-EF19-4BDC-8749-B1202B601DC3}" srcOrd="0" destOrd="0" presId="urn:microsoft.com/office/officeart/2005/8/layout/lProcess2"/>
    <dgm:cxn modelId="{CBF383E2-BC61-49F0-A58A-F611BB769EC8}" type="presParOf" srcId="{1EDD32E3-1D53-4700-86E2-ACEC0DC02A2B}" destId="{1A645BDD-C63B-4190-8A6E-093916BDE440}" srcOrd="1" destOrd="0" presId="urn:microsoft.com/office/officeart/2005/8/layout/lProcess2"/>
    <dgm:cxn modelId="{5121672C-8FEF-4F82-BB21-F71990C091D1}" type="presParOf" srcId="{1EDD32E3-1D53-4700-86E2-ACEC0DC02A2B}" destId="{2ED988BC-16C3-4EB5-9125-B6D0E9F9DAFB}" srcOrd="2" destOrd="0" presId="urn:microsoft.com/office/officeart/2005/8/layout/lProcess2"/>
    <dgm:cxn modelId="{D9BF155D-1F14-4299-95B0-20F2FDD70C59}" type="presParOf" srcId="{2ED988BC-16C3-4EB5-9125-B6D0E9F9DAFB}" destId="{6BEEB5AD-E74A-44BA-9AAF-23AD773C405D}" srcOrd="0" destOrd="0" presId="urn:microsoft.com/office/officeart/2005/8/layout/lProcess2"/>
    <dgm:cxn modelId="{4288D6B7-F9C7-466E-85A4-693E8388B434}" type="presParOf" srcId="{6BEEB5AD-E74A-44BA-9AAF-23AD773C405D}" destId="{51DB189A-FBF1-447E-9F85-366D999B5390}" srcOrd="0" destOrd="0" presId="urn:microsoft.com/office/officeart/2005/8/layout/lProcess2"/>
    <dgm:cxn modelId="{B74943C9-CAC5-42BA-8173-10E6E8865F23}" type="presParOf" srcId="{11221335-B4AF-4654-B4B2-809DE49F994F}" destId="{12075EE3-EA46-4D35-AEC1-C217363C90C6}" srcOrd="1" destOrd="0" presId="urn:microsoft.com/office/officeart/2005/8/layout/lProcess2"/>
    <dgm:cxn modelId="{6B269A87-7260-4190-80D7-1348A530CDA4}" type="presParOf" srcId="{11221335-B4AF-4654-B4B2-809DE49F994F}" destId="{F94458C9-257B-4494-BEA3-6FA6FCCA2ECE}" srcOrd="2" destOrd="0" presId="urn:microsoft.com/office/officeart/2005/8/layout/lProcess2"/>
    <dgm:cxn modelId="{801672BD-80DD-4B98-A1AF-C5CE286AF9AC}" type="presParOf" srcId="{F94458C9-257B-4494-BEA3-6FA6FCCA2ECE}" destId="{A33922A5-4C02-4E10-88FA-F5EA2807B01E}" srcOrd="0" destOrd="0" presId="urn:microsoft.com/office/officeart/2005/8/layout/lProcess2"/>
    <dgm:cxn modelId="{110FECA6-F7C1-43B4-AD49-579B1B8B56AF}" type="presParOf" srcId="{F94458C9-257B-4494-BEA3-6FA6FCCA2ECE}" destId="{01320108-23F1-444B-8775-0CE060B3AAF5}" srcOrd="1" destOrd="0" presId="urn:microsoft.com/office/officeart/2005/8/layout/lProcess2"/>
    <dgm:cxn modelId="{D8BB5E06-F6F2-4FF4-AEF0-9E4C18799C29}" type="presParOf" srcId="{F94458C9-257B-4494-BEA3-6FA6FCCA2ECE}" destId="{ACA64A4C-FF86-4AE2-8E90-35343175CA97}" srcOrd="2" destOrd="0" presId="urn:microsoft.com/office/officeart/2005/8/layout/lProcess2"/>
    <dgm:cxn modelId="{0D3956C9-FAC2-4BE8-AB6A-29F90596F367}" type="presParOf" srcId="{ACA64A4C-FF86-4AE2-8E90-35343175CA97}" destId="{036264C7-7E83-46F8-AAA9-056A2129FD45}" srcOrd="0" destOrd="0" presId="urn:microsoft.com/office/officeart/2005/8/layout/lProcess2"/>
    <dgm:cxn modelId="{ADB839BC-47F4-43E5-98A3-7E63AAB18376}" type="presParOf" srcId="{036264C7-7E83-46F8-AAA9-056A2129FD45}" destId="{2D980051-891F-49C6-AF81-5EB45FF0E48B}" srcOrd="0" destOrd="0" presId="urn:microsoft.com/office/officeart/2005/8/layout/lProcess2"/>
    <dgm:cxn modelId="{4ECE413E-2F44-4CDC-8274-3039B611AAEC}" type="presParOf" srcId="{036264C7-7E83-46F8-AAA9-056A2129FD45}" destId="{B572CBFF-77B6-47EF-97C0-EB8B4756D26B}" srcOrd="1" destOrd="0" presId="urn:microsoft.com/office/officeart/2005/8/layout/lProcess2"/>
    <dgm:cxn modelId="{BDF984A3-A4F5-4054-AA0B-72C621B3599E}" type="presParOf" srcId="{036264C7-7E83-46F8-AAA9-056A2129FD45}" destId="{AD4CA7FE-1806-41A2-8073-74561080712C}" srcOrd="2" destOrd="0" presId="urn:microsoft.com/office/officeart/2005/8/layout/lProcess2"/>
    <dgm:cxn modelId="{2E50892A-EAEB-4ADA-9DAD-FD7C5F634D8D}" type="presParOf" srcId="{036264C7-7E83-46F8-AAA9-056A2129FD45}" destId="{32B3AEB0-7556-4346-9C05-0D449BB96CD3}" srcOrd="3" destOrd="0" presId="urn:microsoft.com/office/officeart/2005/8/layout/lProcess2"/>
    <dgm:cxn modelId="{E5B70225-2F7F-47E3-9C1F-E886F541794C}" type="presParOf" srcId="{036264C7-7E83-46F8-AAA9-056A2129FD45}" destId="{BA6FA36C-4454-4D3B-98D2-02452DF95D5E}" srcOrd="4" destOrd="0" presId="urn:microsoft.com/office/officeart/2005/8/layout/lProcess2"/>
    <dgm:cxn modelId="{4962DD20-7C65-413B-897D-81F6259468E4}" type="presParOf" srcId="{036264C7-7E83-46F8-AAA9-056A2129FD45}" destId="{3DFF83CA-D4BE-4B48-B38E-9E7C9D04887F}" srcOrd="5" destOrd="0" presId="urn:microsoft.com/office/officeart/2005/8/layout/lProcess2"/>
    <dgm:cxn modelId="{8F66AD20-7592-464B-99DC-ECD866CC8CF4}" type="presParOf" srcId="{036264C7-7E83-46F8-AAA9-056A2129FD45}" destId="{2FC3153B-E941-49EF-8D08-7B196865A56D}" srcOrd="6" destOrd="0" presId="urn:microsoft.com/office/officeart/2005/8/layout/lProcess2"/>
    <dgm:cxn modelId="{87A1F3EC-9C36-4EAB-B365-570A70F1743D}" type="presParOf" srcId="{036264C7-7E83-46F8-AAA9-056A2129FD45}" destId="{5C411CA6-55D2-43EE-8F43-75B8F570F0A1}" srcOrd="7" destOrd="0" presId="urn:microsoft.com/office/officeart/2005/8/layout/lProcess2"/>
    <dgm:cxn modelId="{B69942C7-405B-4D15-BDC9-C7B60B8AC5B3}" type="presParOf" srcId="{036264C7-7E83-46F8-AAA9-056A2129FD45}" destId="{EEA610BA-27E1-495D-877A-A26A8E0F0B6C}" srcOrd="8" destOrd="0" presId="urn:microsoft.com/office/officeart/2005/8/layout/lProcess2"/>
    <dgm:cxn modelId="{A63FF87D-6357-45E2-88AD-689116F3987B}" type="presParOf" srcId="{036264C7-7E83-46F8-AAA9-056A2129FD45}" destId="{733C3C03-34FA-4D3E-A271-5670F3E7E75A}" srcOrd="9" destOrd="0" presId="urn:microsoft.com/office/officeart/2005/8/layout/lProcess2"/>
    <dgm:cxn modelId="{AEB630B1-9A6F-47F3-AB29-93A042A8337F}" type="presParOf" srcId="{036264C7-7E83-46F8-AAA9-056A2129FD45}" destId="{5549935B-449F-47A4-BA66-309EB7CC554F}" srcOrd="10" destOrd="0" presId="urn:microsoft.com/office/officeart/2005/8/layout/lProcess2"/>
    <dgm:cxn modelId="{A313D756-6A1D-45E4-B318-255C6981C64B}" type="presParOf" srcId="{036264C7-7E83-46F8-AAA9-056A2129FD45}" destId="{71664143-FAB0-43DE-BC0C-DBCDD2B62619}" srcOrd="11" destOrd="0" presId="urn:microsoft.com/office/officeart/2005/8/layout/lProcess2"/>
    <dgm:cxn modelId="{32957DED-231E-4E50-93FB-EAC598932C35}" type="presParOf" srcId="{036264C7-7E83-46F8-AAA9-056A2129FD45}" destId="{D77AB560-1EF8-4F59-AFD1-77AC1AD87EBC}" srcOrd="12" destOrd="0" presId="urn:microsoft.com/office/officeart/2005/8/layout/lProcess2"/>
    <dgm:cxn modelId="{A264CD76-607E-420A-A6C7-9B81E7C5EFB7}" type="presParOf" srcId="{036264C7-7E83-46F8-AAA9-056A2129FD45}" destId="{5D3D6055-4B69-42A2-BE21-EC12A03E7545}" srcOrd="13" destOrd="0" presId="urn:microsoft.com/office/officeart/2005/8/layout/lProcess2"/>
    <dgm:cxn modelId="{85427ED9-3501-402F-9B7F-8F3AB2E0924B}" type="presParOf" srcId="{036264C7-7E83-46F8-AAA9-056A2129FD45}" destId="{78E08E75-0233-4CD8-98E5-DF4805D5D6DF}" srcOrd="14" destOrd="0" presId="urn:microsoft.com/office/officeart/2005/8/layout/lProcess2"/>
    <dgm:cxn modelId="{58FA387D-6AC3-4F5A-8F1E-C7A416B292D6}" type="presParOf" srcId="{036264C7-7E83-46F8-AAA9-056A2129FD45}" destId="{6B88DF2D-03B1-4E59-8308-260096DB21A4}" srcOrd="15" destOrd="0" presId="urn:microsoft.com/office/officeart/2005/8/layout/lProcess2"/>
    <dgm:cxn modelId="{86229D0D-0638-4F1B-AFD7-13CE2DCDC4AD}" type="presParOf" srcId="{036264C7-7E83-46F8-AAA9-056A2129FD45}" destId="{3A8F8A55-744C-47AA-9692-0D2D33E554C2}" srcOrd="16" destOrd="0" presId="urn:microsoft.com/office/officeart/2005/8/layout/lProcess2"/>
    <dgm:cxn modelId="{BDDF8D68-133B-4D37-8B70-9D936F4726A2}" type="presParOf" srcId="{11221335-B4AF-4654-B4B2-809DE49F994F}" destId="{95AB9784-ABF2-403A-909D-E1154C316DC2}" srcOrd="3" destOrd="0" presId="urn:microsoft.com/office/officeart/2005/8/layout/lProcess2"/>
    <dgm:cxn modelId="{5FA32CCE-EA3F-4793-A3F3-801125B9767B}" type="presParOf" srcId="{11221335-B4AF-4654-B4B2-809DE49F994F}" destId="{77A54948-F24E-492D-99B7-11B0CD6F1C07}" srcOrd="4" destOrd="0" presId="urn:microsoft.com/office/officeart/2005/8/layout/lProcess2"/>
    <dgm:cxn modelId="{AFF6AFC6-2AAF-40A6-9A3A-A8432F93EA12}" type="presParOf" srcId="{77A54948-F24E-492D-99B7-11B0CD6F1C07}" destId="{77161E40-6A25-4DC3-8EBF-424CB8302A42}" srcOrd="0" destOrd="0" presId="urn:microsoft.com/office/officeart/2005/8/layout/lProcess2"/>
    <dgm:cxn modelId="{D53B1B95-F408-4881-A7DC-E5B3439147A7}" type="presParOf" srcId="{77A54948-F24E-492D-99B7-11B0CD6F1C07}" destId="{DA20781B-5B97-4BD7-B124-0D80B97F1639}" srcOrd="1" destOrd="0" presId="urn:microsoft.com/office/officeart/2005/8/layout/lProcess2"/>
    <dgm:cxn modelId="{17B06ED4-83EC-4A82-8BF1-1C6A8EDD0F63}" type="presParOf" srcId="{77A54948-F24E-492D-99B7-11B0CD6F1C07}" destId="{5BBEAFAD-EE90-4714-A3AD-9BF9548963C8}" srcOrd="2" destOrd="0" presId="urn:microsoft.com/office/officeart/2005/8/layout/lProcess2"/>
    <dgm:cxn modelId="{3D3EABEA-95FD-4030-B675-C300C69E3707}" type="presParOf" srcId="{5BBEAFAD-EE90-4714-A3AD-9BF9548963C8}" destId="{A66C9935-5A8A-46EB-ACFF-83B2F104B72D}" srcOrd="0" destOrd="0" presId="urn:microsoft.com/office/officeart/2005/8/layout/lProcess2"/>
    <dgm:cxn modelId="{92CCF830-875C-4F4E-A90E-D1A4E0923A41}" type="presParOf" srcId="{A66C9935-5A8A-46EB-ACFF-83B2F104B72D}" destId="{25CF65A5-C07C-4C66-B4EE-A349E92B8018}" srcOrd="0" destOrd="0" presId="urn:microsoft.com/office/officeart/2005/8/layout/lProcess2"/>
    <dgm:cxn modelId="{384571A8-A536-4FF1-B27C-5B852D78CF02}" type="presParOf" srcId="{A66C9935-5A8A-46EB-ACFF-83B2F104B72D}" destId="{298C6C0E-F377-4327-B147-53D3A7592CEC}" srcOrd="1" destOrd="0" presId="urn:microsoft.com/office/officeart/2005/8/layout/lProcess2"/>
    <dgm:cxn modelId="{1C74439B-0537-49C4-96F1-F9759D6E39B6}" type="presParOf" srcId="{A66C9935-5A8A-46EB-ACFF-83B2F104B72D}" destId="{405DAD3D-47F8-479C-AF04-0DB23540FDD4}" srcOrd="2" destOrd="0" presId="urn:microsoft.com/office/officeart/2005/8/layout/lProcess2"/>
    <dgm:cxn modelId="{F8A965CD-8492-443E-8E2F-8960553196F6}" type="presParOf" srcId="{A66C9935-5A8A-46EB-ACFF-83B2F104B72D}" destId="{762BA961-EBB1-408E-9882-28706A59D7B3}" srcOrd="3" destOrd="0" presId="urn:microsoft.com/office/officeart/2005/8/layout/lProcess2"/>
    <dgm:cxn modelId="{44F01896-7EF7-45AF-957B-588771450F4D}" type="presParOf" srcId="{A66C9935-5A8A-46EB-ACFF-83B2F104B72D}" destId="{EED13888-7091-40C5-904C-22B19EA2ED51}" srcOrd="4" destOrd="0" presId="urn:microsoft.com/office/officeart/2005/8/layout/lProcess2"/>
    <dgm:cxn modelId="{9363D3B1-2749-45EF-BBC6-6B9DF4DF24F7}" type="presParOf" srcId="{A66C9935-5A8A-46EB-ACFF-83B2F104B72D}" destId="{77B6684F-1123-4B7F-BBA8-993ACCD6F7DF}" srcOrd="5" destOrd="0" presId="urn:microsoft.com/office/officeart/2005/8/layout/lProcess2"/>
    <dgm:cxn modelId="{355F147C-77A1-4F45-81D2-A4D4F14B1703}" type="presParOf" srcId="{A66C9935-5A8A-46EB-ACFF-83B2F104B72D}" destId="{264E0A54-A650-40CF-BD71-BCB098843E12}" srcOrd="6" destOrd="0" presId="urn:microsoft.com/office/officeart/2005/8/layout/lProcess2"/>
    <dgm:cxn modelId="{FD8551F3-5E2A-428C-90D3-06399532BCE9}" type="presParOf" srcId="{A66C9935-5A8A-46EB-ACFF-83B2F104B72D}" destId="{C6F3571A-66DF-4729-8F25-182870C8B07E}" srcOrd="7" destOrd="0" presId="urn:microsoft.com/office/officeart/2005/8/layout/lProcess2"/>
    <dgm:cxn modelId="{97A6F556-220C-4DED-A753-5B5D69DA2120}" type="presParOf" srcId="{A66C9935-5A8A-46EB-ACFF-83B2F104B72D}" destId="{F37404E6-B6FC-45D9-923B-9564134DA15F}" srcOrd="8" destOrd="0" presId="urn:microsoft.com/office/officeart/2005/8/layout/lProcess2"/>
    <dgm:cxn modelId="{5C2CD74F-7A64-4AFC-A119-ED8B27EB3F35}" type="presParOf" srcId="{A66C9935-5A8A-46EB-ACFF-83B2F104B72D}" destId="{39F67EAF-BAB7-41B7-A3F2-3128C8BF249E}" srcOrd="9" destOrd="0" presId="urn:microsoft.com/office/officeart/2005/8/layout/lProcess2"/>
    <dgm:cxn modelId="{CE82F433-C4D8-4585-B07E-49560C6036AA}" type="presParOf" srcId="{A66C9935-5A8A-46EB-ACFF-83B2F104B72D}" destId="{934D4EBD-3C46-4215-A70B-472F95B9D623}" srcOrd="10" destOrd="0" presId="urn:microsoft.com/office/officeart/2005/8/layout/lProcess2"/>
    <dgm:cxn modelId="{0DA08961-8E5E-443F-84F4-F955FC08C8AE}" type="presParOf" srcId="{11221335-B4AF-4654-B4B2-809DE49F994F}" destId="{F9DFC89B-134D-4419-8349-51C6379BFF2F}" srcOrd="5" destOrd="0" presId="urn:microsoft.com/office/officeart/2005/8/layout/lProcess2"/>
    <dgm:cxn modelId="{8221D19A-94DE-46C8-AB0E-28BBEA11F8B0}" type="presParOf" srcId="{11221335-B4AF-4654-B4B2-809DE49F994F}" destId="{2526CE79-CC0A-4B79-854C-13BC178B9AE4}" srcOrd="6" destOrd="0" presId="urn:microsoft.com/office/officeart/2005/8/layout/lProcess2"/>
    <dgm:cxn modelId="{D3941A7F-AEF7-49D7-977D-08B90C315426}" type="presParOf" srcId="{2526CE79-CC0A-4B79-854C-13BC178B9AE4}" destId="{24B4CDBA-B990-45E0-8150-262041C49810}" srcOrd="0" destOrd="0" presId="urn:microsoft.com/office/officeart/2005/8/layout/lProcess2"/>
    <dgm:cxn modelId="{0161F67D-3989-4672-ADED-75CCA71ACFA8}" type="presParOf" srcId="{2526CE79-CC0A-4B79-854C-13BC178B9AE4}" destId="{CD3D1E67-8E87-45C3-8AD8-C69AD54607B6}" srcOrd="1" destOrd="0" presId="urn:microsoft.com/office/officeart/2005/8/layout/lProcess2"/>
    <dgm:cxn modelId="{E1D62BB0-D6C3-4AA7-94EF-744E1EE3FCE7}" type="presParOf" srcId="{2526CE79-CC0A-4B79-854C-13BC178B9AE4}" destId="{74C9C8B8-A30E-49B4-BC04-EE51325A4150}" srcOrd="2" destOrd="0" presId="urn:microsoft.com/office/officeart/2005/8/layout/lProcess2"/>
    <dgm:cxn modelId="{DB503F5F-4411-4D44-ABBE-BA7E70CE28D2}" type="presParOf" srcId="{74C9C8B8-A30E-49B4-BC04-EE51325A4150}" destId="{28B1A93F-CC17-4DA2-83D9-17AD72762A06}" srcOrd="0" destOrd="0" presId="urn:microsoft.com/office/officeart/2005/8/layout/lProcess2"/>
    <dgm:cxn modelId="{708623BB-19E4-4CF3-81DB-C9693AC6C840}" type="presParOf" srcId="{28B1A93F-CC17-4DA2-83D9-17AD72762A06}" destId="{5CDB7B90-D659-43C8-8864-98DBB0AC3DE7}" srcOrd="0" destOrd="0" presId="urn:microsoft.com/office/officeart/2005/8/layout/lProcess2"/>
    <dgm:cxn modelId="{27097C45-0699-4DBE-92D7-8EB4CC5B00CF}" type="presParOf" srcId="{11221335-B4AF-4654-B4B2-809DE49F994F}" destId="{116580DC-996B-4D2A-82CC-B62FC961269D}" srcOrd="7" destOrd="0" presId="urn:microsoft.com/office/officeart/2005/8/layout/lProcess2"/>
    <dgm:cxn modelId="{A9C90F10-737C-41FF-949C-86741F702F5B}" type="presParOf" srcId="{11221335-B4AF-4654-B4B2-809DE49F994F}" destId="{6AC5D74D-8937-4334-998C-61B783F35C93}" srcOrd="8" destOrd="0" presId="urn:microsoft.com/office/officeart/2005/8/layout/lProcess2"/>
    <dgm:cxn modelId="{27645523-B883-4023-B4C2-9B13E2FB7DC0}" type="presParOf" srcId="{6AC5D74D-8937-4334-998C-61B783F35C93}" destId="{DFBD73C8-A97E-4EAC-8E89-901E7C7120F3}" srcOrd="0" destOrd="0" presId="urn:microsoft.com/office/officeart/2005/8/layout/lProcess2"/>
    <dgm:cxn modelId="{008760FB-B6C3-4430-960D-4EB96D4236C7}" type="presParOf" srcId="{6AC5D74D-8937-4334-998C-61B783F35C93}" destId="{1C088F70-5A07-49F3-BC92-CACFA20A50AF}" srcOrd="1" destOrd="0" presId="urn:microsoft.com/office/officeart/2005/8/layout/lProcess2"/>
    <dgm:cxn modelId="{BD61E53D-9F20-4337-A73E-A2BA96D74B1B}" type="presParOf" srcId="{6AC5D74D-8937-4334-998C-61B783F35C93}" destId="{06D8757F-C02A-40E1-B049-33E0E1CF7721}" srcOrd="2" destOrd="0" presId="urn:microsoft.com/office/officeart/2005/8/layout/lProcess2"/>
    <dgm:cxn modelId="{3EC5D731-9F10-4B3B-9F99-5811BF623898}" type="presParOf" srcId="{06D8757F-C02A-40E1-B049-33E0E1CF7721}" destId="{05159B6A-E131-4441-84E1-C664F245CB74}" srcOrd="0" destOrd="0" presId="urn:microsoft.com/office/officeart/2005/8/layout/lProcess2"/>
    <dgm:cxn modelId="{30D04801-9659-4516-AC35-A55569A45EC2}" type="presParOf" srcId="{05159B6A-E131-4441-84E1-C664F245CB74}" destId="{DBF67EF5-90A2-4F7F-AEAB-7A543EFB0F8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6B1D-EF19-4BDC-8749-B1202B601DC3}">
      <dsp:nvSpPr>
        <dsp:cNvPr id="0" name=""/>
        <dsp:cNvSpPr/>
      </dsp:nvSpPr>
      <dsp:spPr>
        <a:xfrm>
          <a:off x="0" y="0"/>
          <a:ext cx="1546037" cy="5074807"/>
        </a:xfrm>
        <a:prstGeom prst="roundRect">
          <a:avLst>
            <a:gd name="adj" fmla="val 10000"/>
          </a:avLst>
        </a:prstGeom>
        <a:solidFill>
          <a:srgbClr val="43B02A"/>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bg1"/>
                </a:solidFill>
              </a:ln>
              <a:solidFill>
                <a:schemeClr val="bg1"/>
              </a:solidFill>
              <a:effectLst/>
            </a:rPr>
            <a:t>DDC</a:t>
          </a:r>
        </a:p>
        <a:p>
          <a:pPr lvl="0" algn="ctr" defTabSz="1600200">
            <a:lnSpc>
              <a:spcPct val="90000"/>
            </a:lnSpc>
            <a:spcBef>
              <a:spcPct val="0"/>
            </a:spcBef>
            <a:spcAft>
              <a:spcPct val="35000"/>
            </a:spcAft>
          </a:pPr>
          <a:r>
            <a:rPr lang="en-US" sz="1200" b="1" kern="1200" dirty="0" smtClean="0">
              <a:solidFill>
                <a:schemeClr val="bg1"/>
              </a:solidFill>
            </a:rPr>
            <a:t>Delta Dental of California</a:t>
          </a:r>
        </a:p>
      </dsp:txBody>
      <dsp:txXfrm>
        <a:off x="0" y="0"/>
        <a:ext cx="1546037" cy="1522442"/>
      </dsp:txXfrm>
    </dsp:sp>
    <dsp:sp modelId="{51DB189A-FBF1-447E-9F85-366D999B5390}">
      <dsp:nvSpPr>
        <dsp:cNvPr id="0" name=""/>
        <dsp:cNvSpPr/>
      </dsp:nvSpPr>
      <dsp:spPr>
        <a:xfrm>
          <a:off x="159009" y="1522442"/>
          <a:ext cx="1236830" cy="3298624"/>
        </a:xfrm>
        <a:prstGeom prst="roundRect">
          <a:avLst>
            <a:gd name="adj" fmla="val 10000"/>
          </a:avLst>
        </a:prstGeom>
        <a:gradFill rotWithShape="0">
          <a:gsLst>
            <a:gs pos="0">
              <a:srgbClr val="1F6B0E"/>
            </a:gs>
            <a:gs pos="50000">
              <a:srgbClr val="319C19"/>
            </a:gs>
            <a:gs pos="100000">
              <a:srgbClr val="43B02A"/>
            </a:gs>
          </a:gsLst>
          <a:lin ang="16200000" scaled="1"/>
        </a:gradFill>
        <a:ln w="6350" cap="flat" cmpd="sng" algn="ctr">
          <a:solidFill>
            <a:schemeClr val="bg1"/>
          </a:solidFill>
          <a:prstDash val="solid"/>
          <a:miter lim="800000"/>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CALIFORNIA</a:t>
          </a:r>
          <a:endParaRPr lang="en-US" sz="1200" kern="1200" dirty="0">
            <a:solidFill>
              <a:schemeClr val="lt1">
                <a:alpha val="85000"/>
              </a:schemeClr>
            </a:solidFill>
          </a:endParaRPr>
        </a:p>
      </dsp:txBody>
      <dsp:txXfrm>
        <a:off x="195235" y="1558668"/>
        <a:ext cx="1164378" cy="3226172"/>
      </dsp:txXfrm>
    </dsp:sp>
    <dsp:sp modelId="{A33922A5-4C02-4E10-88FA-F5EA2807B01E}">
      <dsp:nvSpPr>
        <dsp:cNvPr id="0" name=""/>
        <dsp:cNvSpPr/>
      </dsp:nvSpPr>
      <dsp:spPr>
        <a:xfrm>
          <a:off x="1666396" y="0"/>
          <a:ext cx="1546037" cy="5074807"/>
        </a:xfrm>
        <a:prstGeom prst="roundRect">
          <a:avLst>
            <a:gd name="adj" fmla="val 10000"/>
          </a:avLst>
        </a:prstGeom>
        <a:solidFill>
          <a:srgbClr val="4BACC6"/>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bg1"/>
                </a:solidFill>
              </a:ln>
              <a:solidFill>
                <a:schemeClr val="bg1"/>
              </a:solidFill>
              <a:effectLst/>
            </a:rPr>
            <a:t>DDIC</a:t>
          </a:r>
        </a:p>
        <a:p>
          <a:pPr lvl="0" algn="ctr" defTabSz="1600200">
            <a:lnSpc>
              <a:spcPct val="90000"/>
            </a:lnSpc>
            <a:spcBef>
              <a:spcPct val="0"/>
            </a:spcBef>
            <a:spcAft>
              <a:spcPct val="35000"/>
            </a:spcAft>
          </a:pPr>
          <a:r>
            <a:rPr lang="en-US" sz="1200" b="1" kern="1200" dirty="0" smtClean="0">
              <a:solidFill>
                <a:schemeClr val="bg1"/>
              </a:solidFill>
            </a:rPr>
            <a:t>Delta Dental Insurance Company</a:t>
          </a:r>
        </a:p>
      </dsp:txBody>
      <dsp:txXfrm>
        <a:off x="1666396" y="0"/>
        <a:ext cx="1546037" cy="1522442"/>
      </dsp:txXfrm>
    </dsp:sp>
    <dsp:sp modelId="{2D980051-891F-49C6-AF81-5EB45FF0E48B}">
      <dsp:nvSpPr>
        <dsp:cNvPr id="0" name=""/>
        <dsp:cNvSpPr/>
      </dsp:nvSpPr>
      <dsp:spPr>
        <a:xfrm>
          <a:off x="1821000" y="1523928"/>
          <a:ext cx="1236830" cy="322131"/>
        </a:xfrm>
        <a:prstGeom prst="roundRect">
          <a:avLst>
            <a:gd name="adj" fmla="val 10000"/>
          </a:avLst>
        </a:prstGeom>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ALABAMA</a:t>
          </a:r>
          <a:endParaRPr lang="en-US" sz="1200" kern="1200" dirty="0">
            <a:solidFill>
              <a:schemeClr val="lt1">
                <a:alpha val="85000"/>
              </a:schemeClr>
            </a:solidFill>
          </a:endParaRPr>
        </a:p>
      </dsp:txBody>
      <dsp:txXfrm>
        <a:off x="1830435" y="1533363"/>
        <a:ext cx="1217960" cy="303261"/>
      </dsp:txXfrm>
    </dsp:sp>
    <dsp:sp modelId="{AD4CA7FE-1806-41A2-8073-74561080712C}">
      <dsp:nvSpPr>
        <dsp:cNvPr id="0" name=""/>
        <dsp:cNvSpPr/>
      </dsp:nvSpPr>
      <dsp:spPr>
        <a:xfrm>
          <a:off x="1821000" y="1895618"/>
          <a:ext cx="1236830" cy="322131"/>
        </a:xfrm>
        <a:prstGeom prst="roundRect">
          <a:avLst>
            <a:gd name="adj" fmla="val 10000"/>
          </a:avLst>
        </a:prstGeom>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FLORIDA</a:t>
          </a:r>
          <a:endParaRPr lang="en-US" sz="1200" kern="1200" dirty="0">
            <a:solidFill>
              <a:schemeClr val="lt1">
                <a:alpha val="85000"/>
              </a:schemeClr>
            </a:solidFill>
          </a:endParaRPr>
        </a:p>
      </dsp:txBody>
      <dsp:txXfrm>
        <a:off x="1830435" y="1905053"/>
        <a:ext cx="1217960" cy="303261"/>
      </dsp:txXfrm>
    </dsp:sp>
    <dsp:sp modelId="{BA6FA36C-4454-4D3B-98D2-02452DF95D5E}">
      <dsp:nvSpPr>
        <dsp:cNvPr id="0" name=""/>
        <dsp:cNvSpPr/>
      </dsp:nvSpPr>
      <dsp:spPr>
        <a:xfrm>
          <a:off x="1821000" y="2267308"/>
          <a:ext cx="1236830" cy="322131"/>
        </a:xfrm>
        <a:prstGeom prst="roundRect">
          <a:avLst>
            <a:gd name="adj" fmla="val 10000"/>
          </a:avLst>
        </a:prstGeom>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GEORGIA</a:t>
          </a:r>
          <a:endParaRPr lang="en-US" sz="1200" kern="1200" dirty="0">
            <a:solidFill>
              <a:schemeClr val="lt1">
                <a:alpha val="85000"/>
              </a:schemeClr>
            </a:solidFill>
          </a:endParaRPr>
        </a:p>
      </dsp:txBody>
      <dsp:txXfrm>
        <a:off x="1830435" y="2276743"/>
        <a:ext cx="1217960" cy="303261"/>
      </dsp:txXfrm>
    </dsp:sp>
    <dsp:sp modelId="{2FC3153B-E941-49EF-8D08-7B196865A56D}">
      <dsp:nvSpPr>
        <dsp:cNvPr id="0" name=""/>
        <dsp:cNvSpPr/>
      </dsp:nvSpPr>
      <dsp:spPr>
        <a:xfrm>
          <a:off x="1821000" y="2638998"/>
          <a:ext cx="1236830" cy="322131"/>
        </a:xfrm>
        <a:prstGeom prst="roundRect">
          <a:avLst>
            <a:gd name="adj" fmla="val 10000"/>
          </a:avLst>
        </a:prstGeom>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LOUISIANA</a:t>
          </a:r>
          <a:endParaRPr lang="en-US" sz="1200" kern="1200" dirty="0">
            <a:solidFill>
              <a:schemeClr val="lt1">
                <a:alpha val="85000"/>
              </a:schemeClr>
            </a:solidFill>
          </a:endParaRPr>
        </a:p>
      </dsp:txBody>
      <dsp:txXfrm>
        <a:off x="1830435" y="2648433"/>
        <a:ext cx="1217960" cy="303261"/>
      </dsp:txXfrm>
    </dsp:sp>
    <dsp:sp modelId="{EEA610BA-27E1-495D-877A-A26A8E0F0B6C}">
      <dsp:nvSpPr>
        <dsp:cNvPr id="0" name=""/>
        <dsp:cNvSpPr/>
      </dsp:nvSpPr>
      <dsp:spPr>
        <a:xfrm>
          <a:off x="1821000" y="3010688"/>
          <a:ext cx="1236830" cy="322131"/>
        </a:xfrm>
        <a:prstGeom prst="roundRect">
          <a:avLst>
            <a:gd name="adj" fmla="val 10000"/>
          </a:avLst>
        </a:prstGeom>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MISSISSIPPI</a:t>
          </a:r>
          <a:endParaRPr lang="en-US" sz="1200" kern="1200" dirty="0">
            <a:solidFill>
              <a:schemeClr val="lt1">
                <a:alpha val="85000"/>
              </a:schemeClr>
            </a:solidFill>
          </a:endParaRPr>
        </a:p>
      </dsp:txBody>
      <dsp:txXfrm>
        <a:off x="1830435" y="3020123"/>
        <a:ext cx="1217960" cy="303261"/>
      </dsp:txXfrm>
    </dsp:sp>
    <dsp:sp modelId="{5549935B-449F-47A4-BA66-309EB7CC554F}">
      <dsp:nvSpPr>
        <dsp:cNvPr id="0" name=""/>
        <dsp:cNvSpPr/>
      </dsp:nvSpPr>
      <dsp:spPr>
        <a:xfrm>
          <a:off x="1821000" y="3382378"/>
          <a:ext cx="1236830" cy="322131"/>
        </a:xfrm>
        <a:prstGeom prst="roundRect">
          <a:avLst>
            <a:gd name="adj" fmla="val 10000"/>
          </a:avLst>
        </a:prstGeom>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MONTANA</a:t>
          </a:r>
          <a:endParaRPr lang="en-US" sz="1200" kern="1200" dirty="0">
            <a:solidFill>
              <a:schemeClr val="lt1">
                <a:alpha val="85000"/>
              </a:schemeClr>
            </a:solidFill>
          </a:endParaRPr>
        </a:p>
      </dsp:txBody>
      <dsp:txXfrm>
        <a:off x="1830435" y="3391813"/>
        <a:ext cx="1217960" cy="303261"/>
      </dsp:txXfrm>
    </dsp:sp>
    <dsp:sp modelId="{D77AB560-1EF8-4F59-AFD1-77AC1AD87EBC}">
      <dsp:nvSpPr>
        <dsp:cNvPr id="0" name=""/>
        <dsp:cNvSpPr/>
      </dsp:nvSpPr>
      <dsp:spPr>
        <a:xfrm>
          <a:off x="1821000" y="3754068"/>
          <a:ext cx="1236830" cy="322131"/>
        </a:xfrm>
        <a:prstGeom prst="roundRect">
          <a:avLst>
            <a:gd name="adj" fmla="val 10000"/>
          </a:avLst>
        </a:prstGeom>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NEVADA</a:t>
          </a:r>
          <a:endParaRPr lang="en-US" sz="1200" kern="1200" dirty="0">
            <a:solidFill>
              <a:schemeClr val="lt1">
                <a:alpha val="85000"/>
              </a:schemeClr>
            </a:solidFill>
          </a:endParaRPr>
        </a:p>
      </dsp:txBody>
      <dsp:txXfrm>
        <a:off x="1830435" y="3763503"/>
        <a:ext cx="1217960" cy="303261"/>
      </dsp:txXfrm>
    </dsp:sp>
    <dsp:sp modelId="{78E08E75-0233-4CD8-98E5-DF4805D5D6DF}">
      <dsp:nvSpPr>
        <dsp:cNvPr id="0" name=""/>
        <dsp:cNvSpPr/>
      </dsp:nvSpPr>
      <dsp:spPr>
        <a:xfrm>
          <a:off x="1821000" y="4125758"/>
          <a:ext cx="1236830" cy="322131"/>
        </a:xfrm>
        <a:prstGeom prst="roundRect">
          <a:avLst>
            <a:gd name="adj" fmla="val 10000"/>
          </a:avLst>
        </a:prstGeom>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TEXAS</a:t>
          </a:r>
          <a:endParaRPr lang="en-US" sz="1200" kern="1200" dirty="0">
            <a:solidFill>
              <a:schemeClr val="lt1">
                <a:alpha val="85000"/>
              </a:schemeClr>
            </a:solidFill>
          </a:endParaRPr>
        </a:p>
      </dsp:txBody>
      <dsp:txXfrm>
        <a:off x="1830435" y="4135193"/>
        <a:ext cx="1217960" cy="303261"/>
      </dsp:txXfrm>
    </dsp:sp>
    <dsp:sp modelId="{3A8F8A55-744C-47AA-9692-0D2D33E554C2}">
      <dsp:nvSpPr>
        <dsp:cNvPr id="0" name=""/>
        <dsp:cNvSpPr/>
      </dsp:nvSpPr>
      <dsp:spPr>
        <a:xfrm>
          <a:off x="1821000" y="4497448"/>
          <a:ext cx="1236830" cy="322131"/>
        </a:xfrm>
        <a:prstGeom prst="roundRect">
          <a:avLst>
            <a:gd name="adj" fmla="val 10000"/>
          </a:avLst>
        </a:prstGeom>
        <a:gradFill flip="none" rotWithShape="0">
          <a:gsLst>
            <a:gs pos="0">
              <a:srgbClr val="4BACC6">
                <a:shade val="30000"/>
                <a:satMod val="115000"/>
              </a:srgbClr>
            </a:gs>
            <a:gs pos="50000">
              <a:srgbClr val="4BACC6">
                <a:shade val="67500"/>
                <a:satMod val="115000"/>
              </a:srgbClr>
            </a:gs>
            <a:gs pos="100000">
              <a:srgbClr val="4BACC6">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UTAH</a:t>
          </a:r>
          <a:endParaRPr lang="en-US" sz="1200" kern="1200" dirty="0">
            <a:solidFill>
              <a:schemeClr val="lt1">
                <a:alpha val="85000"/>
              </a:schemeClr>
            </a:solidFill>
          </a:endParaRPr>
        </a:p>
      </dsp:txBody>
      <dsp:txXfrm>
        <a:off x="1830435" y="4506883"/>
        <a:ext cx="1217960" cy="303261"/>
      </dsp:txXfrm>
    </dsp:sp>
    <dsp:sp modelId="{77161E40-6A25-4DC3-8EBF-424CB8302A42}">
      <dsp:nvSpPr>
        <dsp:cNvPr id="0" name=""/>
        <dsp:cNvSpPr/>
      </dsp:nvSpPr>
      <dsp:spPr>
        <a:xfrm>
          <a:off x="3328387" y="0"/>
          <a:ext cx="1546037" cy="5074807"/>
        </a:xfrm>
        <a:prstGeom prst="roundRect">
          <a:avLst>
            <a:gd name="adj" fmla="val 10000"/>
          </a:avLst>
        </a:prstGeom>
        <a:solidFill>
          <a:srgbClr val="F3750D"/>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smtClean="0">
              <a:ln>
                <a:solidFill>
                  <a:schemeClr val="bg1"/>
                </a:solidFill>
              </a:ln>
              <a:solidFill>
                <a:schemeClr val="bg1"/>
              </a:solidFill>
              <a:effectLst/>
            </a:rPr>
            <a:t>DDP</a:t>
          </a:r>
        </a:p>
        <a:p>
          <a:pPr lvl="0" algn="ctr" defTabSz="1600200">
            <a:lnSpc>
              <a:spcPct val="90000"/>
            </a:lnSpc>
            <a:spcBef>
              <a:spcPct val="0"/>
            </a:spcBef>
            <a:spcAft>
              <a:spcPct val="35000"/>
            </a:spcAft>
          </a:pPr>
          <a:r>
            <a:rPr lang="en-US" sz="1200" b="1" kern="1200" smtClean="0">
              <a:solidFill>
                <a:schemeClr val="bg1"/>
              </a:solidFill>
            </a:rPr>
            <a:t>Delta Dental of PA  Delta Dental of NY</a:t>
          </a:r>
          <a:endParaRPr lang="en-US" sz="1200" b="1" kern="1200" dirty="0">
            <a:solidFill>
              <a:schemeClr val="bg1"/>
            </a:solidFill>
          </a:endParaRPr>
        </a:p>
      </dsp:txBody>
      <dsp:txXfrm>
        <a:off x="3328387" y="0"/>
        <a:ext cx="1546037" cy="1522442"/>
      </dsp:txXfrm>
    </dsp:sp>
    <dsp:sp modelId="{25CF65A5-C07C-4C66-B4EE-A349E92B8018}">
      <dsp:nvSpPr>
        <dsp:cNvPr id="0" name=""/>
        <dsp:cNvSpPr/>
      </dsp:nvSpPr>
      <dsp:spPr>
        <a:xfrm>
          <a:off x="3482990" y="1522689"/>
          <a:ext cx="1236830" cy="487223"/>
        </a:xfrm>
        <a:prstGeom prst="roundRect">
          <a:avLst>
            <a:gd name="adj" fmla="val 10000"/>
          </a:avLst>
        </a:prstGeom>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DELAWARE</a:t>
          </a:r>
          <a:endParaRPr lang="en-US" sz="1200" kern="1200" dirty="0">
            <a:solidFill>
              <a:schemeClr val="lt1">
                <a:alpha val="85000"/>
              </a:schemeClr>
            </a:solidFill>
          </a:endParaRPr>
        </a:p>
      </dsp:txBody>
      <dsp:txXfrm>
        <a:off x="3497260" y="1536959"/>
        <a:ext cx="1208290" cy="458683"/>
      </dsp:txXfrm>
    </dsp:sp>
    <dsp:sp modelId="{405DAD3D-47F8-479C-AF04-0DB23540FDD4}">
      <dsp:nvSpPr>
        <dsp:cNvPr id="0" name=""/>
        <dsp:cNvSpPr/>
      </dsp:nvSpPr>
      <dsp:spPr>
        <a:xfrm>
          <a:off x="3482990" y="2084870"/>
          <a:ext cx="1236830" cy="487223"/>
        </a:xfrm>
        <a:prstGeom prst="roundRect">
          <a:avLst>
            <a:gd name="adj" fmla="val 10000"/>
          </a:avLst>
        </a:prstGeom>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DISTRICT OF COLUMBIA</a:t>
          </a:r>
          <a:endParaRPr lang="en-US" sz="1200" kern="1200" dirty="0">
            <a:solidFill>
              <a:schemeClr val="lt1">
                <a:alpha val="85000"/>
              </a:schemeClr>
            </a:solidFill>
          </a:endParaRPr>
        </a:p>
      </dsp:txBody>
      <dsp:txXfrm>
        <a:off x="3497260" y="2099140"/>
        <a:ext cx="1208290" cy="458683"/>
      </dsp:txXfrm>
    </dsp:sp>
    <dsp:sp modelId="{EED13888-7091-40C5-904C-22B19EA2ED51}">
      <dsp:nvSpPr>
        <dsp:cNvPr id="0" name=""/>
        <dsp:cNvSpPr/>
      </dsp:nvSpPr>
      <dsp:spPr>
        <a:xfrm>
          <a:off x="3482990" y="2647052"/>
          <a:ext cx="1236830" cy="487223"/>
        </a:xfrm>
        <a:prstGeom prst="roundRect">
          <a:avLst>
            <a:gd name="adj" fmla="val 10000"/>
          </a:avLst>
        </a:prstGeom>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MARYLAND</a:t>
          </a:r>
          <a:endParaRPr lang="en-US" sz="1200" kern="1200" dirty="0">
            <a:solidFill>
              <a:schemeClr val="lt1">
                <a:alpha val="85000"/>
              </a:schemeClr>
            </a:solidFill>
          </a:endParaRPr>
        </a:p>
      </dsp:txBody>
      <dsp:txXfrm>
        <a:off x="3497260" y="2661322"/>
        <a:ext cx="1208290" cy="458683"/>
      </dsp:txXfrm>
    </dsp:sp>
    <dsp:sp modelId="{264E0A54-A650-40CF-BD71-BCB098843E12}">
      <dsp:nvSpPr>
        <dsp:cNvPr id="0" name=""/>
        <dsp:cNvSpPr/>
      </dsp:nvSpPr>
      <dsp:spPr>
        <a:xfrm>
          <a:off x="3482990" y="3209233"/>
          <a:ext cx="1236830" cy="487223"/>
        </a:xfrm>
        <a:prstGeom prst="roundRect">
          <a:avLst>
            <a:gd name="adj" fmla="val 10000"/>
          </a:avLst>
        </a:prstGeom>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NEW YORK</a:t>
          </a:r>
          <a:endParaRPr lang="en-US" sz="1200" kern="1200" dirty="0">
            <a:solidFill>
              <a:schemeClr val="lt1">
                <a:alpha val="85000"/>
              </a:schemeClr>
            </a:solidFill>
          </a:endParaRPr>
        </a:p>
      </dsp:txBody>
      <dsp:txXfrm>
        <a:off x="3497260" y="3223503"/>
        <a:ext cx="1208290" cy="458683"/>
      </dsp:txXfrm>
    </dsp:sp>
    <dsp:sp modelId="{F37404E6-B6FC-45D9-923B-9564134DA15F}">
      <dsp:nvSpPr>
        <dsp:cNvPr id="0" name=""/>
        <dsp:cNvSpPr/>
      </dsp:nvSpPr>
      <dsp:spPr>
        <a:xfrm>
          <a:off x="3482990" y="3771414"/>
          <a:ext cx="1236830" cy="487223"/>
        </a:xfrm>
        <a:prstGeom prst="roundRect">
          <a:avLst>
            <a:gd name="adj" fmla="val 10000"/>
          </a:avLst>
        </a:prstGeom>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PENNSYLVANIA</a:t>
          </a:r>
          <a:endParaRPr lang="en-US" sz="1200" kern="1200" dirty="0">
            <a:solidFill>
              <a:schemeClr val="lt1">
                <a:alpha val="85000"/>
              </a:schemeClr>
            </a:solidFill>
          </a:endParaRPr>
        </a:p>
      </dsp:txBody>
      <dsp:txXfrm>
        <a:off x="3497260" y="3785684"/>
        <a:ext cx="1208290" cy="458683"/>
      </dsp:txXfrm>
    </dsp:sp>
    <dsp:sp modelId="{934D4EBD-3C46-4215-A70B-472F95B9D623}">
      <dsp:nvSpPr>
        <dsp:cNvPr id="0" name=""/>
        <dsp:cNvSpPr/>
      </dsp:nvSpPr>
      <dsp:spPr>
        <a:xfrm>
          <a:off x="3482990" y="4333595"/>
          <a:ext cx="1236830" cy="487223"/>
        </a:xfrm>
        <a:prstGeom prst="roundRect">
          <a:avLst>
            <a:gd name="adj" fmla="val 10000"/>
          </a:avLst>
        </a:prstGeom>
        <a:gradFill flip="none" rotWithShape="0">
          <a:gsLst>
            <a:gs pos="0">
              <a:srgbClr val="F3750D">
                <a:shade val="30000"/>
                <a:satMod val="115000"/>
              </a:srgbClr>
            </a:gs>
            <a:gs pos="50000">
              <a:srgbClr val="F3750D">
                <a:shade val="67500"/>
                <a:satMod val="115000"/>
              </a:srgbClr>
            </a:gs>
            <a:gs pos="100000">
              <a:srgbClr val="F3750D">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WEST VIRGINIA</a:t>
          </a:r>
          <a:endParaRPr lang="en-US" sz="1200" kern="1200" dirty="0">
            <a:solidFill>
              <a:schemeClr val="lt1">
                <a:alpha val="85000"/>
              </a:schemeClr>
            </a:solidFill>
          </a:endParaRPr>
        </a:p>
      </dsp:txBody>
      <dsp:txXfrm>
        <a:off x="3497260" y="4347865"/>
        <a:ext cx="1208290" cy="458683"/>
      </dsp:txXfrm>
    </dsp:sp>
    <dsp:sp modelId="{24B4CDBA-B990-45E0-8150-262041C49810}">
      <dsp:nvSpPr>
        <dsp:cNvPr id="0" name=""/>
        <dsp:cNvSpPr/>
      </dsp:nvSpPr>
      <dsp:spPr>
        <a:xfrm>
          <a:off x="6649291" y="0"/>
          <a:ext cx="1546037" cy="5074807"/>
        </a:xfrm>
        <a:prstGeom prst="roundRect">
          <a:avLst>
            <a:gd name="adj" fmla="val 10000"/>
          </a:avLst>
        </a:prstGeom>
        <a:solidFill>
          <a:srgbClr val="10253F"/>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smtClean="0">
              <a:ln>
                <a:solidFill>
                  <a:schemeClr val="bg1"/>
                </a:solidFill>
              </a:ln>
              <a:solidFill>
                <a:schemeClr val="bg1"/>
              </a:solidFill>
              <a:effectLst/>
            </a:rPr>
            <a:t>DSD</a:t>
          </a:r>
        </a:p>
        <a:p>
          <a:pPr lvl="0" algn="ctr" defTabSz="1600200">
            <a:lnSpc>
              <a:spcPct val="90000"/>
            </a:lnSpc>
            <a:spcBef>
              <a:spcPct val="0"/>
            </a:spcBef>
            <a:spcAft>
              <a:spcPct val="35000"/>
            </a:spcAft>
          </a:pPr>
          <a:r>
            <a:rPr lang="en-US" sz="1200" b="1" kern="1200" smtClean="0">
              <a:solidFill>
                <a:schemeClr val="bg1"/>
              </a:solidFill>
            </a:rPr>
            <a:t>Dentegra Seguros Dentales</a:t>
          </a:r>
          <a:endParaRPr lang="en-US" sz="1200" b="1" kern="1200" dirty="0">
            <a:solidFill>
              <a:schemeClr val="bg1"/>
            </a:solidFill>
          </a:endParaRPr>
        </a:p>
      </dsp:txBody>
      <dsp:txXfrm>
        <a:off x="6649291" y="0"/>
        <a:ext cx="1546037" cy="1522442"/>
      </dsp:txXfrm>
    </dsp:sp>
    <dsp:sp modelId="{5CDB7B90-D659-43C8-8864-98DBB0AC3DE7}">
      <dsp:nvSpPr>
        <dsp:cNvPr id="0" name=""/>
        <dsp:cNvSpPr/>
      </dsp:nvSpPr>
      <dsp:spPr>
        <a:xfrm>
          <a:off x="6811263" y="1520462"/>
          <a:ext cx="1236830" cy="3298624"/>
        </a:xfrm>
        <a:prstGeom prst="roundRect">
          <a:avLst>
            <a:gd name="adj" fmla="val 10000"/>
          </a:avLst>
        </a:prstGeom>
        <a:gradFill rotWithShape="0">
          <a:gsLst>
            <a:gs pos="47000">
              <a:srgbClr val="10253F"/>
            </a:gs>
            <a:gs pos="100000">
              <a:srgbClr val="1F497D"/>
            </a:gs>
            <a:gs pos="100000">
              <a:srgbClr val="4F6228">
                <a:shade val="100000"/>
                <a:satMod val="115000"/>
              </a:srgbClr>
            </a:gs>
          </a:gsLst>
          <a:lin ang="16200000" scaled="1"/>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MEXICO</a:t>
          </a:r>
          <a:endParaRPr lang="en-US" sz="1200" kern="1200" dirty="0">
            <a:solidFill>
              <a:schemeClr val="lt1">
                <a:alpha val="85000"/>
              </a:schemeClr>
            </a:solidFill>
          </a:endParaRPr>
        </a:p>
      </dsp:txBody>
      <dsp:txXfrm>
        <a:off x="6847489" y="1556688"/>
        <a:ext cx="1164378" cy="3226172"/>
      </dsp:txXfrm>
    </dsp:sp>
    <dsp:sp modelId="{DFBD73C8-A97E-4EAC-8E89-901E7C7120F3}">
      <dsp:nvSpPr>
        <dsp:cNvPr id="0" name=""/>
        <dsp:cNvSpPr/>
      </dsp:nvSpPr>
      <dsp:spPr>
        <a:xfrm>
          <a:off x="4980282" y="0"/>
          <a:ext cx="1546037" cy="507480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scene3d>
            <a:camera prst="perspectiveFront"/>
            <a:lightRig rig="threePt" dir="t"/>
          </a:scene3d>
        </a:bodyPr>
        <a:lstStyle/>
        <a:p>
          <a:pPr lvl="0" algn="ctr" defTabSz="1600200">
            <a:lnSpc>
              <a:spcPct val="90000"/>
            </a:lnSpc>
            <a:spcBef>
              <a:spcPct val="0"/>
            </a:spcBef>
            <a:spcAft>
              <a:spcPct val="35000"/>
            </a:spcAft>
          </a:pPr>
          <a:r>
            <a:rPr lang="en-US" sz="3600" kern="1200" smtClean="0">
              <a:ln>
                <a:solidFill>
                  <a:schemeClr val="bg1"/>
                </a:solidFill>
              </a:ln>
              <a:solidFill>
                <a:schemeClr val="bg1"/>
              </a:solidFill>
              <a:effectLst/>
            </a:rPr>
            <a:t>DDPR</a:t>
          </a:r>
        </a:p>
        <a:p>
          <a:pPr lvl="0" algn="ctr" defTabSz="1600200">
            <a:lnSpc>
              <a:spcPct val="90000"/>
            </a:lnSpc>
            <a:spcBef>
              <a:spcPct val="0"/>
            </a:spcBef>
            <a:spcAft>
              <a:spcPct val="35000"/>
            </a:spcAft>
          </a:pPr>
          <a:r>
            <a:rPr lang="en-US" sz="1200" b="1" kern="1200" smtClean="0">
              <a:solidFill>
                <a:schemeClr val="bg1"/>
              </a:solidFill>
            </a:rPr>
            <a:t>Delta Dental of Puerto Rico</a:t>
          </a:r>
          <a:endParaRPr lang="en-US" sz="1200" b="1" kern="1200" dirty="0" smtClean="0">
            <a:solidFill>
              <a:schemeClr val="bg1"/>
            </a:solidFill>
          </a:endParaRPr>
        </a:p>
      </dsp:txBody>
      <dsp:txXfrm>
        <a:off x="4980282" y="0"/>
        <a:ext cx="1546037" cy="1522442"/>
      </dsp:txXfrm>
    </dsp:sp>
    <dsp:sp modelId="{DBF67EF5-90A2-4F7F-AEAB-7A543EFB0F8A}">
      <dsp:nvSpPr>
        <dsp:cNvPr id="0" name=""/>
        <dsp:cNvSpPr/>
      </dsp:nvSpPr>
      <dsp:spPr>
        <a:xfrm>
          <a:off x="5150200" y="1520462"/>
          <a:ext cx="1206057" cy="3298624"/>
        </a:xfrm>
        <a:prstGeom prst="roundRect">
          <a:avLst>
            <a:gd name="adj" fmla="val 10000"/>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6350" cap="flat" cmpd="sng" algn="ctr">
          <a:solidFill>
            <a:schemeClr val="bg1"/>
          </a:solidFill>
          <a:prstDash val="solid"/>
        </a:ln>
        <a:effectLst>
          <a:outerShdw blurRad="50800" dist="19050" dir="5400000" rotWithShape="0">
            <a:srgbClr val="000000">
              <a:alpha val="2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lt1">
                  <a:alpha val="85000"/>
                </a:schemeClr>
              </a:solidFill>
            </a:rPr>
            <a:t>PUERTO RICO 63.9% OWNERSHIP</a:t>
          </a:r>
          <a:endParaRPr lang="en-US" sz="1200" kern="1200" dirty="0">
            <a:solidFill>
              <a:schemeClr val="lt1">
                <a:alpha val="85000"/>
              </a:schemeClr>
            </a:solidFill>
          </a:endParaRPr>
        </a:p>
      </dsp:txBody>
      <dsp:txXfrm>
        <a:off x="5185524" y="1555786"/>
        <a:ext cx="1135409" cy="32279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E06EF5CF-9F24-BD46-A047-68E480C32785}" type="datetime1">
              <a:rPr lang="en-US" smtClean="0"/>
              <a:t>10/29/2018</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A434AE68-A8E9-8044-AB6B-2AE6D3E3EC21}" type="slidenum">
              <a:rPr lang="en-US" smtClean="0"/>
              <a:t>‹#›</a:t>
            </a:fld>
            <a:endParaRPr lang="en-US" dirty="0"/>
          </a:p>
        </p:txBody>
      </p:sp>
    </p:spTree>
    <p:extLst>
      <p:ext uri="{BB962C8B-B14F-4D97-AF65-F5344CB8AC3E}">
        <p14:creationId xmlns:p14="http://schemas.microsoft.com/office/powerpoint/2010/main" val="32264703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A848C0-14B5-934F-A09C-80A797CA6272}" type="datetime1">
              <a:rPr lang="en-US" smtClean="0"/>
              <a:t>10/29/2018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E86D04-C29A-4A44-B72A-4F6D7EE65658}" type="slidenum">
              <a:rPr lang="en-US" smtClean="0"/>
              <a:t>‹#›</a:t>
            </a:fld>
            <a:endParaRPr lang="en-US" dirty="0"/>
          </a:p>
        </p:txBody>
      </p:sp>
    </p:spTree>
    <p:extLst>
      <p:ext uri="{BB962C8B-B14F-4D97-AF65-F5344CB8AC3E}">
        <p14:creationId xmlns:p14="http://schemas.microsoft.com/office/powerpoint/2010/main" val="13426833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krobinson@deltadentalpa.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86D04-C29A-4A44-B72A-4F6D7EE6565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4133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success as an organization depends on how each of us contributes.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you’re going about your workday and supporting each other in terms of meeting our corporate goals, focusing on our customers and committing to our cultural transformation, you are making a difference. Your dedication to doing your very best as an integral part of our team enables us to do some truly amazing things in our communities. You are part of something bigger here at Delta Dental.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an organization, we’ve always given back to our communities; however, we’ve traditionally kept a low profile when it comes to our philanthropy. Many of you may not even know we have an established charitable Foundation.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Foundation, the Delta Dental Community Care Foundation annually awards grants to nearly 400 clinics that provide desperately-needed dental care to children and adults who cannot afford it. Eliminating suffering due to dental disease and improving quality of life is our Foundation’s vision.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Foundation is able to do this and more because of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an organization, we also set aside funds each year to make direct corporate donations from each of our various companies. These monies are used to fund dentally-focused health, education and research initiatives, as well as grants supporting other community initiatives that provide services to those who are less fortunate. We give back.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work hard to meet your goals and model our success attributes of accountability, collaboration, communication and discipline around fundamentals, you’re contributing to us remaining financially healthy. You’re helping to ensure we’re following all applicable laws and regulations and being legally responsible. You’re promoting an organization that treats its employees and community in an ethically responsible manner, and you’re part of the reason why we can go above and beyond in terms of benefitting society through our philanthropy.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concepts of economic, legal, ethical and philanthropic responsibility are part of the larger concept of corporate social responsibility – our impact on environmental and social wellbeing.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look forward to sharing more about what we’re doing in terms of philanthropy in the weeks ahead. There’s a much bigger story to tell and a larger role you can play in 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begins with you.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Karen L. Robinson</a:t>
            </a:r>
            <a:r>
              <a:rPr lang="en-US" sz="1200" kern="1200" dirty="0" smtClean="0">
                <a:solidFill>
                  <a:schemeClr val="tx1"/>
                </a:solidFill>
                <a:effectLst/>
                <a:latin typeface="+mn-lt"/>
                <a:ea typeface="+mn-ea"/>
                <a:cs typeface="+mn-cs"/>
              </a:rPr>
              <a:t>| VP, Corporate Affairs/Office of Corporate Secretary| </a:t>
            </a:r>
            <a:r>
              <a:rPr lang="en-US" sz="1200" u="sng" kern="1200" dirty="0" smtClean="0">
                <a:solidFill>
                  <a:schemeClr val="tx1"/>
                </a:solidFill>
                <a:effectLst/>
                <a:latin typeface="+mn-lt"/>
                <a:ea typeface="+mn-ea"/>
                <a:cs typeface="+mn-cs"/>
                <a:hlinkClick r:id="rId3"/>
              </a:rPr>
              <a:t>krobinson@delta.org</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office 415-974-8660 | cell 717-215-2192</a:t>
            </a:r>
          </a:p>
          <a:p>
            <a:r>
              <a:rPr lang="en-US" sz="1200" b="1" kern="1200" dirty="0" smtClean="0">
                <a:solidFill>
                  <a:schemeClr val="tx1"/>
                </a:solidFill>
                <a:effectLst/>
                <a:latin typeface="+mn-lt"/>
                <a:ea typeface="+mn-ea"/>
                <a:cs typeface="+mn-cs"/>
              </a:rPr>
              <a:t>Delta Dental of California</a:t>
            </a:r>
            <a:r>
              <a:rPr lang="en-US" sz="1200" kern="1200" dirty="0" smtClean="0">
                <a:solidFill>
                  <a:schemeClr val="tx1"/>
                </a:solidFill>
                <a:effectLst/>
                <a:latin typeface="+mn-lt"/>
                <a:ea typeface="+mn-ea"/>
                <a:cs typeface="+mn-cs"/>
              </a:rPr>
              <a:t>| 100 First Street | San Francisco, CA 94105</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We keep you smiling</a:t>
            </a:r>
            <a:r>
              <a:rPr lang="en-US" sz="1200" b="1"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 deltadentalins.com</a:t>
            </a:r>
          </a:p>
          <a:p>
            <a:r>
              <a:rPr lang="en-US" sz="1200" kern="1200" dirty="0" smtClean="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235797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86D04-C29A-4A44-B72A-4F6D7EE6565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4091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86D04-C29A-4A44-B72A-4F6D7EE6565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7872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86D04-C29A-4A44-B72A-4F6D7EE6565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67617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86D04-C29A-4A44-B72A-4F6D7EE6565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7642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86D04-C29A-4A44-B72A-4F6D7EE6565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7723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a:xfrm>
            <a:off x="1414463" y="1162050"/>
            <a:ext cx="4181475" cy="3136900"/>
          </a:xfrm>
          <a:ln/>
        </p:spPr>
      </p:sp>
      <p:sp>
        <p:nvSpPr>
          <p:cNvPr id="80900" name="Rectangle 3"/>
          <p:cNvSpPr>
            <a:spLocks noGrp="1" noChangeArrowheads="1"/>
          </p:cNvSpPr>
          <p:nvPr>
            <p:ph type="body" idx="1"/>
          </p:nvPr>
        </p:nvSpPr>
        <p:spPr>
          <a:noFill/>
          <a:ln/>
        </p:spPr>
        <p:txBody>
          <a:bodyPr/>
          <a:lstStyle/>
          <a:p>
            <a:endParaRPr lang="en-US" dirty="0" smtClean="0">
              <a:latin typeface="Arial" charset="0"/>
              <a:ea typeface="ＭＳ Ｐゴシック" charset="-128"/>
            </a:endParaRPr>
          </a:p>
        </p:txBody>
      </p:sp>
    </p:spTree>
    <p:extLst>
      <p:ext uri="{BB962C8B-B14F-4D97-AF65-F5344CB8AC3E}">
        <p14:creationId xmlns:p14="http://schemas.microsoft.com/office/powerpoint/2010/main" val="148314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Rot="1" noChangeAspect="1" noChangeArrowheads="1" noTextEdit="1"/>
          </p:cNvSpPr>
          <p:nvPr>
            <p:ph type="sldImg"/>
          </p:nvPr>
        </p:nvSpPr>
        <p:spPr>
          <a:xfrm>
            <a:off x="1414463" y="1162050"/>
            <a:ext cx="4181475" cy="3136900"/>
          </a:xfrm>
          <a:ln/>
        </p:spPr>
      </p:sp>
      <p:sp>
        <p:nvSpPr>
          <p:cNvPr id="80900" name="Rectangle 3"/>
          <p:cNvSpPr>
            <a:spLocks noGrp="1" noChangeArrowheads="1"/>
          </p:cNvSpPr>
          <p:nvPr>
            <p:ph type="body" idx="1"/>
          </p:nvPr>
        </p:nvSpPr>
        <p:spPr>
          <a:noFill/>
          <a:ln/>
        </p:spPr>
        <p:txBody>
          <a:bodyPr/>
          <a:lstStyle/>
          <a:p>
            <a:endParaRPr lang="en-US" dirty="0" smtClean="0">
              <a:latin typeface="Arial" charset="0"/>
              <a:ea typeface="ＭＳ Ｐゴシック" charset="-128"/>
            </a:endParaRPr>
          </a:p>
        </p:txBody>
      </p:sp>
    </p:spTree>
    <p:extLst>
      <p:ext uri="{BB962C8B-B14F-4D97-AF65-F5344CB8AC3E}">
        <p14:creationId xmlns:p14="http://schemas.microsoft.com/office/powerpoint/2010/main" val="131213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350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301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644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 Best, the leading independent health care rating agency, awarded our enterprise companies an “A” (Excellent) rating with a stable outlook. This upgraded rating reflects our marketplace gains, the success of our new technology and other initiatives that are helping to reduce administrative expenses. According to AM Best, we are well positioned for future growth and stability.</a:t>
            </a:r>
          </a:p>
          <a:p>
            <a:endParaRPr lang="en-US" dirty="0"/>
          </a:p>
        </p:txBody>
      </p:sp>
    </p:spTree>
    <p:extLst>
      <p:ext uri="{BB962C8B-B14F-4D97-AF65-F5344CB8AC3E}">
        <p14:creationId xmlns:p14="http://schemas.microsoft.com/office/powerpoint/2010/main" val="3612560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Total National Network based on latest NPF and unique and access points reports from My DPPA: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 152,000 network dentists</a:t>
            </a:r>
          </a:p>
          <a:p>
            <a:r>
              <a:rPr lang="en-US" sz="1200" kern="1200" dirty="0" smtClean="0">
                <a:solidFill>
                  <a:schemeClr val="tx1"/>
                </a:solidFill>
                <a:effectLst/>
                <a:latin typeface="+mn-lt"/>
                <a:ea typeface="+mn-ea"/>
                <a:cs typeface="+mn-cs"/>
              </a:rPr>
              <a:t>Over 351,000 locations</a:t>
            </a:r>
          </a:p>
          <a:p>
            <a:r>
              <a:rPr lang="en-US" sz="1200" kern="1200" dirty="0" smtClean="0">
                <a:solidFill>
                  <a:schemeClr val="tx1"/>
                </a:solidFill>
                <a:effectLst/>
                <a:latin typeface="+mn-lt"/>
                <a:ea typeface="+mn-ea"/>
                <a:cs typeface="+mn-cs"/>
              </a:rPr>
              <a:t>79% of all U.S. dentists are Delta Dental dentists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MyDDPA stats by network as of April 5, 2017 reports: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PPO Access Points = 269,841 </a:t>
            </a:r>
          </a:p>
          <a:p>
            <a:r>
              <a:rPr lang="en-US" sz="1200" kern="1200" dirty="0" smtClean="0">
                <a:solidFill>
                  <a:schemeClr val="tx1"/>
                </a:solidFill>
                <a:effectLst/>
                <a:latin typeface="+mn-lt"/>
                <a:ea typeface="+mn-ea"/>
                <a:cs typeface="+mn-cs"/>
              </a:rPr>
              <a:t>Premier Access Points = 340,535</a:t>
            </a:r>
          </a:p>
          <a:p>
            <a:r>
              <a:rPr lang="en-US" sz="1200" kern="1200" dirty="0" smtClean="0">
                <a:solidFill>
                  <a:schemeClr val="tx1"/>
                </a:solidFill>
                <a:effectLst/>
                <a:latin typeface="+mn-lt"/>
                <a:ea typeface="+mn-ea"/>
                <a:cs typeface="+mn-cs"/>
              </a:rPr>
              <a:t>DeltaCare Access Points = 61,833</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8350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713095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34513" y="3878386"/>
            <a:ext cx="7772400" cy="371229"/>
          </a:xfrm>
        </p:spPr>
        <p:txBody>
          <a:bodyPr anchor="b">
            <a:normAutofit/>
          </a:bodyPr>
          <a:lstStyle>
            <a:lvl1pPr marL="0" marR="0" indent="0" algn="l" defTabSz="457200" rtl="0" eaLnBrk="1" fontAlgn="auto" latinLnBrk="0" hangingPunct="1">
              <a:lnSpc>
                <a:spcPct val="70000"/>
              </a:lnSpc>
              <a:spcBef>
                <a:spcPct val="20000"/>
              </a:spcBef>
              <a:spcAft>
                <a:spcPts val="0"/>
              </a:spcAft>
              <a:buClrTx/>
              <a:buSzPct val="100000"/>
              <a:buFontTx/>
              <a:buNone/>
              <a:tabLst/>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p>
        </p:txBody>
      </p:sp>
      <p:pic>
        <p:nvPicPr>
          <p:cNvPr id="7" name="Picture 6" descr="DDLogo_PMS 36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513" y="420688"/>
            <a:ext cx="1830324" cy="473964"/>
          </a:xfrm>
          <a:prstGeom prst="rect">
            <a:avLst/>
          </a:prstGeom>
        </p:spPr>
      </p:pic>
      <p:sp>
        <p:nvSpPr>
          <p:cNvPr id="2" name="Title 1"/>
          <p:cNvSpPr>
            <a:spLocks noGrp="1"/>
          </p:cNvSpPr>
          <p:nvPr>
            <p:ph type="ctrTitle" hasCustomPrompt="1"/>
          </p:nvPr>
        </p:nvSpPr>
        <p:spPr>
          <a:xfrm>
            <a:off x="934515" y="2100391"/>
            <a:ext cx="7877333" cy="1778001"/>
          </a:xfrm>
        </p:spPr>
        <p:txBody>
          <a:bodyPr anchor="b">
            <a:normAutofit/>
          </a:bodyPr>
          <a:lstStyle>
            <a:lvl1pPr algn="l">
              <a:lnSpc>
                <a:spcPct val="70000"/>
              </a:lnSpc>
              <a:defRPr sz="5000" baseline="0"/>
            </a:lvl1pPr>
          </a:lstStyle>
          <a:p>
            <a:r>
              <a:rPr lang="en-US" dirty="0" smtClean="0"/>
              <a:t>TITLE LINE 1</a:t>
            </a:r>
            <a:br>
              <a:rPr lang="en-US" dirty="0" smtClean="0"/>
            </a:br>
            <a:r>
              <a:rPr lang="en-US" dirty="0" smtClean="0"/>
              <a:t>TITLE LINE 2</a:t>
            </a:r>
            <a:endParaRPr lang="en-US" dirty="0"/>
          </a:p>
        </p:txBody>
      </p:sp>
      <p:sp>
        <p:nvSpPr>
          <p:cNvPr id="16" name="Text Placeholder 15"/>
          <p:cNvSpPr>
            <a:spLocks noGrp="1"/>
          </p:cNvSpPr>
          <p:nvPr>
            <p:ph type="body" sz="quarter" idx="13" hasCustomPrompt="1"/>
          </p:nvPr>
        </p:nvSpPr>
        <p:spPr>
          <a:xfrm>
            <a:off x="914400" y="4161718"/>
            <a:ext cx="7772400" cy="380983"/>
          </a:xfrm>
        </p:spPr>
        <p:txBody>
          <a:bodyPr anchor="t">
            <a:normAutofit/>
          </a:bodyPr>
          <a:lstStyle>
            <a:lvl1pPr marL="0" marR="0" indent="0" algn="l" defTabSz="457200" rtl="0" eaLnBrk="1" fontAlgn="auto" latinLnBrk="0" hangingPunct="1">
              <a:lnSpc>
                <a:spcPct val="100000"/>
              </a:lnSpc>
              <a:spcBef>
                <a:spcPct val="20000"/>
              </a:spcBef>
              <a:spcAft>
                <a:spcPts val="0"/>
              </a:spcAft>
              <a:buClrTx/>
              <a:buSzPct val="100000"/>
              <a:buFontTx/>
              <a:buNone/>
              <a:tabLst/>
              <a:defRPr sz="2000">
                <a:solidFill>
                  <a:schemeClr val="tx1">
                    <a:lumMod val="50000"/>
                    <a:lumOff val="50000"/>
                  </a:schemeClr>
                </a:solidFill>
              </a:defRPr>
            </a:lvl1pPr>
          </a:lstStyle>
          <a:p>
            <a:r>
              <a:rPr lang="en-US" dirty="0" smtClean="0"/>
              <a:t>Date</a:t>
            </a:r>
          </a:p>
        </p:txBody>
      </p:sp>
      <p:sp>
        <p:nvSpPr>
          <p:cNvPr id="8" name="Slide Number Placeholder 5"/>
          <p:cNvSpPr>
            <a:spLocks noGrp="1"/>
          </p:cNvSpPr>
          <p:nvPr>
            <p:ph type="sldNum" sz="quarter" idx="4"/>
          </p:nvPr>
        </p:nvSpPr>
        <p:spPr>
          <a:xfrm>
            <a:off x="6824566" y="6268164"/>
            <a:ext cx="2133600" cy="365125"/>
          </a:xfrm>
          <a:prstGeom prst="rect">
            <a:avLst/>
          </a:prstGeom>
        </p:spPr>
        <p:txBody>
          <a:bodyPr/>
          <a:lstStyle>
            <a:lvl1pPr algn="r">
              <a:defRPr/>
            </a:lvl1pPr>
          </a:lstStyle>
          <a:p>
            <a:fld id="{6458E574-3466-AB4B-829E-8E1A936BDA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291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285060562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solidFill>
                  <a:schemeClr val="bg1"/>
                </a:solidFill>
              </a:defRPr>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41843927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29627434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chemeClr val="bg1"/>
          </a:solidFill>
          <a:ln>
            <a:noFill/>
          </a:ln>
        </p:spPr>
        <p:txBody>
          <a:bodyPr lIns="274320" tIns="0" bIns="137160" anchor="ctr">
            <a:noAutofit/>
          </a:bodyPr>
          <a:lstStyle>
            <a:lvl1pPr marL="0" indent="0">
              <a:buFontTx/>
              <a:buNone/>
              <a:defRPr sz="4500" b="0" i="0" baseline="0">
                <a:solidFill>
                  <a:schemeClr val="tx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652497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4157" y="4066208"/>
            <a:ext cx="8063257" cy="576542"/>
          </a:xfrm>
        </p:spPr>
        <p:txBody>
          <a:bodyPr anchor="b">
            <a:normAutofit/>
          </a:bodyPr>
          <a:lstStyle>
            <a:lvl1pPr marL="0" indent="0">
              <a:buFontTx/>
              <a:buNone/>
              <a:defRPr sz="2100" b="0" i="0">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Name</a:t>
            </a:r>
            <a:endParaRPr lang="en-US" dirty="0"/>
          </a:p>
        </p:txBody>
      </p:sp>
      <p:sp>
        <p:nvSpPr>
          <p:cNvPr id="9" name="Text Placeholder 8"/>
          <p:cNvSpPr>
            <a:spLocks noGrp="1"/>
          </p:cNvSpPr>
          <p:nvPr>
            <p:ph type="body" sz="quarter" idx="14" hasCustomPrompt="1"/>
          </p:nvPr>
        </p:nvSpPr>
        <p:spPr>
          <a:xfrm>
            <a:off x="457111" y="4621818"/>
            <a:ext cx="8072526" cy="1385888"/>
          </a:xfrm>
        </p:spPr>
        <p:txBody>
          <a:bodyPr>
            <a:normAutofit/>
          </a:bodyPr>
          <a:lstStyle>
            <a:lvl1pPr marL="0" indent="0">
              <a:lnSpc>
                <a:spcPct val="70000"/>
              </a:lnSpc>
              <a:buFontTx/>
              <a:buNone/>
              <a:defRPr sz="1500" b="0" i="0">
                <a:latin typeface="Calibri Light"/>
                <a:cs typeface="Calibri Light"/>
              </a:defRPr>
            </a:lvl1pPr>
          </a:lstStyle>
          <a:p>
            <a:pPr lvl="0"/>
            <a:r>
              <a:rPr lang="en-US" dirty="0" smtClean="0"/>
              <a:t>Job title</a:t>
            </a:r>
          </a:p>
        </p:txBody>
      </p:sp>
      <p:sp>
        <p:nvSpPr>
          <p:cNvPr id="21" name="Content Placeholder 20"/>
          <p:cNvSpPr>
            <a:spLocks noGrp="1"/>
          </p:cNvSpPr>
          <p:nvPr>
            <p:ph sz="quarter" idx="16" hasCustomPrompt="1"/>
          </p:nvPr>
        </p:nvSpPr>
        <p:spPr>
          <a:xfrm>
            <a:off x="225920" y="2434491"/>
            <a:ext cx="8291019" cy="1061829"/>
          </a:xfrm>
          <a:solidFill>
            <a:schemeClr val="bg1"/>
          </a:solidFill>
          <a:ln>
            <a:noFill/>
          </a:ln>
        </p:spPr>
        <p:txBody>
          <a:bodyPr wrap="square" lIns="274320" rIns="0" bIns="201168" anchor="ctr">
            <a:noAutofit/>
          </a:bodyPr>
          <a:lstStyle>
            <a:lvl1pPr marL="0" indent="0">
              <a:buFontTx/>
              <a:buNone/>
              <a:defRPr sz="4350" b="0" i="0">
                <a:solidFill>
                  <a:schemeClr val="tx1"/>
                </a:solidFill>
                <a:latin typeface="Calibri Light"/>
                <a:cs typeface="Calibri Light"/>
              </a:defRPr>
            </a:lvl1pPr>
          </a:lstStyle>
          <a:p>
            <a:pPr lvl="0"/>
            <a:r>
              <a:rPr lang="en-US" dirty="0" smtClean="0"/>
              <a:t>Department</a:t>
            </a:r>
            <a:endParaRPr lang="en-US" dirty="0"/>
          </a:p>
        </p:txBody>
      </p:sp>
      <p:pic>
        <p:nvPicPr>
          <p:cNvPr id="22" name="Picture 21"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956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solidFill>
                  <a:schemeClr val="bg1"/>
                </a:solidFill>
              </a:defRPr>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325746005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22778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97698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23841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25005789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72738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214453458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78983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89535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6219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54391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4996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34631531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16225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27917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71217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199939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84642232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285692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4677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261032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37555254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0" i="0">
                <a:latin typeface="Calibri"/>
                <a:cs typeface="Calibri"/>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1121780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263300747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69822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Trapezoid 4"/>
          <p:cNvSpPr/>
          <p:nvPr userDrawn="1"/>
        </p:nvSpPr>
        <p:spPr>
          <a:xfrm>
            <a:off x="1" y="0"/>
            <a:ext cx="292100" cy="6858000"/>
          </a:xfrm>
          <a:prstGeom prst="trapezoid">
            <a:avLst>
              <a:gd name="adj" fmla="val 0"/>
            </a:avLst>
          </a:prstGeom>
          <a:solidFill>
            <a:srgbClr val="209D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311072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7" name="Picture Placeholder 10" descr="discussion.jpg"/>
          <p:cNvPicPr>
            <a:picLocks noChangeAspect="1"/>
          </p:cNvPicPr>
          <p:nvPr userDrawn="1"/>
        </p:nvPicPr>
        <p:blipFill rotWithShape="1">
          <a:blip r:embed="rId2">
            <a:extLst>
              <a:ext uri="{28A0092B-C50C-407E-A947-70E740481C1C}">
                <a14:useLocalDpi xmlns:a14="http://schemas.microsoft.com/office/drawing/2010/main" val="0"/>
              </a:ext>
            </a:extLst>
          </a:blip>
          <a:srcRect l="2933" t="9712" r="18669" b="7370"/>
          <a:stretch/>
        </p:blipFill>
        <p:spPr>
          <a:xfrm>
            <a:off x="228601" y="0"/>
            <a:ext cx="8915400" cy="6858000"/>
          </a:xfrm>
          <a:prstGeom prst="rect">
            <a:avLst/>
          </a:prstGeom>
        </p:spPr>
      </p:pic>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4" name="Content Placeholder 13"/>
          <p:cNvSpPr>
            <a:spLocks noGrp="1"/>
          </p:cNvSpPr>
          <p:nvPr>
            <p:ph sz="quarter" idx="14" hasCustomPrompt="1"/>
          </p:nvPr>
        </p:nvSpPr>
        <p:spPr>
          <a:xfrm>
            <a:off x="232508" y="4046351"/>
            <a:ext cx="4295141" cy="906463"/>
          </a:xfrm>
          <a:solidFill>
            <a:srgbClr val="D95E00"/>
          </a:solidFill>
        </p:spPr>
        <p:txBody>
          <a:bodyPr lIns="274320">
            <a:normAutofit/>
          </a:bodyPr>
          <a:lstStyle>
            <a:lvl1pPr marL="0" indent="0">
              <a:buFontTx/>
              <a:buNone/>
              <a:defRPr sz="3750" b="0" i="0">
                <a:latin typeface="Calibri Light"/>
                <a:cs typeface="Calibri Light"/>
              </a:defRPr>
            </a:lvl1pPr>
          </a:lstStyle>
          <a:p>
            <a:r>
              <a:rPr lang="en-US" sz="3750" dirty="0" smtClean="0">
                <a:solidFill>
                  <a:schemeClr val="bg1"/>
                </a:solidFill>
                <a:latin typeface="Calibri Light"/>
                <a:cs typeface="Calibri Light"/>
              </a:rPr>
              <a:t>DEPARTMENT</a:t>
            </a:r>
            <a:endParaRPr lang="en-US" sz="3750" dirty="0">
              <a:solidFill>
                <a:schemeClr val="bg1"/>
              </a:solidFill>
              <a:latin typeface="Calibri Light"/>
              <a:cs typeface="Calibri Light"/>
            </a:endParaRPr>
          </a:p>
        </p:txBody>
      </p:sp>
    </p:spTree>
    <p:extLst>
      <p:ext uri="{BB962C8B-B14F-4D97-AF65-F5344CB8AC3E}">
        <p14:creationId xmlns:p14="http://schemas.microsoft.com/office/powerpoint/2010/main" val="28721470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pic>
        <p:nvPicPr>
          <p:cNvPr id="5" name="Picture 1" descr="Girl.jpg"/>
          <p:cNvPicPr>
            <a:picLocks noChangeAspect="1"/>
          </p:cNvPicPr>
          <p:nvPr userDrawn="1"/>
        </p:nvPicPr>
        <p:blipFill rotWithShape="1">
          <a:blip r:embed="rId2">
            <a:extLst>
              <a:ext uri="{28A0092B-C50C-407E-A947-70E740481C1C}">
                <a14:useLocalDpi xmlns:a14="http://schemas.microsoft.com/office/drawing/2010/main" val="0"/>
              </a:ext>
            </a:extLst>
          </a:blip>
          <a:srcRect r="5822"/>
          <a:stretch/>
        </p:blipFill>
        <p:spPr bwMode="auto">
          <a:xfrm>
            <a:off x="226428" y="3"/>
            <a:ext cx="8892912"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4" name="Content Placeholder 13"/>
          <p:cNvSpPr>
            <a:spLocks noGrp="1"/>
          </p:cNvSpPr>
          <p:nvPr>
            <p:ph sz="quarter" idx="14" hasCustomPrompt="1"/>
          </p:nvPr>
        </p:nvSpPr>
        <p:spPr>
          <a:xfrm>
            <a:off x="232508" y="4046351"/>
            <a:ext cx="4295141" cy="906463"/>
          </a:xfrm>
          <a:solidFill>
            <a:srgbClr val="D95E00"/>
          </a:solidFill>
        </p:spPr>
        <p:txBody>
          <a:bodyPr lIns="274320">
            <a:normAutofit/>
          </a:bodyPr>
          <a:lstStyle>
            <a:lvl1pPr marL="0" indent="0">
              <a:buFontTx/>
              <a:buNone/>
              <a:defRPr sz="3750" b="0" i="0">
                <a:latin typeface="Calibri Light"/>
                <a:cs typeface="Calibri Light"/>
              </a:defRPr>
            </a:lvl1pPr>
          </a:lstStyle>
          <a:p>
            <a:r>
              <a:rPr lang="en-US" sz="3750" dirty="0" smtClean="0">
                <a:solidFill>
                  <a:schemeClr val="bg1"/>
                </a:solidFill>
                <a:latin typeface="Calibri Light"/>
                <a:cs typeface="Calibri Light"/>
              </a:rPr>
              <a:t>DEPARTMENT</a:t>
            </a:r>
            <a:endParaRPr lang="en-US" sz="3750" dirty="0">
              <a:solidFill>
                <a:schemeClr val="bg1"/>
              </a:solidFill>
              <a:latin typeface="Calibri Light"/>
              <a:cs typeface="Calibri Light"/>
            </a:endParaRPr>
          </a:p>
        </p:txBody>
      </p:sp>
    </p:spTree>
    <p:extLst>
      <p:ext uri="{BB962C8B-B14F-4D97-AF65-F5344CB8AC3E}">
        <p14:creationId xmlns:p14="http://schemas.microsoft.com/office/powerpoint/2010/main" val="287208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338649293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4" name="Content Placeholder 13"/>
          <p:cNvSpPr>
            <a:spLocks noGrp="1"/>
          </p:cNvSpPr>
          <p:nvPr>
            <p:ph sz="quarter" idx="14" hasCustomPrompt="1"/>
          </p:nvPr>
        </p:nvSpPr>
        <p:spPr>
          <a:xfrm>
            <a:off x="232508" y="2899755"/>
            <a:ext cx="4295141" cy="906463"/>
          </a:xfrm>
          <a:solidFill>
            <a:srgbClr val="D95E00"/>
          </a:solidFill>
        </p:spPr>
        <p:txBody>
          <a:bodyPr lIns="274320">
            <a:normAutofit/>
          </a:bodyPr>
          <a:lstStyle>
            <a:lvl1pPr marL="0" indent="0">
              <a:buFontTx/>
              <a:buNone/>
              <a:defRPr sz="3750"/>
            </a:lvl1pPr>
          </a:lstStyle>
          <a:p>
            <a:r>
              <a:rPr lang="en-US" sz="3750" dirty="0" smtClean="0">
                <a:solidFill>
                  <a:schemeClr val="bg1"/>
                </a:solidFill>
                <a:latin typeface="Calibri Light"/>
                <a:cs typeface="Calibri Light"/>
              </a:rPr>
              <a:t>DEPARTMENT</a:t>
            </a:r>
            <a:endParaRPr lang="en-US" sz="3750" dirty="0">
              <a:solidFill>
                <a:schemeClr val="bg1"/>
              </a:solidFill>
              <a:latin typeface="Calibri Light"/>
              <a:cs typeface="Calibri Light"/>
            </a:endParaRPr>
          </a:p>
        </p:txBody>
      </p:sp>
    </p:spTree>
    <p:extLst>
      <p:ext uri="{BB962C8B-B14F-4D97-AF65-F5344CB8AC3E}">
        <p14:creationId xmlns:p14="http://schemas.microsoft.com/office/powerpoint/2010/main" val="25507335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Michael J. Castro </a:t>
            </a:r>
          </a:p>
          <a:p>
            <a:pPr marL="0" indent="0">
              <a:lnSpc>
                <a:spcPct val="80000"/>
              </a:lnSpc>
              <a:buClr>
                <a:prstClr val="white"/>
              </a:buClr>
              <a:buFontTx/>
              <a:buNone/>
            </a:pPr>
            <a:r>
              <a:rPr lang="en-US" sz="1500" dirty="0" smtClean="0">
                <a:solidFill>
                  <a:prstClr val="white"/>
                </a:solidFill>
                <a:latin typeface="Calibri Light"/>
                <a:cs typeface="Calibri Light"/>
              </a:rPr>
              <a:t>Executive Vice President/CFO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Finance</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4798219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Michael J. Castro </a:t>
            </a:r>
          </a:p>
          <a:p>
            <a:pPr marL="0" indent="0">
              <a:lnSpc>
                <a:spcPct val="80000"/>
              </a:lnSpc>
              <a:buClr>
                <a:prstClr val="white"/>
              </a:buClr>
              <a:buFontTx/>
              <a:buNone/>
            </a:pPr>
            <a:r>
              <a:rPr lang="en-US" sz="1500" dirty="0" smtClean="0">
                <a:solidFill>
                  <a:prstClr val="white"/>
                </a:solidFill>
                <a:latin typeface="Calibri Light"/>
                <a:cs typeface="Calibri Light"/>
              </a:rPr>
              <a:t>Executive Vice President/CFO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Finance</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6265478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Michael G. Hankinson, Esq. </a:t>
            </a:r>
          </a:p>
          <a:p>
            <a:pPr marL="0" indent="0">
              <a:lnSpc>
                <a:spcPct val="80000"/>
              </a:lnSpc>
              <a:buClr>
                <a:prstClr val="white"/>
              </a:buClr>
              <a:buFontTx/>
              <a:buNone/>
            </a:pPr>
            <a:r>
              <a:rPr lang="en-US" sz="1500" dirty="0" smtClean="0">
                <a:solidFill>
                  <a:prstClr val="white"/>
                </a:solidFill>
                <a:latin typeface="Calibri Light"/>
                <a:cs typeface="Calibri Light"/>
              </a:rPr>
              <a:t>Executive Vice President/CLO</a:t>
            </a:r>
          </a:p>
          <a:p>
            <a:pPr marL="0" indent="0">
              <a:lnSpc>
                <a:spcPct val="70000"/>
              </a:lnSpc>
              <a:buClr>
                <a:prstClr val="white"/>
              </a:buClr>
              <a:buFontTx/>
              <a:buNone/>
            </a:pPr>
            <a:r>
              <a:rPr lang="en-US" sz="1500" dirty="0" smtClean="0">
                <a:solidFill>
                  <a:prstClr val="white"/>
                </a:solidFill>
                <a:latin typeface="Calibri Light"/>
                <a:cs typeface="Calibri Light"/>
              </a:rPr>
              <a:t>Chief Compliance Officer</a:t>
            </a:r>
            <a:endParaRPr lang="en-US" sz="1500" dirty="0">
              <a:solidFill>
                <a:prstClr val="white"/>
              </a:solidFill>
              <a:latin typeface="Calibri Light"/>
              <a:cs typeface="Calibri Light"/>
            </a:endParaRP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Legal &amp; Corporate Affairs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2139861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Anthony S. Barth</a:t>
            </a:r>
          </a:p>
          <a:p>
            <a:pPr marL="0" indent="0">
              <a:lnSpc>
                <a:spcPct val="80000"/>
              </a:lnSpc>
              <a:buClr>
                <a:prstClr val="white"/>
              </a:buClr>
              <a:buFontTx/>
              <a:buNone/>
            </a:pPr>
            <a:r>
              <a:rPr lang="en-US" sz="1500" dirty="0" smtClean="0">
                <a:solidFill>
                  <a:prstClr val="white"/>
                </a:solidFill>
                <a:latin typeface="Calibri Light"/>
                <a:cs typeface="Calibri Light"/>
              </a:rPr>
              <a:t>President/COO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Operations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255420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Anthony S. Barth</a:t>
            </a:r>
          </a:p>
          <a:p>
            <a:pPr marL="0" indent="0">
              <a:lnSpc>
                <a:spcPct val="80000"/>
              </a:lnSpc>
              <a:buClr>
                <a:prstClr val="white"/>
              </a:buClr>
              <a:buFontTx/>
              <a:buNone/>
            </a:pPr>
            <a:r>
              <a:rPr lang="en-US" sz="1500" dirty="0" smtClean="0">
                <a:solidFill>
                  <a:prstClr val="white"/>
                </a:solidFill>
                <a:latin typeface="Calibri Light"/>
                <a:cs typeface="Calibri Light"/>
              </a:rPr>
              <a:t>President/COO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Dentist Networks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1477540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Belinda Martinez</a:t>
            </a:r>
          </a:p>
          <a:p>
            <a:pPr marL="0" indent="0">
              <a:lnSpc>
                <a:spcPct val="80000"/>
              </a:lnSpc>
              <a:buClr>
                <a:prstClr val="white"/>
              </a:buClr>
              <a:buFontTx/>
              <a:buNone/>
            </a:pPr>
            <a:r>
              <a:rPr lang="en-US" sz="1500" dirty="0" smtClean="0">
                <a:solidFill>
                  <a:prstClr val="white"/>
                </a:solidFill>
                <a:latin typeface="Calibri Light"/>
                <a:cs typeface="Calibri Light"/>
              </a:rPr>
              <a:t>Senior Vice President,</a:t>
            </a:r>
          </a:p>
          <a:p>
            <a:pPr marL="0" indent="0">
              <a:lnSpc>
                <a:spcPct val="70000"/>
              </a:lnSpc>
              <a:buClr>
                <a:prstClr val="white"/>
              </a:buClr>
              <a:buFontTx/>
              <a:buNone/>
            </a:pPr>
            <a:r>
              <a:rPr lang="en-US" sz="1500" dirty="0" smtClean="0">
                <a:solidFill>
                  <a:prstClr val="white"/>
                </a:solidFill>
                <a:latin typeface="Calibri Light"/>
                <a:cs typeface="Calibri Light"/>
              </a:rPr>
              <a:t>Sales &amp; Marketing</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Sales &amp; Marketing</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7962165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Hari Makkala</a:t>
            </a:r>
          </a:p>
          <a:p>
            <a:pPr marL="0" indent="0">
              <a:lnSpc>
                <a:spcPct val="80000"/>
              </a:lnSpc>
              <a:buClr>
                <a:prstClr val="white"/>
              </a:buClr>
              <a:buFontTx/>
              <a:buNone/>
            </a:pPr>
            <a:r>
              <a:rPr lang="en-US" sz="1500" dirty="0" smtClean="0">
                <a:solidFill>
                  <a:prstClr val="white"/>
                </a:solidFill>
                <a:latin typeface="Calibri Light"/>
                <a:cs typeface="Calibri Light"/>
              </a:rPr>
              <a:t>Group Vice President, IT</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Information Technology</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795152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John Yamamoto, DDS</a:t>
            </a:r>
          </a:p>
          <a:p>
            <a:pPr marL="0" indent="0">
              <a:lnSpc>
                <a:spcPct val="80000"/>
              </a:lnSpc>
              <a:buClr>
                <a:prstClr val="white"/>
              </a:buClr>
              <a:buFontTx/>
              <a:buNone/>
            </a:pPr>
            <a:r>
              <a:rPr lang="en-US" sz="1500" dirty="0" smtClean="0">
                <a:solidFill>
                  <a:prstClr val="white"/>
                </a:solidFill>
                <a:latin typeface="Calibri Light"/>
                <a:cs typeface="Calibri Light"/>
              </a:rPr>
              <a:t>Vice President, </a:t>
            </a:r>
            <a:br>
              <a:rPr lang="en-US" sz="1500" dirty="0" smtClean="0">
                <a:solidFill>
                  <a:prstClr val="white"/>
                </a:solidFill>
                <a:latin typeface="Calibri Light"/>
                <a:cs typeface="Calibri Light"/>
              </a:rPr>
            </a:br>
            <a:r>
              <a:rPr lang="en-US" sz="1500" dirty="0" smtClean="0">
                <a:solidFill>
                  <a:prstClr val="white"/>
                </a:solidFill>
                <a:latin typeface="Calibri Light"/>
                <a:cs typeface="Calibri Light"/>
              </a:rPr>
              <a:t>Professional Services</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Professional Services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4554396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Jeff Album</a:t>
            </a:r>
          </a:p>
          <a:p>
            <a:pPr marL="0" lvl="1" indent="0">
              <a:lnSpc>
                <a:spcPct val="80000"/>
              </a:lnSpc>
              <a:buClr>
                <a:prstClr val="white"/>
              </a:buClr>
              <a:buFontTx/>
              <a:buNone/>
              <a:defRPr/>
            </a:pPr>
            <a:r>
              <a:rPr lang="en-US" sz="1500" dirty="0" smtClean="0">
                <a:solidFill>
                  <a:prstClr val="white"/>
                </a:solidFill>
                <a:latin typeface="Calibri Light"/>
                <a:cs typeface="Calibri Light"/>
              </a:rPr>
              <a:t>Vice President, </a:t>
            </a:r>
            <a:br>
              <a:rPr lang="en-US" sz="1500" dirty="0" smtClean="0">
                <a:solidFill>
                  <a:prstClr val="white"/>
                </a:solidFill>
                <a:latin typeface="Calibri Light"/>
                <a:cs typeface="Calibri Light"/>
              </a:rPr>
            </a:br>
            <a:r>
              <a:rPr lang="en-US" sz="1500" dirty="0" smtClean="0">
                <a:solidFill>
                  <a:prstClr val="white"/>
                </a:solidFill>
                <a:latin typeface="Calibri Light"/>
                <a:cs typeface="Calibri Light"/>
              </a:rPr>
              <a:t>Public &amp; Government Affairs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1" name="Rectangle 10"/>
          <p:cNvSpPr/>
          <p:nvPr userDrawn="1"/>
        </p:nvSpPr>
        <p:spPr>
          <a:xfrm>
            <a:off x="228599" y="2434487"/>
            <a:ext cx="8291019" cy="1061828"/>
          </a:xfrm>
          <a:prstGeom prst="rect">
            <a:avLst/>
          </a:prstGeom>
          <a:solidFill>
            <a:srgbClr val="D65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4" name="TextBox 3"/>
          <p:cNvSpPr txBox="1"/>
          <p:nvPr userDrawn="1"/>
        </p:nvSpPr>
        <p:spPr>
          <a:xfrm>
            <a:off x="430306" y="2434487"/>
            <a:ext cx="8354287" cy="911788"/>
          </a:xfrm>
          <a:prstGeom prst="rect">
            <a:avLst/>
          </a:prstGeom>
          <a:noFill/>
        </p:spPr>
        <p:txBody>
          <a:bodyPr wrap="square" rtlCol="0">
            <a:spAutoFit/>
          </a:bodyPr>
          <a:lstStyle/>
          <a:p>
            <a:pPr>
              <a:defRPr/>
            </a:pPr>
            <a:r>
              <a:rPr lang="en-US" sz="3975" dirty="0">
                <a:solidFill>
                  <a:prstClr val="white"/>
                </a:solidFill>
                <a:latin typeface="Calibri Light"/>
                <a:cs typeface="Calibri Light"/>
              </a:rPr>
              <a:t>Legislative/Regulatory Report</a:t>
            </a:r>
          </a:p>
          <a:p>
            <a:endParaRPr lang="en-US" sz="1350" dirty="0">
              <a:solidFill>
                <a:prstClr val="black"/>
              </a:solidFill>
            </a:endParaRPr>
          </a:p>
        </p:txBody>
      </p:sp>
    </p:spTree>
    <p:extLst>
      <p:ext uri="{BB962C8B-B14F-4D97-AF65-F5344CB8AC3E}">
        <p14:creationId xmlns:p14="http://schemas.microsoft.com/office/powerpoint/2010/main" val="82226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pic>
        <p:nvPicPr>
          <p:cNvPr id="7" name="Picture 6" descr="DDLogo_PMS 36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25" y="420688"/>
            <a:ext cx="1830324" cy="473964"/>
          </a:xfrm>
          <a:prstGeom prst="rect">
            <a:avLst/>
          </a:prstGeom>
        </p:spPr>
      </p:pic>
      <p:sp>
        <p:nvSpPr>
          <p:cNvPr id="2" name="Title 1"/>
          <p:cNvSpPr>
            <a:spLocks noGrp="1"/>
          </p:cNvSpPr>
          <p:nvPr>
            <p:ph type="ctrTitle" hasCustomPrompt="1"/>
          </p:nvPr>
        </p:nvSpPr>
        <p:spPr>
          <a:xfrm>
            <a:off x="668979" y="2100389"/>
            <a:ext cx="8008296" cy="1778001"/>
          </a:xfrm>
        </p:spPr>
        <p:txBody>
          <a:bodyPr anchor="b">
            <a:normAutofit/>
          </a:bodyPr>
          <a:lstStyle>
            <a:lvl1pPr algn="l">
              <a:lnSpc>
                <a:spcPct val="80000"/>
              </a:lnSpc>
              <a:defRPr sz="5000" baseline="0">
                <a:solidFill>
                  <a:srgbClr val="35A239"/>
                </a:solidFill>
              </a:defRPr>
            </a:lvl1pPr>
          </a:lstStyle>
          <a:p>
            <a:r>
              <a:rPr lang="en-US" dirty="0" smtClean="0"/>
              <a:t>TITLE LINE 1</a:t>
            </a:r>
            <a:br>
              <a:rPr lang="en-US" dirty="0" smtClean="0"/>
            </a:br>
            <a:r>
              <a:rPr lang="en-US" dirty="0" smtClean="0"/>
              <a:t>TITLE LINE 2</a:t>
            </a:r>
            <a:endParaRPr lang="en-US" dirty="0"/>
          </a:p>
        </p:txBody>
      </p:sp>
      <p:sp>
        <p:nvSpPr>
          <p:cNvPr id="9" name="Slide Number Placeholder 2"/>
          <p:cNvSpPr>
            <a:spLocks noGrp="1"/>
          </p:cNvSpPr>
          <p:nvPr>
            <p:ph type="sldNum" sz="quarter" idx="10"/>
          </p:nvPr>
        </p:nvSpPr>
        <p:spPr>
          <a:xfrm>
            <a:off x="3648075" y="6299335"/>
            <a:ext cx="2133600" cy="365125"/>
          </a:xfrm>
        </p:spPr>
        <p:txBody>
          <a:bodyPr/>
          <a:lstStyle/>
          <a:p>
            <a:fld id="{6458E574-3466-AB4B-829E-8E1A936BDA3E}"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3"/>
          <p:cNvSpPr>
            <a:spLocks noGrp="1"/>
          </p:cNvSpPr>
          <p:nvPr>
            <p:ph type="ftr" sz="quarter" idx="11"/>
          </p:nvPr>
        </p:nvSpPr>
        <p:spPr>
          <a:xfrm>
            <a:off x="5781675" y="6299335"/>
            <a:ext cx="2895600" cy="365125"/>
          </a:xfrm>
          <a:prstGeom prst="rect">
            <a:avLst/>
          </a:prstGeo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endParaRPr lang="en-US" dirty="0" smtClean="0">
              <a:solidFill>
                <a:prstClr val="black">
                  <a:tint val="75000"/>
                </a:prstClr>
              </a:solidFill>
            </a:endParaRPr>
          </a:p>
        </p:txBody>
      </p:sp>
      <p:sp>
        <p:nvSpPr>
          <p:cNvPr id="11" name="Subtitle 2"/>
          <p:cNvSpPr>
            <a:spLocks noGrp="1"/>
          </p:cNvSpPr>
          <p:nvPr>
            <p:ph type="subTitle" idx="1" hasCustomPrompt="1"/>
          </p:nvPr>
        </p:nvSpPr>
        <p:spPr>
          <a:xfrm>
            <a:off x="645888" y="3972711"/>
            <a:ext cx="7772400" cy="600164"/>
          </a:xfrm>
        </p:spPr>
        <p:txBody>
          <a:bodyPr anchor="b">
            <a:spAutoFit/>
          </a:bodyPr>
          <a:lstStyle>
            <a:lvl1pPr marL="0" marR="0" indent="0" algn="l" defTabSz="457200" rtl="0" eaLnBrk="1" fontAlgn="auto" latinLnBrk="0" hangingPunct="1">
              <a:lnSpc>
                <a:spcPct val="70000"/>
              </a:lnSpc>
              <a:spcBef>
                <a:spcPct val="20000"/>
              </a:spcBef>
              <a:spcAft>
                <a:spcPts val="0"/>
              </a:spcAft>
              <a:buClrTx/>
              <a:buSzPct val="100000"/>
              <a:buFontTx/>
              <a:buNone/>
              <a:tabLst/>
              <a:defRPr sz="2000" baseline="0">
                <a:solidFill>
                  <a:srgbClr val="A6A6A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p>
          <a:p>
            <a:endParaRPr lang="en-US" dirty="0" smtClean="0"/>
          </a:p>
        </p:txBody>
      </p:sp>
      <p:sp>
        <p:nvSpPr>
          <p:cNvPr id="12" name="Text Placeholder 15"/>
          <p:cNvSpPr>
            <a:spLocks noGrp="1"/>
          </p:cNvSpPr>
          <p:nvPr>
            <p:ph type="body" sz="quarter" idx="13" hasCustomPrompt="1"/>
          </p:nvPr>
        </p:nvSpPr>
        <p:spPr>
          <a:xfrm>
            <a:off x="625775" y="4750511"/>
            <a:ext cx="7772400" cy="380983"/>
          </a:xfrm>
        </p:spPr>
        <p:txBody>
          <a:bodyPr anchor="t">
            <a:normAutofit/>
          </a:bodyPr>
          <a:lstStyle>
            <a:lvl1pPr marL="0" marR="0" indent="0" algn="l" defTabSz="457200" rtl="0" eaLnBrk="1" fontAlgn="auto" latinLnBrk="0" hangingPunct="1">
              <a:lnSpc>
                <a:spcPct val="100000"/>
              </a:lnSpc>
              <a:spcBef>
                <a:spcPct val="20000"/>
              </a:spcBef>
              <a:spcAft>
                <a:spcPts val="0"/>
              </a:spcAft>
              <a:buClrTx/>
              <a:buSzPct val="100000"/>
              <a:buFontTx/>
              <a:buNone/>
              <a:tabLst/>
              <a:defRPr sz="2000">
                <a:solidFill>
                  <a:srgbClr val="A6A6A6"/>
                </a:solidFill>
              </a:defRPr>
            </a:lvl1pPr>
          </a:lstStyle>
          <a:p>
            <a:r>
              <a:rPr lang="en-US" dirty="0" smtClean="0"/>
              <a:t>Date</a:t>
            </a:r>
          </a:p>
        </p:txBody>
      </p:sp>
    </p:spTree>
    <p:extLst>
      <p:ext uri="{BB962C8B-B14F-4D97-AF65-F5344CB8AC3E}">
        <p14:creationId xmlns:p14="http://schemas.microsoft.com/office/powerpoint/2010/main" val="29681767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QUESTIONS</a:t>
            </a:r>
          </a:p>
        </p:txBody>
      </p:sp>
    </p:spTree>
    <p:extLst>
      <p:ext uri="{BB962C8B-B14F-4D97-AF65-F5344CB8AC3E}">
        <p14:creationId xmlns:p14="http://schemas.microsoft.com/office/powerpoint/2010/main" val="23813771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rgbClr val="D95E00"/>
          </a:solidFill>
          <a:ln>
            <a:noFill/>
          </a:ln>
        </p:spPr>
        <p:txBody>
          <a:bodyPr lIns="274320" tIns="0" bIns="137160" anchor="ctr">
            <a:noAutofit/>
          </a:bodyPr>
          <a:lstStyle>
            <a:lvl1pPr marL="0" indent="0">
              <a:buFontTx/>
              <a:buNone/>
              <a:defRPr sz="4500" b="0" i="0" baseline="0">
                <a:solidFill>
                  <a:schemeClr val="bg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2971654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4157" y="4066208"/>
            <a:ext cx="8063257" cy="576542"/>
          </a:xfrm>
        </p:spPr>
        <p:txBody>
          <a:bodyPr anchor="b">
            <a:normAutofit/>
          </a:bodyPr>
          <a:lstStyle>
            <a:lvl1pPr marL="0" indent="0">
              <a:buFontTx/>
              <a:buNone/>
              <a:defRPr sz="2100" b="0" i="0">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Name</a:t>
            </a:r>
            <a:endParaRPr lang="en-US" dirty="0"/>
          </a:p>
        </p:txBody>
      </p:sp>
      <p:sp>
        <p:nvSpPr>
          <p:cNvPr id="9" name="Text Placeholder 8"/>
          <p:cNvSpPr>
            <a:spLocks noGrp="1"/>
          </p:cNvSpPr>
          <p:nvPr>
            <p:ph type="body" sz="quarter" idx="14" hasCustomPrompt="1"/>
          </p:nvPr>
        </p:nvSpPr>
        <p:spPr>
          <a:xfrm>
            <a:off x="457111" y="4621818"/>
            <a:ext cx="8072526" cy="1385888"/>
          </a:xfrm>
        </p:spPr>
        <p:txBody>
          <a:bodyPr>
            <a:normAutofit/>
          </a:bodyPr>
          <a:lstStyle>
            <a:lvl1pPr marL="0" indent="0">
              <a:lnSpc>
                <a:spcPct val="70000"/>
              </a:lnSpc>
              <a:buFontTx/>
              <a:buNone/>
              <a:defRPr sz="1500" b="0" i="0">
                <a:latin typeface="Calibri Light"/>
                <a:cs typeface="Calibri Light"/>
              </a:defRPr>
            </a:lvl1pPr>
          </a:lstStyle>
          <a:p>
            <a:pPr lvl="0"/>
            <a:r>
              <a:rPr lang="en-US" dirty="0" smtClean="0"/>
              <a:t>Job title</a:t>
            </a:r>
          </a:p>
        </p:txBody>
      </p:sp>
      <p:sp>
        <p:nvSpPr>
          <p:cNvPr id="21" name="Content Placeholder 20"/>
          <p:cNvSpPr>
            <a:spLocks noGrp="1"/>
          </p:cNvSpPr>
          <p:nvPr>
            <p:ph sz="quarter" idx="16" hasCustomPrompt="1"/>
          </p:nvPr>
        </p:nvSpPr>
        <p:spPr>
          <a:xfrm>
            <a:off x="225920" y="2434491"/>
            <a:ext cx="8291019" cy="1061829"/>
          </a:xfrm>
          <a:solidFill>
            <a:srgbClr val="D65C02"/>
          </a:solidFill>
          <a:ln>
            <a:noFill/>
          </a:ln>
        </p:spPr>
        <p:txBody>
          <a:bodyPr wrap="square" lIns="274320" rIns="0" bIns="201168" anchor="ctr">
            <a:noAutofit/>
          </a:bodyPr>
          <a:lstStyle>
            <a:lvl1pPr marL="0" indent="0">
              <a:buFontTx/>
              <a:buNone/>
              <a:defRPr sz="4350" b="0" i="0">
                <a:latin typeface="Calibri Light"/>
                <a:cs typeface="Calibri Light"/>
              </a:defRPr>
            </a:lvl1pPr>
          </a:lstStyle>
          <a:p>
            <a:pPr lvl="0"/>
            <a:r>
              <a:rPr lang="en-US" dirty="0" smtClean="0"/>
              <a:t>Department</a:t>
            </a:r>
            <a:endParaRPr lang="en-US" dirty="0"/>
          </a:p>
        </p:txBody>
      </p:sp>
      <p:pic>
        <p:nvPicPr>
          <p:cNvPr id="22" name="Picture 21"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17718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570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5593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211142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no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10804933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chemeClr val="bg1"/>
          </a:solidFill>
          <a:ln>
            <a:noFill/>
          </a:ln>
        </p:spPr>
        <p:txBody>
          <a:bodyPr lIns="274320" tIns="0" bIns="137160" anchor="ctr">
            <a:noAutofit/>
          </a:bodyPr>
          <a:lstStyle>
            <a:lvl1pPr marL="0" indent="0">
              <a:buFontTx/>
              <a:buNone/>
              <a:defRPr sz="4500" b="0" i="0" baseline="0">
                <a:solidFill>
                  <a:schemeClr val="tx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6877099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4157" y="4066208"/>
            <a:ext cx="8063257" cy="576542"/>
          </a:xfrm>
        </p:spPr>
        <p:txBody>
          <a:bodyPr anchor="b">
            <a:normAutofit/>
          </a:bodyPr>
          <a:lstStyle>
            <a:lvl1pPr marL="0" indent="0">
              <a:buFontTx/>
              <a:buNone/>
              <a:defRPr sz="2100" b="0" i="0">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Name</a:t>
            </a:r>
            <a:endParaRPr lang="en-US" dirty="0"/>
          </a:p>
        </p:txBody>
      </p:sp>
      <p:sp>
        <p:nvSpPr>
          <p:cNvPr id="9" name="Text Placeholder 8"/>
          <p:cNvSpPr>
            <a:spLocks noGrp="1"/>
          </p:cNvSpPr>
          <p:nvPr>
            <p:ph type="body" sz="quarter" idx="14" hasCustomPrompt="1"/>
          </p:nvPr>
        </p:nvSpPr>
        <p:spPr>
          <a:xfrm>
            <a:off x="457111" y="4621818"/>
            <a:ext cx="8072526" cy="1385888"/>
          </a:xfrm>
        </p:spPr>
        <p:txBody>
          <a:bodyPr>
            <a:normAutofit/>
          </a:bodyPr>
          <a:lstStyle>
            <a:lvl1pPr marL="0" indent="0">
              <a:lnSpc>
                <a:spcPct val="70000"/>
              </a:lnSpc>
              <a:buFontTx/>
              <a:buNone/>
              <a:defRPr sz="1500" b="0" i="0">
                <a:latin typeface="Calibri Light"/>
                <a:cs typeface="Calibri Light"/>
              </a:defRPr>
            </a:lvl1pPr>
          </a:lstStyle>
          <a:p>
            <a:pPr lvl="0"/>
            <a:r>
              <a:rPr lang="en-US" dirty="0" smtClean="0"/>
              <a:t>Job title</a:t>
            </a:r>
          </a:p>
        </p:txBody>
      </p:sp>
      <p:sp>
        <p:nvSpPr>
          <p:cNvPr id="21" name="Content Placeholder 20"/>
          <p:cNvSpPr>
            <a:spLocks noGrp="1"/>
          </p:cNvSpPr>
          <p:nvPr>
            <p:ph sz="quarter" idx="16" hasCustomPrompt="1"/>
          </p:nvPr>
        </p:nvSpPr>
        <p:spPr>
          <a:xfrm>
            <a:off x="225920" y="2434491"/>
            <a:ext cx="8291019" cy="1061829"/>
          </a:xfrm>
          <a:solidFill>
            <a:schemeClr val="bg1"/>
          </a:solidFill>
          <a:ln>
            <a:noFill/>
          </a:ln>
        </p:spPr>
        <p:txBody>
          <a:bodyPr wrap="square" lIns="274320" rIns="0" bIns="201168" anchor="ctr">
            <a:noAutofit/>
          </a:bodyPr>
          <a:lstStyle>
            <a:lvl1pPr marL="0" indent="0">
              <a:buFontTx/>
              <a:buNone/>
              <a:defRPr sz="4350" b="0" i="0">
                <a:latin typeface="Calibri Light"/>
                <a:cs typeface="Calibri Light"/>
              </a:defRPr>
            </a:lvl1pPr>
          </a:lstStyle>
          <a:p>
            <a:pPr lvl="0"/>
            <a:r>
              <a:rPr lang="en-US" dirty="0" smtClean="0"/>
              <a:t>Department</a:t>
            </a:r>
            <a:endParaRPr lang="en-US" dirty="0"/>
          </a:p>
        </p:txBody>
      </p:sp>
      <p:pic>
        <p:nvPicPr>
          <p:cNvPr id="22" name="Picture 21"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9407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solidFill>
                  <a:schemeClr val="bg1"/>
                </a:solidFill>
              </a:defRPr>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5150164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26B36-61B4-475B-BE5E-83E42F4F8F18}" type="slidenum">
              <a:rPr lang="en-US" smtClean="0"/>
              <a:t>‹#›</a:t>
            </a:fld>
            <a:endParaRPr lang="en-US" dirty="0"/>
          </a:p>
        </p:txBody>
      </p:sp>
    </p:spTree>
    <p:extLst>
      <p:ext uri="{BB962C8B-B14F-4D97-AF65-F5344CB8AC3E}">
        <p14:creationId xmlns:p14="http://schemas.microsoft.com/office/powerpoint/2010/main" val="11533553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25576103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chemeClr val="bg1"/>
          </a:solidFill>
          <a:ln>
            <a:noFill/>
          </a:ln>
        </p:spPr>
        <p:txBody>
          <a:bodyPr lIns="274320" tIns="0" bIns="137160" anchor="ctr">
            <a:noAutofit/>
          </a:bodyPr>
          <a:lstStyle>
            <a:lvl1pPr marL="0" indent="0">
              <a:buFontTx/>
              <a:buNone/>
              <a:defRPr sz="4500" b="0" i="0" baseline="0">
                <a:solidFill>
                  <a:schemeClr val="tx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44840285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4157" y="4066208"/>
            <a:ext cx="8063257" cy="576542"/>
          </a:xfrm>
        </p:spPr>
        <p:txBody>
          <a:bodyPr anchor="b">
            <a:normAutofit/>
          </a:bodyPr>
          <a:lstStyle>
            <a:lvl1pPr marL="0" indent="0">
              <a:buFontTx/>
              <a:buNone/>
              <a:defRPr sz="2100" b="0" i="0">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Name</a:t>
            </a:r>
            <a:endParaRPr lang="en-US" dirty="0"/>
          </a:p>
        </p:txBody>
      </p:sp>
      <p:sp>
        <p:nvSpPr>
          <p:cNvPr id="9" name="Text Placeholder 8"/>
          <p:cNvSpPr>
            <a:spLocks noGrp="1"/>
          </p:cNvSpPr>
          <p:nvPr>
            <p:ph type="body" sz="quarter" idx="14" hasCustomPrompt="1"/>
          </p:nvPr>
        </p:nvSpPr>
        <p:spPr>
          <a:xfrm>
            <a:off x="457111" y="4621818"/>
            <a:ext cx="8072526" cy="1385888"/>
          </a:xfrm>
        </p:spPr>
        <p:txBody>
          <a:bodyPr>
            <a:normAutofit/>
          </a:bodyPr>
          <a:lstStyle>
            <a:lvl1pPr marL="0" indent="0">
              <a:lnSpc>
                <a:spcPct val="70000"/>
              </a:lnSpc>
              <a:buFontTx/>
              <a:buNone/>
              <a:defRPr sz="1500" b="0" i="0">
                <a:latin typeface="Calibri Light"/>
                <a:cs typeface="Calibri Light"/>
              </a:defRPr>
            </a:lvl1pPr>
          </a:lstStyle>
          <a:p>
            <a:pPr lvl="0"/>
            <a:r>
              <a:rPr lang="en-US" dirty="0" smtClean="0"/>
              <a:t>Job title</a:t>
            </a:r>
          </a:p>
        </p:txBody>
      </p:sp>
      <p:sp>
        <p:nvSpPr>
          <p:cNvPr id="21" name="Content Placeholder 20"/>
          <p:cNvSpPr>
            <a:spLocks noGrp="1"/>
          </p:cNvSpPr>
          <p:nvPr>
            <p:ph sz="quarter" idx="16" hasCustomPrompt="1"/>
          </p:nvPr>
        </p:nvSpPr>
        <p:spPr>
          <a:xfrm>
            <a:off x="225920" y="2434491"/>
            <a:ext cx="8291019" cy="1061829"/>
          </a:xfrm>
          <a:solidFill>
            <a:schemeClr val="bg1"/>
          </a:solidFill>
          <a:ln>
            <a:noFill/>
          </a:ln>
        </p:spPr>
        <p:txBody>
          <a:bodyPr wrap="square" lIns="274320" rIns="0" bIns="201168" anchor="ctr">
            <a:noAutofit/>
          </a:bodyPr>
          <a:lstStyle>
            <a:lvl1pPr marL="0" indent="0">
              <a:buFontTx/>
              <a:buNone/>
              <a:defRPr sz="4350" b="0" i="0">
                <a:solidFill>
                  <a:schemeClr val="tx1"/>
                </a:solidFill>
                <a:latin typeface="Calibri Light"/>
                <a:cs typeface="Calibri Light"/>
              </a:defRPr>
            </a:lvl1pPr>
          </a:lstStyle>
          <a:p>
            <a:pPr lvl="0"/>
            <a:r>
              <a:rPr lang="en-US" dirty="0" smtClean="0"/>
              <a:t>Department</a:t>
            </a:r>
            <a:endParaRPr lang="en-US" dirty="0"/>
          </a:p>
        </p:txBody>
      </p:sp>
      <p:pic>
        <p:nvPicPr>
          <p:cNvPr id="22" name="Picture 21"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23797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solidFill>
                  <a:schemeClr val="bg1"/>
                </a:solidFill>
              </a:defRPr>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2207145850"/>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32878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27040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3464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31035029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44018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72605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26B36-61B4-475B-BE5E-83E42F4F8F18}" type="slidenum">
              <a:rPr lang="en-US" smtClean="0"/>
              <a:t>‹#›</a:t>
            </a:fld>
            <a:endParaRPr lang="en-US" dirty="0"/>
          </a:p>
        </p:txBody>
      </p:sp>
    </p:spTree>
    <p:extLst>
      <p:ext uri="{BB962C8B-B14F-4D97-AF65-F5344CB8AC3E}">
        <p14:creationId xmlns:p14="http://schemas.microsoft.com/office/powerpoint/2010/main" val="5498524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16226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83284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41922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97786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25186940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54092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416665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413784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15795575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6020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26B36-61B4-475B-BE5E-83E42F4F8F18}" type="slidenum">
              <a:rPr lang="en-US" smtClean="0"/>
              <a:t>‹#›</a:t>
            </a:fld>
            <a:endParaRPr lang="en-US" dirty="0"/>
          </a:p>
        </p:txBody>
      </p:sp>
    </p:spTree>
    <p:extLst>
      <p:ext uri="{BB962C8B-B14F-4D97-AF65-F5344CB8AC3E}">
        <p14:creationId xmlns:p14="http://schemas.microsoft.com/office/powerpoint/2010/main" val="37976839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33341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28678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32930404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0" i="0">
                <a:latin typeface="Calibri"/>
                <a:cs typeface="Calibri"/>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083094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2" y="3630941"/>
            <a:ext cx="3723335" cy="2912173"/>
          </a:xfrm>
        </p:spPr>
        <p:txBody>
          <a:bodyPr>
            <a:normAutofit/>
          </a:bodyPr>
          <a:lstStyle>
            <a:lvl1pPr marL="0" indent="0">
              <a:lnSpc>
                <a:spcPct val="110000"/>
              </a:lnSpc>
              <a:buFontTx/>
              <a:buNone/>
              <a:defRPr sz="1800" baseline="0"/>
            </a:lvl1pPr>
          </a:lstStyle>
          <a:p>
            <a:pPr lvl="0"/>
            <a:r>
              <a:rPr lang="en-US" dirty="0" smtClean="0"/>
              <a:t>Click to edit</a:t>
            </a:r>
          </a:p>
        </p:txBody>
      </p:sp>
      <p:sp>
        <p:nvSpPr>
          <p:cNvPr id="27" name="Text Placeholder 26"/>
          <p:cNvSpPr>
            <a:spLocks noGrp="1"/>
          </p:cNvSpPr>
          <p:nvPr>
            <p:ph type="body" sz="quarter" idx="14"/>
          </p:nvPr>
        </p:nvSpPr>
        <p:spPr>
          <a:xfrm>
            <a:off x="5057826" y="1420520"/>
            <a:ext cx="4086174" cy="4016963"/>
          </a:xfrm>
          <a:solidFill>
            <a:srgbClr val="D95E00"/>
          </a:solidFill>
        </p:spPr>
        <p:txBody>
          <a:bodyPr lIns="274320" tIns="182880" rIns="182880" bIns="182880" anchor="ctr">
            <a:normAutofit/>
          </a:bodyPr>
          <a:lstStyle>
            <a:lvl1pPr marL="0" indent="0">
              <a:buFontTx/>
              <a:buNone/>
              <a:defRPr sz="2200"/>
            </a:lvl1pPr>
          </a:lstStyle>
          <a:p>
            <a:pPr lvl="0"/>
            <a:r>
              <a:rPr lang="en-US" dirty="0" smtClean="0"/>
              <a:t>Click to edit</a:t>
            </a:r>
            <a:endParaRPr lang="en-US" dirty="0"/>
          </a:p>
        </p:txBody>
      </p:sp>
      <p:sp>
        <p:nvSpPr>
          <p:cNvPr id="2" name="Title 1"/>
          <p:cNvSpPr>
            <a:spLocks noGrp="1"/>
          </p:cNvSpPr>
          <p:nvPr>
            <p:ph type="title" hasCustomPrompt="1"/>
          </p:nvPr>
        </p:nvSpPr>
        <p:spPr>
          <a:xfrm>
            <a:off x="427220"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390909294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34808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Trapezoid 4"/>
          <p:cNvSpPr/>
          <p:nvPr userDrawn="1"/>
        </p:nvSpPr>
        <p:spPr>
          <a:xfrm>
            <a:off x="1" y="0"/>
            <a:ext cx="292100" cy="6858000"/>
          </a:xfrm>
          <a:prstGeom prst="trapezoid">
            <a:avLst>
              <a:gd name="adj" fmla="val 0"/>
            </a:avLst>
          </a:prstGeom>
          <a:solidFill>
            <a:srgbClr val="209D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402577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7" name="Picture Placeholder 10" descr="discussion.jpg"/>
          <p:cNvPicPr>
            <a:picLocks noChangeAspect="1"/>
          </p:cNvPicPr>
          <p:nvPr userDrawn="1"/>
        </p:nvPicPr>
        <p:blipFill rotWithShape="1">
          <a:blip r:embed="rId2">
            <a:extLst>
              <a:ext uri="{28A0092B-C50C-407E-A947-70E740481C1C}">
                <a14:useLocalDpi xmlns:a14="http://schemas.microsoft.com/office/drawing/2010/main" val="0"/>
              </a:ext>
            </a:extLst>
          </a:blip>
          <a:srcRect l="2933" t="9712" r="18669" b="7370"/>
          <a:stretch/>
        </p:blipFill>
        <p:spPr>
          <a:xfrm>
            <a:off x="228601" y="0"/>
            <a:ext cx="8915400" cy="6858000"/>
          </a:xfrm>
          <a:prstGeom prst="rect">
            <a:avLst/>
          </a:prstGeom>
        </p:spPr>
      </p:pic>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4" name="Content Placeholder 13"/>
          <p:cNvSpPr>
            <a:spLocks noGrp="1"/>
          </p:cNvSpPr>
          <p:nvPr>
            <p:ph sz="quarter" idx="14" hasCustomPrompt="1"/>
          </p:nvPr>
        </p:nvSpPr>
        <p:spPr>
          <a:xfrm>
            <a:off x="232507" y="4046349"/>
            <a:ext cx="4295141" cy="906463"/>
          </a:xfrm>
          <a:solidFill>
            <a:srgbClr val="D95E00"/>
          </a:solidFill>
        </p:spPr>
        <p:txBody>
          <a:bodyPr lIns="274320">
            <a:normAutofit/>
          </a:bodyPr>
          <a:lstStyle>
            <a:lvl1pPr marL="0" indent="0">
              <a:buFontTx/>
              <a:buNone/>
              <a:defRPr sz="5000" b="0" i="0">
                <a:latin typeface="Calibri Light"/>
                <a:cs typeface="Calibri Light"/>
              </a:defRPr>
            </a:lvl1pPr>
          </a:lstStyle>
          <a:p>
            <a:r>
              <a:rPr lang="en-US" sz="5000" dirty="0" smtClean="0">
                <a:solidFill>
                  <a:schemeClr val="bg1"/>
                </a:solidFill>
                <a:latin typeface="Calibri Light"/>
                <a:cs typeface="Calibri Light"/>
              </a:rPr>
              <a:t>DEPARTMENT</a:t>
            </a:r>
            <a:endParaRPr lang="en-US" sz="5000" dirty="0">
              <a:solidFill>
                <a:schemeClr val="bg1"/>
              </a:solidFill>
              <a:latin typeface="Calibri Light"/>
              <a:cs typeface="Calibri Light"/>
            </a:endParaRPr>
          </a:p>
        </p:txBody>
      </p:sp>
    </p:spTree>
    <p:extLst>
      <p:ext uri="{BB962C8B-B14F-4D97-AF65-F5344CB8AC3E}">
        <p14:creationId xmlns:p14="http://schemas.microsoft.com/office/powerpoint/2010/main" val="23810275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pic>
        <p:nvPicPr>
          <p:cNvPr id="5" name="Picture 1" descr="Girl.jpg"/>
          <p:cNvPicPr>
            <a:picLocks noChangeAspect="1"/>
          </p:cNvPicPr>
          <p:nvPr userDrawn="1"/>
        </p:nvPicPr>
        <p:blipFill rotWithShape="1">
          <a:blip r:embed="rId2">
            <a:extLst>
              <a:ext uri="{28A0092B-C50C-407E-A947-70E740481C1C}">
                <a14:useLocalDpi xmlns:a14="http://schemas.microsoft.com/office/drawing/2010/main" val="0"/>
              </a:ext>
            </a:extLst>
          </a:blip>
          <a:srcRect r="5822"/>
          <a:stretch/>
        </p:blipFill>
        <p:spPr bwMode="auto">
          <a:xfrm>
            <a:off x="226428" y="2"/>
            <a:ext cx="8892912"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4" name="Content Placeholder 13"/>
          <p:cNvSpPr>
            <a:spLocks noGrp="1"/>
          </p:cNvSpPr>
          <p:nvPr>
            <p:ph sz="quarter" idx="14" hasCustomPrompt="1"/>
          </p:nvPr>
        </p:nvSpPr>
        <p:spPr>
          <a:xfrm>
            <a:off x="232507" y="4046349"/>
            <a:ext cx="4295141" cy="906463"/>
          </a:xfrm>
          <a:solidFill>
            <a:srgbClr val="D95E00"/>
          </a:solidFill>
        </p:spPr>
        <p:txBody>
          <a:bodyPr lIns="274320">
            <a:normAutofit/>
          </a:bodyPr>
          <a:lstStyle>
            <a:lvl1pPr marL="0" indent="0">
              <a:buFontTx/>
              <a:buNone/>
              <a:defRPr sz="5000" b="0" i="0">
                <a:latin typeface="Calibri Light"/>
                <a:cs typeface="Calibri Light"/>
              </a:defRPr>
            </a:lvl1pPr>
          </a:lstStyle>
          <a:p>
            <a:r>
              <a:rPr lang="en-US" sz="5000" dirty="0" smtClean="0">
                <a:solidFill>
                  <a:schemeClr val="bg1"/>
                </a:solidFill>
                <a:latin typeface="Calibri Light"/>
                <a:cs typeface="Calibri Light"/>
              </a:rPr>
              <a:t>DEPARTMENT</a:t>
            </a:r>
            <a:endParaRPr lang="en-US" sz="5000" dirty="0">
              <a:solidFill>
                <a:schemeClr val="bg1"/>
              </a:solidFill>
              <a:latin typeface="Calibri Light"/>
              <a:cs typeface="Calibri Light"/>
            </a:endParaRPr>
          </a:p>
        </p:txBody>
      </p:sp>
    </p:spTree>
    <p:extLst>
      <p:ext uri="{BB962C8B-B14F-4D97-AF65-F5344CB8AC3E}">
        <p14:creationId xmlns:p14="http://schemas.microsoft.com/office/powerpoint/2010/main" val="4624411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4" name="Content Placeholder 13"/>
          <p:cNvSpPr>
            <a:spLocks noGrp="1"/>
          </p:cNvSpPr>
          <p:nvPr>
            <p:ph sz="quarter" idx="14" hasCustomPrompt="1"/>
          </p:nvPr>
        </p:nvSpPr>
        <p:spPr>
          <a:xfrm>
            <a:off x="232507" y="2899753"/>
            <a:ext cx="4295141" cy="906463"/>
          </a:xfrm>
          <a:solidFill>
            <a:srgbClr val="D95E00"/>
          </a:solidFill>
        </p:spPr>
        <p:txBody>
          <a:bodyPr lIns="274320">
            <a:normAutofit/>
          </a:bodyPr>
          <a:lstStyle>
            <a:lvl1pPr marL="0" indent="0">
              <a:buFontTx/>
              <a:buNone/>
              <a:defRPr sz="5000"/>
            </a:lvl1pPr>
          </a:lstStyle>
          <a:p>
            <a:r>
              <a:rPr lang="en-US" sz="5000" dirty="0" smtClean="0">
                <a:solidFill>
                  <a:schemeClr val="bg1"/>
                </a:solidFill>
                <a:latin typeface="Calibri Light"/>
                <a:cs typeface="Calibri Light"/>
              </a:rPr>
              <a:t>DEPARTMENT</a:t>
            </a:r>
            <a:endParaRPr lang="en-US" sz="5000" dirty="0">
              <a:solidFill>
                <a:schemeClr val="bg1"/>
              </a:solidFill>
              <a:latin typeface="Calibri Light"/>
              <a:cs typeface="Calibri Light"/>
            </a:endParaRPr>
          </a:p>
        </p:txBody>
      </p:sp>
    </p:spTree>
    <p:extLst>
      <p:ext uri="{BB962C8B-B14F-4D97-AF65-F5344CB8AC3E}">
        <p14:creationId xmlns:p14="http://schemas.microsoft.com/office/powerpoint/2010/main" val="127872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26B36-61B4-475B-BE5E-83E42F4F8F18}" type="slidenum">
              <a:rPr lang="en-US" smtClean="0"/>
              <a:t>‹#›</a:t>
            </a:fld>
            <a:endParaRPr lang="en-US" dirty="0"/>
          </a:p>
        </p:txBody>
      </p:sp>
    </p:spTree>
    <p:extLst>
      <p:ext uri="{BB962C8B-B14F-4D97-AF65-F5344CB8AC3E}">
        <p14:creationId xmlns:p14="http://schemas.microsoft.com/office/powerpoint/2010/main" val="48636632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800" dirty="0" smtClean="0">
                <a:solidFill>
                  <a:prstClr val="white"/>
                </a:solidFill>
                <a:cs typeface="Calibri"/>
              </a:rPr>
              <a:t>Michael J. Castro </a:t>
            </a:r>
          </a:p>
          <a:p>
            <a:pPr marL="0" indent="0">
              <a:lnSpc>
                <a:spcPct val="80000"/>
              </a:lnSpc>
              <a:buClr>
                <a:prstClr val="white"/>
              </a:buClr>
              <a:buFontTx/>
              <a:buNone/>
            </a:pPr>
            <a:r>
              <a:rPr lang="en-US" sz="2000" dirty="0" smtClean="0">
                <a:solidFill>
                  <a:prstClr val="white"/>
                </a:solidFill>
                <a:latin typeface="Calibri Light"/>
                <a:cs typeface="Calibri Light"/>
              </a:rPr>
              <a:t>Executive Vice President/CFO</a:t>
            </a:r>
          </a:p>
        </p:txBody>
      </p:sp>
      <p:sp>
        <p:nvSpPr>
          <p:cNvPr id="21" name="TextBox 20"/>
          <p:cNvSpPr txBox="1"/>
          <p:nvPr userDrawn="1"/>
        </p:nvSpPr>
        <p:spPr>
          <a:xfrm>
            <a:off x="228601" y="2434489"/>
            <a:ext cx="8291019" cy="1061829"/>
          </a:xfrm>
          <a:prstGeom prst="rect">
            <a:avLst/>
          </a:prstGeom>
          <a:solidFill>
            <a:srgbClr val="D65C02"/>
          </a:solidFill>
        </p:spPr>
        <p:txBody>
          <a:bodyPr wrap="square" lIns="274320" tIns="0" bIns="137160" rtlCol="0">
            <a:spAutoFit/>
          </a:bodyPr>
          <a:lstStyle/>
          <a:p>
            <a:r>
              <a:rPr lang="en-US" sz="5900" dirty="0" smtClean="0">
                <a:solidFill>
                  <a:prstClr val="white"/>
                </a:solidFill>
                <a:latin typeface="Calibri Light"/>
                <a:cs typeface="Calibri Light"/>
              </a:rPr>
              <a:t>Finance</a:t>
            </a:r>
            <a:endParaRPr lang="en-US" sz="5900" dirty="0">
              <a:solidFill>
                <a:prstClr val="white"/>
              </a:solidFill>
              <a:latin typeface="Calibri Light"/>
              <a:cs typeface="Calibri Light"/>
            </a:endParaRP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4573396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800" dirty="0" smtClean="0">
                <a:solidFill>
                  <a:prstClr val="white"/>
                </a:solidFill>
                <a:cs typeface="Calibri"/>
              </a:rPr>
              <a:t>Michael J. Castro </a:t>
            </a:r>
          </a:p>
          <a:p>
            <a:pPr marL="0" indent="0">
              <a:lnSpc>
                <a:spcPct val="80000"/>
              </a:lnSpc>
              <a:buClr>
                <a:prstClr val="white"/>
              </a:buClr>
              <a:buFontTx/>
              <a:buNone/>
            </a:pPr>
            <a:r>
              <a:rPr lang="en-US" sz="2000" dirty="0" smtClean="0">
                <a:solidFill>
                  <a:prstClr val="white"/>
                </a:solidFill>
                <a:latin typeface="Calibri Light"/>
                <a:cs typeface="Calibri Light"/>
              </a:rPr>
              <a:t>Executive Vice President/CFO</a:t>
            </a:r>
          </a:p>
        </p:txBody>
      </p:sp>
      <p:sp>
        <p:nvSpPr>
          <p:cNvPr id="21" name="TextBox 20"/>
          <p:cNvSpPr txBox="1"/>
          <p:nvPr userDrawn="1"/>
        </p:nvSpPr>
        <p:spPr>
          <a:xfrm>
            <a:off x="228601" y="2434489"/>
            <a:ext cx="8291019" cy="1061829"/>
          </a:xfrm>
          <a:prstGeom prst="rect">
            <a:avLst/>
          </a:prstGeom>
          <a:solidFill>
            <a:srgbClr val="D65C02"/>
          </a:solidFill>
        </p:spPr>
        <p:txBody>
          <a:bodyPr wrap="square" lIns="274320" tIns="0" bIns="137160" rtlCol="0">
            <a:spAutoFit/>
          </a:bodyPr>
          <a:lstStyle/>
          <a:p>
            <a:r>
              <a:rPr lang="en-US" sz="5900" dirty="0" smtClean="0">
                <a:solidFill>
                  <a:prstClr val="white"/>
                </a:solidFill>
                <a:latin typeface="Calibri Light"/>
                <a:cs typeface="Calibri Light"/>
              </a:rPr>
              <a:t>Finance</a:t>
            </a:r>
            <a:endParaRPr lang="en-US" sz="5900" dirty="0">
              <a:solidFill>
                <a:prstClr val="white"/>
              </a:solidFill>
              <a:latin typeface="Calibri Light"/>
              <a:cs typeface="Calibri Light"/>
            </a:endParaRP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424907441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800" dirty="0" smtClean="0">
                <a:solidFill>
                  <a:prstClr val="white"/>
                </a:solidFill>
                <a:cs typeface="Calibri"/>
              </a:rPr>
              <a:t>Michael G. Hankinson, Esq. </a:t>
            </a:r>
          </a:p>
          <a:p>
            <a:pPr marL="0" indent="0">
              <a:lnSpc>
                <a:spcPct val="80000"/>
              </a:lnSpc>
              <a:buClr>
                <a:prstClr val="white"/>
              </a:buClr>
              <a:buFontTx/>
              <a:buNone/>
            </a:pPr>
            <a:r>
              <a:rPr lang="en-US" sz="2000" dirty="0" smtClean="0">
                <a:solidFill>
                  <a:prstClr val="white"/>
                </a:solidFill>
                <a:latin typeface="Calibri Light"/>
                <a:cs typeface="Calibri Light"/>
              </a:rPr>
              <a:t>Executive Vice President/CLO</a:t>
            </a:r>
          </a:p>
          <a:p>
            <a:pPr marL="0" indent="0">
              <a:lnSpc>
                <a:spcPct val="70000"/>
              </a:lnSpc>
              <a:buClr>
                <a:prstClr val="white"/>
              </a:buClr>
              <a:buFontTx/>
              <a:buNone/>
            </a:pPr>
            <a:r>
              <a:rPr lang="en-US" sz="2000" dirty="0" smtClean="0">
                <a:solidFill>
                  <a:prstClr val="white"/>
                </a:solidFill>
                <a:latin typeface="Calibri Light"/>
                <a:cs typeface="Calibri Light"/>
              </a:rPr>
              <a:t>Chief Compliance Officer</a:t>
            </a:r>
            <a:endParaRPr lang="en-US" sz="2000" dirty="0">
              <a:solidFill>
                <a:prstClr val="white"/>
              </a:solidFill>
              <a:latin typeface="Calibri Light"/>
              <a:cs typeface="Calibri Light"/>
            </a:endParaRPr>
          </a:p>
        </p:txBody>
      </p:sp>
      <p:sp>
        <p:nvSpPr>
          <p:cNvPr id="21" name="TextBox 20"/>
          <p:cNvSpPr txBox="1"/>
          <p:nvPr userDrawn="1"/>
        </p:nvSpPr>
        <p:spPr>
          <a:xfrm>
            <a:off x="228601" y="2434489"/>
            <a:ext cx="8291019" cy="1061829"/>
          </a:xfrm>
          <a:prstGeom prst="rect">
            <a:avLst/>
          </a:prstGeom>
          <a:solidFill>
            <a:srgbClr val="D65C02"/>
          </a:solidFill>
        </p:spPr>
        <p:txBody>
          <a:bodyPr wrap="square" lIns="274320" tIns="0" bIns="137160" rtlCol="0">
            <a:spAutoFit/>
          </a:bodyPr>
          <a:lstStyle/>
          <a:p>
            <a:r>
              <a:rPr lang="en-US" sz="5900" dirty="0" smtClean="0">
                <a:solidFill>
                  <a:prstClr val="white"/>
                </a:solidFill>
                <a:latin typeface="Calibri Light"/>
                <a:cs typeface="Calibri Light"/>
              </a:rPr>
              <a:t>Legal &amp; Corporate Affairs</a:t>
            </a:r>
            <a:endParaRPr lang="en-US" sz="5900" dirty="0">
              <a:solidFill>
                <a:prstClr val="white"/>
              </a:solidFill>
              <a:latin typeface="Calibri Light"/>
              <a:cs typeface="Calibri Light"/>
            </a:endParaRP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4572462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800" dirty="0" smtClean="0">
                <a:solidFill>
                  <a:prstClr val="white"/>
                </a:solidFill>
                <a:cs typeface="Calibri"/>
              </a:rPr>
              <a:t>Anthony S. Barth</a:t>
            </a:r>
          </a:p>
          <a:p>
            <a:pPr marL="0" indent="0">
              <a:lnSpc>
                <a:spcPct val="80000"/>
              </a:lnSpc>
              <a:buClr>
                <a:prstClr val="white"/>
              </a:buClr>
              <a:buFontTx/>
              <a:buNone/>
            </a:pPr>
            <a:r>
              <a:rPr lang="en-US" sz="2000" dirty="0" smtClean="0">
                <a:solidFill>
                  <a:prstClr val="white"/>
                </a:solidFill>
                <a:latin typeface="Calibri Light"/>
                <a:cs typeface="Calibri Light"/>
              </a:rPr>
              <a:t>President/COO</a:t>
            </a:r>
          </a:p>
        </p:txBody>
      </p:sp>
      <p:sp>
        <p:nvSpPr>
          <p:cNvPr id="21" name="TextBox 20"/>
          <p:cNvSpPr txBox="1"/>
          <p:nvPr userDrawn="1"/>
        </p:nvSpPr>
        <p:spPr>
          <a:xfrm>
            <a:off x="228601" y="2434489"/>
            <a:ext cx="8291019" cy="1061829"/>
          </a:xfrm>
          <a:prstGeom prst="rect">
            <a:avLst/>
          </a:prstGeom>
          <a:solidFill>
            <a:srgbClr val="D65C02"/>
          </a:solidFill>
        </p:spPr>
        <p:txBody>
          <a:bodyPr wrap="square" lIns="274320" tIns="0" bIns="137160" rtlCol="0">
            <a:spAutoFit/>
          </a:bodyPr>
          <a:lstStyle/>
          <a:p>
            <a:r>
              <a:rPr lang="en-US" sz="5900" dirty="0" smtClean="0">
                <a:solidFill>
                  <a:prstClr val="white"/>
                </a:solidFill>
                <a:latin typeface="Calibri Light"/>
                <a:cs typeface="Calibri Light"/>
              </a:rPr>
              <a:t>Operations</a:t>
            </a:r>
            <a:endParaRPr lang="en-US" sz="5900" dirty="0">
              <a:solidFill>
                <a:prstClr val="white"/>
              </a:solidFill>
              <a:latin typeface="Calibri Light"/>
              <a:cs typeface="Calibri Light"/>
            </a:endParaRP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9914649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800" dirty="0" smtClean="0">
                <a:solidFill>
                  <a:prstClr val="white"/>
                </a:solidFill>
                <a:cs typeface="Calibri"/>
              </a:rPr>
              <a:t>Anthony S. Barth</a:t>
            </a:r>
          </a:p>
          <a:p>
            <a:pPr marL="0" indent="0">
              <a:lnSpc>
                <a:spcPct val="80000"/>
              </a:lnSpc>
              <a:buClr>
                <a:prstClr val="white"/>
              </a:buClr>
              <a:buFontTx/>
              <a:buNone/>
            </a:pPr>
            <a:r>
              <a:rPr lang="en-US" sz="2000" dirty="0" smtClean="0">
                <a:solidFill>
                  <a:prstClr val="white"/>
                </a:solidFill>
                <a:latin typeface="Calibri Light"/>
                <a:cs typeface="Calibri Light"/>
              </a:rPr>
              <a:t>President/COO</a:t>
            </a:r>
          </a:p>
        </p:txBody>
      </p:sp>
      <p:sp>
        <p:nvSpPr>
          <p:cNvPr id="21" name="TextBox 20"/>
          <p:cNvSpPr txBox="1"/>
          <p:nvPr userDrawn="1"/>
        </p:nvSpPr>
        <p:spPr>
          <a:xfrm>
            <a:off x="228601" y="2434489"/>
            <a:ext cx="8291019" cy="1061829"/>
          </a:xfrm>
          <a:prstGeom prst="rect">
            <a:avLst/>
          </a:prstGeom>
          <a:solidFill>
            <a:srgbClr val="D65C02"/>
          </a:solidFill>
        </p:spPr>
        <p:txBody>
          <a:bodyPr wrap="square" lIns="274320" tIns="0" bIns="137160" rtlCol="0">
            <a:spAutoFit/>
          </a:bodyPr>
          <a:lstStyle/>
          <a:p>
            <a:r>
              <a:rPr lang="en-US" sz="5900" dirty="0" smtClean="0">
                <a:solidFill>
                  <a:prstClr val="white"/>
                </a:solidFill>
                <a:latin typeface="Calibri Light"/>
                <a:cs typeface="Calibri Light"/>
              </a:rPr>
              <a:t>Dentist Networks</a:t>
            </a:r>
            <a:endParaRPr lang="en-US" sz="5900" dirty="0">
              <a:solidFill>
                <a:prstClr val="white"/>
              </a:solidFill>
              <a:latin typeface="Calibri Light"/>
              <a:cs typeface="Calibri Light"/>
            </a:endParaRP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3924070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800" dirty="0" smtClean="0">
                <a:solidFill>
                  <a:prstClr val="white"/>
                </a:solidFill>
                <a:cs typeface="Calibri"/>
              </a:rPr>
              <a:t>Belinda Martinez</a:t>
            </a:r>
          </a:p>
          <a:p>
            <a:pPr marL="0" indent="0">
              <a:lnSpc>
                <a:spcPct val="80000"/>
              </a:lnSpc>
              <a:buClr>
                <a:prstClr val="white"/>
              </a:buClr>
              <a:buFontTx/>
              <a:buNone/>
            </a:pPr>
            <a:r>
              <a:rPr lang="en-US" sz="2000" dirty="0" smtClean="0">
                <a:solidFill>
                  <a:prstClr val="white"/>
                </a:solidFill>
                <a:latin typeface="Calibri Light"/>
                <a:cs typeface="Calibri Light"/>
              </a:rPr>
              <a:t>Senior Vice President,</a:t>
            </a:r>
          </a:p>
          <a:p>
            <a:pPr marL="0" indent="0">
              <a:lnSpc>
                <a:spcPct val="70000"/>
              </a:lnSpc>
              <a:buClr>
                <a:prstClr val="white"/>
              </a:buClr>
              <a:buFontTx/>
              <a:buNone/>
            </a:pPr>
            <a:r>
              <a:rPr lang="en-US" sz="2000" dirty="0" smtClean="0">
                <a:solidFill>
                  <a:prstClr val="white"/>
                </a:solidFill>
                <a:latin typeface="Calibri Light"/>
                <a:cs typeface="Calibri Light"/>
              </a:rPr>
              <a:t>Sales &amp; Marketing</a:t>
            </a:r>
          </a:p>
        </p:txBody>
      </p:sp>
      <p:sp>
        <p:nvSpPr>
          <p:cNvPr id="21" name="TextBox 20"/>
          <p:cNvSpPr txBox="1"/>
          <p:nvPr userDrawn="1"/>
        </p:nvSpPr>
        <p:spPr>
          <a:xfrm>
            <a:off x="228601" y="2434489"/>
            <a:ext cx="8291019" cy="1061829"/>
          </a:xfrm>
          <a:prstGeom prst="rect">
            <a:avLst/>
          </a:prstGeom>
          <a:solidFill>
            <a:srgbClr val="D65C02"/>
          </a:solidFill>
        </p:spPr>
        <p:txBody>
          <a:bodyPr wrap="square" lIns="274320" tIns="0" bIns="137160" rtlCol="0">
            <a:spAutoFit/>
          </a:bodyPr>
          <a:lstStyle/>
          <a:p>
            <a:r>
              <a:rPr lang="en-US" sz="5900" dirty="0" smtClean="0">
                <a:solidFill>
                  <a:prstClr val="white"/>
                </a:solidFill>
                <a:latin typeface="Calibri Light"/>
                <a:cs typeface="Calibri Light"/>
              </a:rPr>
              <a:t>Sales &amp; Marketing</a:t>
            </a:r>
            <a:endParaRPr lang="en-US" sz="5900" dirty="0">
              <a:solidFill>
                <a:prstClr val="white"/>
              </a:solidFill>
              <a:latin typeface="Calibri Light"/>
              <a:cs typeface="Calibri Light"/>
            </a:endParaRP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9744266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800" dirty="0" smtClean="0">
                <a:solidFill>
                  <a:prstClr val="white"/>
                </a:solidFill>
                <a:cs typeface="Calibri"/>
              </a:rPr>
              <a:t>Hari Makkala</a:t>
            </a:r>
          </a:p>
          <a:p>
            <a:pPr marL="0" indent="0">
              <a:lnSpc>
                <a:spcPct val="80000"/>
              </a:lnSpc>
              <a:buClr>
                <a:prstClr val="white"/>
              </a:buClr>
              <a:buFontTx/>
              <a:buNone/>
            </a:pPr>
            <a:r>
              <a:rPr lang="en-US" sz="2000" dirty="0" smtClean="0">
                <a:solidFill>
                  <a:prstClr val="white"/>
                </a:solidFill>
                <a:latin typeface="Calibri Light"/>
                <a:cs typeface="Calibri Light"/>
              </a:rPr>
              <a:t>Group Vice President, IT</a:t>
            </a:r>
          </a:p>
        </p:txBody>
      </p:sp>
      <p:sp>
        <p:nvSpPr>
          <p:cNvPr id="21" name="TextBox 20"/>
          <p:cNvSpPr txBox="1"/>
          <p:nvPr userDrawn="1"/>
        </p:nvSpPr>
        <p:spPr>
          <a:xfrm>
            <a:off x="228601" y="2434489"/>
            <a:ext cx="8291019" cy="1061829"/>
          </a:xfrm>
          <a:prstGeom prst="rect">
            <a:avLst/>
          </a:prstGeom>
          <a:solidFill>
            <a:srgbClr val="D65C02"/>
          </a:solidFill>
        </p:spPr>
        <p:txBody>
          <a:bodyPr wrap="square" lIns="274320" tIns="0" bIns="137160" rtlCol="0">
            <a:spAutoFit/>
          </a:bodyPr>
          <a:lstStyle/>
          <a:p>
            <a:r>
              <a:rPr lang="en-US" sz="5900" dirty="0" smtClean="0">
                <a:solidFill>
                  <a:prstClr val="white"/>
                </a:solidFill>
                <a:latin typeface="Calibri Light"/>
                <a:cs typeface="Calibri Light"/>
              </a:rPr>
              <a:t>Information Technology</a:t>
            </a:r>
            <a:endParaRPr lang="en-US" sz="5900" dirty="0">
              <a:solidFill>
                <a:prstClr val="white"/>
              </a:solidFill>
              <a:latin typeface="Calibri Light"/>
              <a:cs typeface="Calibri Light"/>
            </a:endParaRP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4472714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800" dirty="0" smtClean="0">
                <a:solidFill>
                  <a:prstClr val="white"/>
                </a:solidFill>
                <a:cs typeface="Calibri"/>
              </a:rPr>
              <a:t>John Yamamoto, DDS</a:t>
            </a:r>
          </a:p>
          <a:p>
            <a:pPr marL="0" indent="0">
              <a:lnSpc>
                <a:spcPct val="80000"/>
              </a:lnSpc>
              <a:buClr>
                <a:prstClr val="white"/>
              </a:buClr>
              <a:buFontTx/>
              <a:buNone/>
            </a:pPr>
            <a:r>
              <a:rPr lang="en-US" sz="2000" dirty="0" smtClean="0">
                <a:solidFill>
                  <a:prstClr val="white"/>
                </a:solidFill>
                <a:latin typeface="Calibri Light"/>
                <a:cs typeface="Calibri Light"/>
              </a:rPr>
              <a:t>Vice President, </a:t>
            </a:r>
            <a:br>
              <a:rPr lang="en-US" sz="2000" dirty="0" smtClean="0">
                <a:solidFill>
                  <a:prstClr val="white"/>
                </a:solidFill>
                <a:latin typeface="Calibri Light"/>
                <a:cs typeface="Calibri Light"/>
              </a:rPr>
            </a:br>
            <a:r>
              <a:rPr lang="en-US" sz="2000" dirty="0" smtClean="0">
                <a:solidFill>
                  <a:prstClr val="white"/>
                </a:solidFill>
                <a:latin typeface="Calibri Light"/>
                <a:cs typeface="Calibri Light"/>
              </a:rPr>
              <a:t>Professional Services</a:t>
            </a:r>
          </a:p>
        </p:txBody>
      </p:sp>
      <p:sp>
        <p:nvSpPr>
          <p:cNvPr id="21" name="TextBox 20"/>
          <p:cNvSpPr txBox="1"/>
          <p:nvPr userDrawn="1"/>
        </p:nvSpPr>
        <p:spPr>
          <a:xfrm>
            <a:off x="228601" y="2434489"/>
            <a:ext cx="8291019" cy="1061829"/>
          </a:xfrm>
          <a:prstGeom prst="rect">
            <a:avLst/>
          </a:prstGeom>
          <a:solidFill>
            <a:srgbClr val="D65C02"/>
          </a:solidFill>
        </p:spPr>
        <p:txBody>
          <a:bodyPr wrap="square" lIns="274320" tIns="0" bIns="137160" rtlCol="0">
            <a:spAutoFit/>
          </a:bodyPr>
          <a:lstStyle/>
          <a:p>
            <a:r>
              <a:rPr lang="en-US" sz="5900" dirty="0" smtClean="0">
                <a:solidFill>
                  <a:prstClr val="white"/>
                </a:solidFill>
                <a:latin typeface="Calibri Light"/>
                <a:cs typeface="Calibri Light"/>
              </a:rPr>
              <a:t>Professional Services</a:t>
            </a:r>
            <a:endParaRPr lang="en-US" sz="5900" dirty="0">
              <a:solidFill>
                <a:prstClr val="white"/>
              </a:solidFill>
              <a:latin typeface="Calibri Light"/>
              <a:cs typeface="Calibri Light"/>
            </a:endParaRP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0878582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800" dirty="0" smtClean="0">
                <a:solidFill>
                  <a:prstClr val="white"/>
                </a:solidFill>
                <a:cs typeface="Calibri"/>
              </a:rPr>
              <a:t>Jeff Album</a:t>
            </a:r>
          </a:p>
          <a:p>
            <a:pPr marL="0" lvl="1" indent="0">
              <a:lnSpc>
                <a:spcPct val="80000"/>
              </a:lnSpc>
              <a:buClr>
                <a:prstClr val="white"/>
              </a:buClr>
              <a:buFontTx/>
              <a:buNone/>
              <a:defRPr/>
            </a:pPr>
            <a:r>
              <a:rPr lang="en-US" sz="2000" dirty="0" smtClean="0">
                <a:solidFill>
                  <a:prstClr val="white"/>
                </a:solidFill>
                <a:latin typeface="Calibri Light"/>
                <a:cs typeface="Calibri Light"/>
              </a:rPr>
              <a:t>Vice President, </a:t>
            </a:r>
            <a:br>
              <a:rPr lang="en-US" sz="2000" dirty="0" smtClean="0">
                <a:solidFill>
                  <a:prstClr val="white"/>
                </a:solidFill>
                <a:latin typeface="Calibri Light"/>
                <a:cs typeface="Calibri Light"/>
              </a:rPr>
            </a:br>
            <a:r>
              <a:rPr lang="en-US" sz="2000" dirty="0" smtClean="0">
                <a:solidFill>
                  <a:prstClr val="white"/>
                </a:solidFill>
                <a:latin typeface="Calibri Light"/>
                <a:cs typeface="Calibri Light"/>
              </a:rPr>
              <a:t>Public &amp; Government Affairs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userDrawn="1"/>
        </p:nvSpPr>
        <p:spPr>
          <a:xfrm>
            <a:off x="228599" y="2434487"/>
            <a:ext cx="8291019" cy="1061828"/>
          </a:xfrm>
          <a:prstGeom prst="rect">
            <a:avLst/>
          </a:prstGeom>
          <a:solidFill>
            <a:srgbClr val="D65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4" name="TextBox 3"/>
          <p:cNvSpPr txBox="1"/>
          <p:nvPr userDrawn="1"/>
        </p:nvSpPr>
        <p:spPr>
          <a:xfrm>
            <a:off x="430305" y="2434487"/>
            <a:ext cx="8354287" cy="1184940"/>
          </a:xfrm>
          <a:prstGeom prst="rect">
            <a:avLst/>
          </a:prstGeom>
          <a:noFill/>
        </p:spPr>
        <p:txBody>
          <a:bodyPr wrap="square" rtlCol="0">
            <a:spAutoFit/>
          </a:bodyPr>
          <a:lstStyle/>
          <a:p>
            <a:pPr>
              <a:defRPr/>
            </a:pPr>
            <a:r>
              <a:rPr lang="en-US" sz="5300" dirty="0" smtClean="0">
                <a:solidFill>
                  <a:prstClr val="white"/>
                </a:solidFill>
                <a:latin typeface="Calibri Light"/>
                <a:cs typeface="Calibri Light"/>
              </a:rPr>
              <a:t>Legislative/Regulatory Report</a:t>
            </a:r>
          </a:p>
          <a:p>
            <a:endParaRPr lang="en-US" sz="1800" dirty="0">
              <a:solidFill>
                <a:prstClr val="black"/>
              </a:solidFill>
            </a:endParaRPr>
          </a:p>
        </p:txBody>
      </p:sp>
    </p:spTree>
    <p:extLst>
      <p:ext uri="{BB962C8B-B14F-4D97-AF65-F5344CB8AC3E}">
        <p14:creationId xmlns:p14="http://schemas.microsoft.com/office/powerpoint/2010/main" val="246300269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646331"/>
          </a:xfrm>
          <a:prstGeom prst="rect">
            <a:avLst/>
          </a:prstGeom>
          <a:noFill/>
        </p:spPr>
        <p:txBody>
          <a:bodyPr wrap="square" rtlCol="0">
            <a:spAutoFit/>
          </a:bodyPr>
          <a:lstStyle/>
          <a:p>
            <a:r>
              <a:rPr lang="en-US" sz="1200" dirty="0" smtClean="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12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Box 9"/>
          <p:cNvSpPr txBox="1"/>
          <p:nvPr userDrawn="1"/>
        </p:nvSpPr>
        <p:spPr>
          <a:xfrm>
            <a:off x="228601" y="2434489"/>
            <a:ext cx="8291019" cy="1061829"/>
          </a:xfrm>
          <a:prstGeom prst="rect">
            <a:avLst/>
          </a:prstGeom>
          <a:solidFill>
            <a:srgbClr val="D65C02"/>
          </a:solidFill>
        </p:spPr>
        <p:txBody>
          <a:bodyPr wrap="square" lIns="274320" tIns="0" bIns="137160" rtlCol="0">
            <a:spAutoFit/>
          </a:bodyPr>
          <a:lstStyle/>
          <a:p>
            <a:r>
              <a:rPr lang="en-US" sz="5900" dirty="0" smtClean="0">
                <a:solidFill>
                  <a:prstClr val="white"/>
                </a:solidFill>
                <a:latin typeface="Calibri Light"/>
                <a:cs typeface="Calibri Light"/>
              </a:rPr>
              <a:t>QUESTIONS</a:t>
            </a:r>
            <a:endParaRPr lang="en-US" sz="5900" dirty="0">
              <a:solidFill>
                <a:prstClr val="white"/>
              </a:solidFill>
              <a:latin typeface="Calibri Light"/>
              <a:cs typeface="Calibri Light"/>
            </a:endParaRPr>
          </a:p>
        </p:txBody>
      </p:sp>
    </p:spTree>
    <p:extLst>
      <p:ext uri="{BB962C8B-B14F-4D97-AF65-F5344CB8AC3E}">
        <p14:creationId xmlns:p14="http://schemas.microsoft.com/office/powerpoint/2010/main" val="1379228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026B36-61B4-475B-BE5E-83E42F4F8F18}" type="slidenum">
              <a:rPr lang="en-US" smtClean="0"/>
              <a:t>‹#›</a:t>
            </a:fld>
            <a:endParaRPr lang="en-US" dirty="0"/>
          </a:p>
        </p:txBody>
      </p:sp>
    </p:spTree>
    <p:extLst>
      <p:ext uri="{BB962C8B-B14F-4D97-AF65-F5344CB8AC3E}">
        <p14:creationId xmlns:p14="http://schemas.microsoft.com/office/powerpoint/2010/main" val="237056101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rgbClr val="D95E00"/>
          </a:solidFill>
          <a:ln>
            <a:noFill/>
          </a:ln>
        </p:spPr>
        <p:txBody>
          <a:bodyPr lIns="274320" tIns="0" bIns="137160" anchor="ctr">
            <a:noAutofit/>
          </a:bodyPr>
          <a:lstStyle>
            <a:lvl1pPr marL="0" indent="0">
              <a:buFontTx/>
              <a:buNone/>
              <a:defRPr sz="6000" b="0" i="0" baseline="0">
                <a:solidFill>
                  <a:schemeClr val="bg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565299326"/>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400569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280290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41053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chemeClr val="bg1"/>
          </a:solidFill>
          <a:ln>
            <a:noFill/>
          </a:ln>
        </p:spPr>
        <p:txBody>
          <a:bodyPr lIns="274320" tIns="0" bIns="137160" anchor="ctr">
            <a:noAutofit/>
          </a:bodyPr>
          <a:lstStyle>
            <a:lvl1pPr marL="0" indent="0">
              <a:buFontTx/>
              <a:buNone/>
              <a:defRPr sz="6000" b="0" i="0" baseline="0">
                <a:solidFill>
                  <a:schemeClr val="tx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1619635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4156" y="4066208"/>
            <a:ext cx="8063257" cy="576542"/>
          </a:xfrm>
        </p:spPr>
        <p:txBody>
          <a:bodyPr anchor="b">
            <a:normAutofit/>
          </a:bodyPr>
          <a:lstStyle>
            <a:lvl1pPr marL="0" indent="0">
              <a:buFontTx/>
              <a:buNone/>
              <a:defRPr sz="2800" b="0" i="0">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Name</a:t>
            </a:r>
            <a:endParaRPr lang="en-US" dirty="0"/>
          </a:p>
        </p:txBody>
      </p:sp>
      <p:sp>
        <p:nvSpPr>
          <p:cNvPr id="9" name="Text Placeholder 8"/>
          <p:cNvSpPr>
            <a:spLocks noGrp="1"/>
          </p:cNvSpPr>
          <p:nvPr>
            <p:ph type="body" sz="quarter" idx="14" hasCustomPrompt="1"/>
          </p:nvPr>
        </p:nvSpPr>
        <p:spPr>
          <a:xfrm>
            <a:off x="457111" y="4621818"/>
            <a:ext cx="8072526" cy="1385888"/>
          </a:xfrm>
        </p:spPr>
        <p:txBody>
          <a:bodyPr>
            <a:normAutofit/>
          </a:bodyPr>
          <a:lstStyle>
            <a:lvl1pPr marL="0" indent="0">
              <a:lnSpc>
                <a:spcPct val="70000"/>
              </a:lnSpc>
              <a:buFontTx/>
              <a:buNone/>
              <a:defRPr sz="2000" b="0" i="0">
                <a:latin typeface="Calibri Light"/>
                <a:cs typeface="Calibri Light"/>
              </a:defRPr>
            </a:lvl1pPr>
          </a:lstStyle>
          <a:p>
            <a:pPr lvl="0"/>
            <a:r>
              <a:rPr lang="en-US" dirty="0" smtClean="0"/>
              <a:t>Job title</a:t>
            </a:r>
          </a:p>
        </p:txBody>
      </p:sp>
      <p:sp>
        <p:nvSpPr>
          <p:cNvPr id="21" name="Content Placeholder 20"/>
          <p:cNvSpPr>
            <a:spLocks noGrp="1"/>
          </p:cNvSpPr>
          <p:nvPr>
            <p:ph sz="quarter" idx="16" hasCustomPrompt="1"/>
          </p:nvPr>
        </p:nvSpPr>
        <p:spPr>
          <a:xfrm>
            <a:off x="225919" y="2434489"/>
            <a:ext cx="8291019" cy="1061829"/>
          </a:xfrm>
          <a:solidFill>
            <a:schemeClr val="bg1"/>
          </a:solidFill>
          <a:ln>
            <a:noFill/>
          </a:ln>
        </p:spPr>
        <p:txBody>
          <a:bodyPr wrap="square" lIns="274320" rIns="0" bIns="201168" anchor="ctr">
            <a:noAutofit/>
          </a:bodyPr>
          <a:lstStyle>
            <a:lvl1pPr marL="0" indent="0">
              <a:buFontTx/>
              <a:buNone/>
              <a:defRPr sz="5800" b="0" i="0">
                <a:latin typeface="Calibri Light"/>
                <a:cs typeface="Calibri Light"/>
              </a:defRPr>
            </a:lvl1pPr>
          </a:lstStyle>
          <a:p>
            <a:pPr lvl="0"/>
            <a:r>
              <a:rPr lang="en-US" dirty="0" smtClean="0"/>
              <a:t>Department</a:t>
            </a:r>
            <a:endParaRPr lang="en-US" dirty="0"/>
          </a:p>
        </p:txBody>
      </p:sp>
      <p:pic>
        <p:nvPicPr>
          <p:cNvPr id="22" name="Picture 21"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697312"/>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2" y="3630941"/>
            <a:ext cx="3723335" cy="2912173"/>
          </a:xfrm>
        </p:spPr>
        <p:txBody>
          <a:bodyPr>
            <a:normAutofit/>
          </a:bodyPr>
          <a:lstStyle>
            <a:lvl1pPr marL="0" indent="0">
              <a:lnSpc>
                <a:spcPct val="110000"/>
              </a:lnSpc>
              <a:buFontTx/>
              <a:buNone/>
              <a:defRPr sz="1800" baseline="0"/>
            </a:lvl1pPr>
          </a:lstStyle>
          <a:p>
            <a:pPr lvl="0"/>
            <a:r>
              <a:rPr lang="en-US" dirty="0" smtClean="0"/>
              <a:t>Click to edit</a:t>
            </a:r>
          </a:p>
        </p:txBody>
      </p:sp>
      <p:sp>
        <p:nvSpPr>
          <p:cNvPr id="27" name="Text Placeholder 26"/>
          <p:cNvSpPr>
            <a:spLocks noGrp="1"/>
          </p:cNvSpPr>
          <p:nvPr>
            <p:ph type="body" sz="quarter" idx="14"/>
          </p:nvPr>
        </p:nvSpPr>
        <p:spPr>
          <a:xfrm>
            <a:off x="5057826" y="1420520"/>
            <a:ext cx="4086174" cy="4016963"/>
          </a:xfrm>
          <a:solidFill>
            <a:srgbClr val="D95E00"/>
          </a:solidFill>
        </p:spPr>
        <p:txBody>
          <a:bodyPr lIns="274320" tIns="182880" rIns="182880" bIns="182880" anchor="ctr">
            <a:normAutofit/>
          </a:bodyPr>
          <a:lstStyle>
            <a:lvl1pPr marL="0" indent="0">
              <a:buFontTx/>
              <a:buNone/>
              <a:defRPr sz="2200">
                <a:solidFill>
                  <a:schemeClr val="bg1"/>
                </a:solidFill>
              </a:defRPr>
            </a:lvl1pPr>
          </a:lstStyle>
          <a:p>
            <a:pPr lvl="0"/>
            <a:r>
              <a:rPr lang="en-US" dirty="0" smtClean="0"/>
              <a:t>Click to edit</a:t>
            </a:r>
            <a:endParaRPr lang="en-US" dirty="0"/>
          </a:p>
        </p:txBody>
      </p:sp>
      <p:sp>
        <p:nvSpPr>
          <p:cNvPr id="2" name="Title 1"/>
          <p:cNvSpPr>
            <a:spLocks noGrp="1"/>
          </p:cNvSpPr>
          <p:nvPr>
            <p:ph type="title" hasCustomPrompt="1"/>
          </p:nvPr>
        </p:nvSpPr>
        <p:spPr>
          <a:xfrm>
            <a:off x="427220"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3755382604"/>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646331"/>
          </a:xfrm>
          <a:prstGeom prst="rect">
            <a:avLst/>
          </a:prstGeom>
          <a:noFill/>
        </p:spPr>
        <p:txBody>
          <a:bodyPr wrap="square" rtlCol="0">
            <a:spAutoFit/>
          </a:bodyPr>
          <a:lstStyle/>
          <a:p>
            <a:r>
              <a:rPr lang="en-US" sz="1200" dirty="0" smtClean="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12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Box 9"/>
          <p:cNvSpPr txBox="1"/>
          <p:nvPr userDrawn="1"/>
        </p:nvSpPr>
        <p:spPr>
          <a:xfrm>
            <a:off x="228601" y="2434489"/>
            <a:ext cx="8291019" cy="1061829"/>
          </a:xfrm>
          <a:prstGeom prst="rect">
            <a:avLst/>
          </a:prstGeom>
          <a:solidFill>
            <a:schemeClr val="bg1"/>
          </a:solidFill>
        </p:spPr>
        <p:txBody>
          <a:bodyPr wrap="square" lIns="274320" tIns="0" bIns="137160" rtlCol="0">
            <a:spAutoFit/>
          </a:bodyPr>
          <a:lstStyle/>
          <a:p>
            <a:r>
              <a:rPr lang="en-US" sz="5900" dirty="0" smtClean="0">
                <a:solidFill>
                  <a:prstClr val="black"/>
                </a:solidFill>
                <a:latin typeface="Calibri Light"/>
                <a:cs typeface="Calibri Light"/>
              </a:rPr>
              <a:t>QUESTIONS</a:t>
            </a:r>
            <a:endParaRPr lang="en-US" sz="5900" dirty="0">
              <a:solidFill>
                <a:prstClr val="black"/>
              </a:solidFill>
              <a:latin typeface="Calibri Light"/>
              <a:cs typeface="Calibri Light"/>
            </a:endParaRPr>
          </a:p>
        </p:txBody>
      </p:sp>
    </p:spTree>
    <p:extLst>
      <p:ext uri="{BB962C8B-B14F-4D97-AF65-F5344CB8AC3E}">
        <p14:creationId xmlns:p14="http://schemas.microsoft.com/office/powerpoint/2010/main" val="20756790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chemeClr val="bg1"/>
          </a:solidFill>
          <a:ln>
            <a:noFill/>
          </a:ln>
        </p:spPr>
        <p:txBody>
          <a:bodyPr lIns="274320" tIns="0" bIns="137160" anchor="ctr">
            <a:noAutofit/>
          </a:bodyPr>
          <a:lstStyle>
            <a:lvl1pPr marL="0" indent="0">
              <a:buFontTx/>
              <a:buNone/>
              <a:defRPr sz="6000" b="0" i="0" baseline="0">
                <a:solidFill>
                  <a:schemeClr val="tx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6043749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4156" y="4066208"/>
            <a:ext cx="8063257" cy="576542"/>
          </a:xfrm>
        </p:spPr>
        <p:txBody>
          <a:bodyPr anchor="b">
            <a:normAutofit/>
          </a:bodyPr>
          <a:lstStyle>
            <a:lvl1pPr marL="0" indent="0">
              <a:buFontTx/>
              <a:buNone/>
              <a:defRPr sz="2800" b="0" i="0">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Name</a:t>
            </a:r>
            <a:endParaRPr lang="en-US" dirty="0"/>
          </a:p>
        </p:txBody>
      </p:sp>
      <p:sp>
        <p:nvSpPr>
          <p:cNvPr id="9" name="Text Placeholder 8"/>
          <p:cNvSpPr>
            <a:spLocks noGrp="1"/>
          </p:cNvSpPr>
          <p:nvPr>
            <p:ph type="body" sz="quarter" idx="14" hasCustomPrompt="1"/>
          </p:nvPr>
        </p:nvSpPr>
        <p:spPr>
          <a:xfrm>
            <a:off x="457111" y="4621818"/>
            <a:ext cx="8072526" cy="1385888"/>
          </a:xfrm>
        </p:spPr>
        <p:txBody>
          <a:bodyPr>
            <a:normAutofit/>
          </a:bodyPr>
          <a:lstStyle>
            <a:lvl1pPr marL="0" indent="0">
              <a:lnSpc>
                <a:spcPct val="70000"/>
              </a:lnSpc>
              <a:buFontTx/>
              <a:buNone/>
              <a:defRPr sz="2000" b="0" i="0">
                <a:latin typeface="Calibri Light"/>
                <a:cs typeface="Calibri Light"/>
              </a:defRPr>
            </a:lvl1pPr>
          </a:lstStyle>
          <a:p>
            <a:pPr lvl="0"/>
            <a:r>
              <a:rPr lang="en-US" dirty="0" smtClean="0"/>
              <a:t>Job title</a:t>
            </a:r>
          </a:p>
        </p:txBody>
      </p:sp>
      <p:sp>
        <p:nvSpPr>
          <p:cNvPr id="21" name="Content Placeholder 20"/>
          <p:cNvSpPr>
            <a:spLocks noGrp="1"/>
          </p:cNvSpPr>
          <p:nvPr>
            <p:ph sz="quarter" idx="16" hasCustomPrompt="1"/>
          </p:nvPr>
        </p:nvSpPr>
        <p:spPr>
          <a:xfrm>
            <a:off x="225919" y="2434489"/>
            <a:ext cx="8291019" cy="1061829"/>
          </a:xfrm>
          <a:solidFill>
            <a:schemeClr val="bg1"/>
          </a:solidFill>
          <a:ln>
            <a:noFill/>
          </a:ln>
        </p:spPr>
        <p:txBody>
          <a:bodyPr wrap="square" lIns="274320" rIns="0" bIns="201168" anchor="ctr">
            <a:noAutofit/>
          </a:bodyPr>
          <a:lstStyle>
            <a:lvl1pPr marL="0" indent="0">
              <a:buFontTx/>
              <a:buNone/>
              <a:defRPr sz="5800" b="0" i="0">
                <a:solidFill>
                  <a:schemeClr val="tx1"/>
                </a:solidFill>
                <a:latin typeface="Calibri Light"/>
                <a:cs typeface="Calibri Light"/>
              </a:defRPr>
            </a:lvl1pPr>
          </a:lstStyle>
          <a:p>
            <a:pPr lvl="0"/>
            <a:r>
              <a:rPr lang="en-US" dirty="0" smtClean="0"/>
              <a:t>Department</a:t>
            </a:r>
            <a:endParaRPr lang="en-US" dirty="0"/>
          </a:p>
        </p:txBody>
      </p:sp>
      <p:pic>
        <p:nvPicPr>
          <p:cNvPr id="22" name="Picture 21" descr="DDLogo_PMS 36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50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513" y="1828801"/>
            <a:ext cx="7976316" cy="4297363"/>
          </a:xfrm>
        </p:spPr>
        <p:txBody>
          <a:bodyPr/>
          <a:lstStyle>
            <a:lvl2pPr marL="576263" indent="-234950">
              <a:buFont typeface="Arial"/>
              <a:buChar char="•"/>
              <a:defRPr/>
            </a:lvl2pPr>
            <a:lvl3pPr marL="801688" indent="-225425">
              <a:buFont typeface="Courier New"/>
              <a:buChar char="o"/>
              <a:defRPr/>
            </a:lvl3pPr>
            <a:lvl4pPr marL="966788" indent="-165100">
              <a:buFont typeface="Wingdings" charset="2"/>
              <a:buChar char="§"/>
              <a:defRPr/>
            </a:lvl4pPr>
            <a:lvl5pPr marL="1201738" indent="-176213">
              <a:buFont typeface="Wingdings" charset="2"/>
              <a:buChar char="u"/>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8"/>
          <p:cNvSpPr>
            <a:spLocks noGrp="1"/>
          </p:cNvSpPr>
          <p:nvPr>
            <p:ph type="subTitle" idx="13"/>
          </p:nvPr>
        </p:nvSpPr>
        <p:spPr>
          <a:xfrm>
            <a:off x="654433" y="1324893"/>
            <a:ext cx="6590347" cy="398500"/>
          </a:xfrm>
          <a:prstGeom prst="rect">
            <a:avLst/>
          </a:prstGeom>
        </p:spPr>
        <p:txBody>
          <a:bodyPr/>
          <a:lstStyle>
            <a:lvl1pPr marL="0" indent="0" algn="l">
              <a:buNone/>
              <a:defRPr sz="1600" b="1" cap="all" spc="250" baseline="0">
                <a:solidFill>
                  <a:schemeClr val="bg1">
                    <a:lumMod val="6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all" spc="250" normalizeH="0" baseline="0" noProof="0" dirty="0" smtClean="0">
                <a:ln>
                  <a:noFill/>
                </a:ln>
                <a:solidFill>
                  <a:sysClr val="window" lastClr="FFFFFF">
                    <a:lumMod val="65000"/>
                  </a:sysClr>
                </a:solidFill>
                <a:effectLst/>
                <a:uLnTx/>
                <a:uFillTx/>
              </a:rPr>
              <a:t>Click to edit Master subtitle style</a:t>
            </a:r>
            <a:endParaRPr kumimoji="0" lang="en-US" sz="1600" b="1" i="0" u="none" strike="noStrike" kern="0" cap="all" spc="250" normalizeH="0" baseline="0" noProof="0" dirty="0">
              <a:ln>
                <a:noFill/>
              </a:ln>
              <a:solidFill>
                <a:sysClr val="window" lastClr="FFFFFF">
                  <a:lumMod val="65000"/>
                </a:sysClr>
              </a:solidFill>
              <a:effectLst/>
              <a:uLnTx/>
              <a:uFillTx/>
            </a:endParaRPr>
          </a:p>
        </p:txBody>
      </p:sp>
      <p:sp>
        <p:nvSpPr>
          <p:cNvPr id="8" name="Content Placeholder 16"/>
          <p:cNvSpPr>
            <a:spLocks noGrp="1"/>
          </p:cNvSpPr>
          <p:nvPr>
            <p:ph sz="quarter" idx="21" hasCustomPrompt="1"/>
          </p:nvPr>
        </p:nvSpPr>
        <p:spPr>
          <a:xfrm>
            <a:off x="650878" y="-40966"/>
            <a:ext cx="8205788" cy="1433201"/>
          </a:xfrm>
        </p:spPr>
        <p:txBody>
          <a:bodyPr anchor="b">
            <a:normAutofit/>
          </a:bodyPr>
          <a:lstStyle>
            <a:lvl1pPr>
              <a:defRPr sz="4400" b="0" i="0">
                <a:solidFill>
                  <a:srgbClr val="009DBB"/>
                </a:solidFill>
                <a:latin typeface="Calibri Light"/>
                <a:cs typeface="Calibri Light"/>
              </a:defRPr>
            </a:lvl1pPr>
          </a:lstStyle>
          <a:p>
            <a:pPr marL="342900" marR="0" lvl="0" indent="-342900" algn="l" defTabSz="457200" rtl="0" eaLnBrk="0" fontAlgn="base" latinLnBrk="0" hangingPunct="0">
              <a:lnSpc>
                <a:spcPct val="60000"/>
              </a:lnSpc>
              <a:spcBef>
                <a:spcPct val="20000"/>
              </a:spcBef>
              <a:spcAft>
                <a:spcPct val="0"/>
              </a:spcAft>
              <a:buClrTx/>
              <a:buSzTx/>
              <a:buFontTx/>
              <a:buNone/>
              <a:tabLst/>
              <a:defRPr/>
            </a:pPr>
            <a:r>
              <a:rPr lang="en-US" dirty="0" smtClean="0"/>
              <a:t>Click to edit Master title style</a:t>
            </a:r>
            <a:endParaRPr lang="en-US" dirty="0"/>
          </a:p>
        </p:txBody>
      </p:sp>
      <p:sp>
        <p:nvSpPr>
          <p:cNvPr id="6" name="Slide Number Placeholder 5"/>
          <p:cNvSpPr>
            <a:spLocks noGrp="1"/>
          </p:cNvSpPr>
          <p:nvPr>
            <p:ph type="sldNum" sz="quarter" idx="4"/>
          </p:nvPr>
        </p:nvSpPr>
        <p:spPr>
          <a:xfrm>
            <a:off x="6824566" y="6268164"/>
            <a:ext cx="2133600" cy="365125"/>
          </a:xfrm>
          <a:prstGeom prst="rect">
            <a:avLst/>
          </a:prstGeom>
        </p:spPr>
        <p:txBody>
          <a:bodyPr/>
          <a:lstStyle>
            <a:lvl1pPr algn="r">
              <a:defRPr/>
            </a:lvl1pPr>
          </a:lstStyle>
          <a:p>
            <a:fld id="{6458E574-3466-AB4B-829E-8E1A936BDA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2350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026B36-61B4-475B-BE5E-83E42F4F8F18}" type="slidenum">
              <a:rPr lang="en-US" smtClean="0"/>
              <a:t>‹#›</a:t>
            </a:fld>
            <a:endParaRPr lang="en-US" dirty="0"/>
          </a:p>
        </p:txBody>
      </p:sp>
    </p:spTree>
    <p:extLst>
      <p:ext uri="{BB962C8B-B14F-4D97-AF65-F5344CB8AC3E}">
        <p14:creationId xmlns:p14="http://schemas.microsoft.com/office/powerpoint/2010/main" val="427673377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2" y="3630941"/>
            <a:ext cx="3723335" cy="2912173"/>
          </a:xfrm>
        </p:spPr>
        <p:txBody>
          <a:bodyPr>
            <a:normAutofit/>
          </a:bodyPr>
          <a:lstStyle>
            <a:lvl1pPr marL="0" indent="0">
              <a:lnSpc>
                <a:spcPct val="110000"/>
              </a:lnSpc>
              <a:buFontTx/>
              <a:buNone/>
              <a:defRPr sz="1800" baseline="0"/>
            </a:lvl1pPr>
          </a:lstStyle>
          <a:p>
            <a:pPr lvl="0"/>
            <a:r>
              <a:rPr lang="en-US" dirty="0" smtClean="0"/>
              <a:t>Click to edit</a:t>
            </a:r>
          </a:p>
        </p:txBody>
      </p:sp>
      <p:sp>
        <p:nvSpPr>
          <p:cNvPr id="27" name="Text Placeholder 26"/>
          <p:cNvSpPr>
            <a:spLocks noGrp="1"/>
          </p:cNvSpPr>
          <p:nvPr>
            <p:ph type="body" sz="quarter" idx="14"/>
          </p:nvPr>
        </p:nvSpPr>
        <p:spPr>
          <a:xfrm>
            <a:off x="5057826" y="1420520"/>
            <a:ext cx="4086174" cy="4016963"/>
          </a:xfrm>
          <a:solidFill>
            <a:srgbClr val="D95E00"/>
          </a:solidFill>
        </p:spPr>
        <p:txBody>
          <a:bodyPr lIns="274320" tIns="182880" rIns="182880" bIns="182880" anchor="ctr">
            <a:normAutofit/>
          </a:bodyPr>
          <a:lstStyle>
            <a:lvl1pPr marL="0" indent="0">
              <a:buFontTx/>
              <a:buNone/>
              <a:defRPr sz="2200">
                <a:solidFill>
                  <a:schemeClr val="bg1"/>
                </a:solidFill>
              </a:defRPr>
            </a:lvl1pPr>
          </a:lstStyle>
          <a:p>
            <a:pPr lvl="0"/>
            <a:r>
              <a:rPr lang="en-US" dirty="0" smtClean="0"/>
              <a:t>Click to edit</a:t>
            </a:r>
            <a:endParaRPr lang="en-US" dirty="0"/>
          </a:p>
        </p:txBody>
      </p:sp>
      <p:sp>
        <p:nvSpPr>
          <p:cNvPr id="2" name="Title 1"/>
          <p:cNvSpPr>
            <a:spLocks noGrp="1"/>
          </p:cNvSpPr>
          <p:nvPr>
            <p:ph type="title" hasCustomPrompt="1"/>
          </p:nvPr>
        </p:nvSpPr>
        <p:spPr>
          <a:xfrm>
            <a:off x="427220"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2972530997"/>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202026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397962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108546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646331"/>
          </a:xfrm>
          <a:prstGeom prst="rect">
            <a:avLst/>
          </a:prstGeom>
          <a:noFill/>
        </p:spPr>
        <p:txBody>
          <a:bodyPr wrap="square" rtlCol="0">
            <a:spAutoFit/>
          </a:bodyPr>
          <a:lstStyle/>
          <a:p>
            <a:r>
              <a:rPr lang="en-US" sz="1200" dirty="0" smtClean="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12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Box 9"/>
          <p:cNvSpPr txBox="1"/>
          <p:nvPr userDrawn="1"/>
        </p:nvSpPr>
        <p:spPr>
          <a:xfrm>
            <a:off x="228601" y="2434489"/>
            <a:ext cx="8291019" cy="1061829"/>
          </a:xfrm>
          <a:prstGeom prst="rect">
            <a:avLst/>
          </a:prstGeom>
          <a:solidFill>
            <a:schemeClr val="bg1"/>
          </a:solidFill>
        </p:spPr>
        <p:txBody>
          <a:bodyPr wrap="square" lIns="274320" tIns="0" bIns="137160" rtlCol="0">
            <a:spAutoFit/>
          </a:bodyPr>
          <a:lstStyle/>
          <a:p>
            <a:r>
              <a:rPr lang="en-US" sz="5900" dirty="0" smtClean="0">
                <a:solidFill>
                  <a:prstClr val="black"/>
                </a:solidFill>
                <a:latin typeface="Calibri Light"/>
                <a:cs typeface="Calibri Light"/>
              </a:rPr>
              <a:t>QUESTIONS</a:t>
            </a:r>
            <a:endParaRPr lang="en-US" sz="5900" dirty="0">
              <a:solidFill>
                <a:prstClr val="black"/>
              </a:solidFill>
              <a:latin typeface="Calibri Light"/>
              <a:cs typeface="Calibri Light"/>
            </a:endParaRPr>
          </a:p>
        </p:txBody>
      </p:sp>
    </p:spTree>
    <p:extLst>
      <p:ext uri="{BB962C8B-B14F-4D97-AF65-F5344CB8AC3E}">
        <p14:creationId xmlns:p14="http://schemas.microsoft.com/office/powerpoint/2010/main" val="14080746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246352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261456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310898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391187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34603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026B36-61B4-475B-BE5E-83E42F4F8F18}" type="slidenum">
              <a:rPr lang="en-US" smtClean="0"/>
              <a:t>‹#›</a:t>
            </a:fld>
            <a:endParaRPr lang="en-US" dirty="0"/>
          </a:p>
        </p:txBody>
      </p:sp>
    </p:spTree>
    <p:extLst>
      <p:ext uri="{BB962C8B-B14F-4D97-AF65-F5344CB8AC3E}">
        <p14:creationId xmlns:p14="http://schemas.microsoft.com/office/powerpoint/2010/main" val="39403986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100864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646331"/>
          </a:xfrm>
          <a:prstGeom prst="rect">
            <a:avLst/>
          </a:prstGeom>
          <a:noFill/>
        </p:spPr>
        <p:txBody>
          <a:bodyPr wrap="square" rtlCol="0">
            <a:spAutoFit/>
          </a:bodyPr>
          <a:lstStyle/>
          <a:p>
            <a:r>
              <a:rPr lang="en-US" sz="1200" dirty="0" smtClean="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12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Box 9"/>
          <p:cNvSpPr txBox="1"/>
          <p:nvPr userDrawn="1"/>
        </p:nvSpPr>
        <p:spPr>
          <a:xfrm>
            <a:off x="228601" y="2434489"/>
            <a:ext cx="8291019" cy="1061829"/>
          </a:xfrm>
          <a:prstGeom prst="rect">
            <a:avLst/>
          </a:prstGeom>
          <a:solidFill>
            <a:schemeClr val="bg1"/>
          </a:solidFill>
        </p:spPr>
        <p:txBody>
          <a:bodyPr wrap="square" lIns="274320" tIns="0" bIns="137160" rtlCol="0">
            <a:spAutoFit/>
          </a:bodyPr>
          <a:lstStyle/>
          <a:p>
            <a:r>
              <a:rPr lang="en-US" sz="5900" dirty="0" smtClean="0">
                <a:solidFill>
                  <a:prstClr val="black"/>
                </a:solidFill>
                <a:latin typeface="Calibri Light"/>
                <a:cs typeface="Calibri Light"/>
              </a:rPr>
              <a:t>QUESTIONS</a:t>
            </a:r>
            <a:endParaRPr lang="en-US" sz="5900" dirty="0">
              <a:solidFill>
                <a:prstClr val="black"/>
              </a:solidFill>
              <a:latin typeface="Calibri Light"/>
              <a:cs typeface="Calibri Light"/>
            </a:endParaRPr>
          </a:p>
        </p:txBody>
      </p:sp>
    </p:spTree>
    <p:extLst>
      <p:ext uri="{BB962C8B-B14F-4D97-AF65-F5344CB8AC3E}">
        <p14:creationId xmlns:p14="http://schemas.microsoft.com/office/powerpoint/2010/main" val="10861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276372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17609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227734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646331"/>
          </a:xfrm>
          <a:prstGeom prst="rect">
            <a:avLst/>
          </a:prstGeom>
          <a:noFill/>
        </p:spPr>
        <p:txBody>
          <a:bodyPr wrap="square" rtlCol="0">
            <a:spAutoFit/>
          </a:bodyPr>
          <a:lstStyle/>
          <a:p>
            <a:r>
              <a:rPr lang="en-US" sz="1200" dirty="0" smtClean="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12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Box 9"/>
          <p:cNvSpPr txBox="1"/>
          <p:nvPr userDrawn="1"/>
        </p:nvSpPr>
        <p:spPr>
          <a:xfrm>
            <a:off x="228601" y="2434489"/>
            <a:ext cx="8291019" cy="1061829"/>
          </a:xfrm>
          <a:prstGeom prst="rect">
            <a:avLst/>
          </a:prstGeom>
          <a:solidFill>
            <a:schemeClr val="bg1"/>
          </a:solidFill>
        </p:spPr>
        <p:txBody>
          <a:bodyPr wrap="square" lIns="274320" tIns="0" bIns="137160" rtlCol="0">
            <a:spAutoFit/>
          </a:bodyPr>
          <a:lstStyle/>
          <a:p>
            <a:r>
              <a:rPr lang="en-US" sz="5900" dirty="0" smtClean="0">
                <a:solidFill>
                  <a:prstClr val="black"/>
                </a:solidFill>
                <a:latin typeface="Calibri Light"/>
                <a:cs typeface="Calibri Light"/>
              </a:rPr>
              <a:t>QUESTIONS</a:t>
            </a:r>
            <a:endParaRPr lang="en-US" sz="5900" dirty="0">
              <a:solidFill>
                <a:prstClr val="black"/>
              </a:solidFill>
              <a:latin typeface="Calibri Light"/>
              <a:cs typeface="Calibri Light"/>
            </a:endParaRPr>
          </a:p>
        </p:txBody>
      </p:sp>
    </p:spTree>
    <p:extLst>
      <p:ext uri="{BB962C8B-B14F-4D97-AF65-F5344CB8AC3E}">
        <p14:creationId xmlns:p14="http://schemas.microsoft.com/office/powerpoint/2010/main" val="41313242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149270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16736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1" y="2041242"/>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 Placeholder 9"/>
          <p:cNvSpPr>
            <a:spLocks noGrp="1"/>
          </p:cNvSpPr>
          <p:nvPr>
            <p:ph type="body" sz="quarter" idx="13" hasCustomPrompt="1"/>
          </p:nvPr>
        </p:nvSpPr>
        <p:spPr>
          <a:xfrm>
            <a:off x="484269" y="787315"/>
            <a:ext cx="8107328" cy="647700"/>
          </a:xfrm>
        </p:spPr>
        <p:txBody>
          <a:bodyPr anchor="b">
            <a:noAutofit/>
          </a:bodyPr>
          <a:lstStyle>
            <a:lvl1pPr marL="0" indent="0">
              <a:buFontTx/>
              <a:buNone/>
              <a:defRPr sz="44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800"/>
            </a:lvl1pPr>
          </a:lstStyle>
          <a:p>
            <a:pPr lvl="0"/>
            <a:r>
              <a:rPr lang="en-US" dirty="0" smtClean="0"/>
              <a:t>Click to edit</a:t>
            </a:r>
          </a:p>
        </p:txBody>
      </p:sp>
    </p:spTree>
    <p:extLst>
      <p:ext uri="{BB962C8B-B14F-4D97-AF65-F5344CB8AC3E}">
        <p14:creationId xmlns:p14="http://schemas.microsoft.com/office/powerpoint/2010/main" val="231076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646331"/>
          </a:xfrm>
          <a:prstGeom prst="rect">
            <a:avLst/>
          </a:prstGeom>
          <a:noFill/>
        </p:spPr>
        <p:txBody>
          <a:bodyPr wrap="square" rtlCol="0">
            <a:spAutoFit/>
          </a:bodyPr>
          <a:lstStyle/>
          <a:p>
            <a:r>
              <a:rPr lang="en-US" sz="1200" dirty="0" smtClean="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12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extBox 9"/>
          <p:cNvSpPr txBox="1"/>
          <p:nvPr userDrawn="1"/>
        </p:nvSpPr>
        <p:spPr>
          <a:xfrm>
            <a:off x="228601" y="2434489"/>
            <a:ext cx="8291019" cy="1061829"/>
          </a:xfrm>
          <a:prstGeom prst="rect">
            <a:avLst/>
          </a:prstGeom>
          <a:solidFill>
            <a:schemeClr val="bg1"/>
          </a:solidFill>
        </p:spPr>
        <p:txBody>
          <a:bodyPr wrap="square" lIns="274320" tIns="0" bIns="137160" rtlCol="0">
            <a:spAutoFit/>
          </a:bodyPr>
          <a:lstStyle/>
          <a:p>
            <a:r>
              <a:rPr lang="en-US" sz="5900" dirty="0" smtClean="0">
                <a:solidFill>
                  <a:prstClr val="black"/>
                </a:solidFill>
                <a:latin typeface="Calibri Light"/>
                <a:cs typeface="Calibri Light"/>
              </a:rPr>
              <a:t>QUESTIONS</a:t>
            </a:r>
            <a:endParaRPr lang="en-US" sz="5900" dirty="0">
              <a:solidFill>
                <a:prstClr val="black"/>
              </a:solidFill>
              <a:latin typeface="Calibri Light"/>
              <a:cs typeface="Calibri Light"/>
            </a:endParaRPr>
          </a:p>
        </p:txBody>
      </p:sp>
    </p:spTree>
    <p:extLst>
      <p:ext uri="{BB962C8B-B14F-4D97-AF65-F5344CB8AC3E}">
        <p14:creationId xmlns:p14="http://schemas.microsoft.com/office/powerpoint/2010/main" val="1335264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26B36-61B4-475B-BE5E-83E42F4F8F18}" type="slidenum">
              <a:rPr lang="en-US" smtClean="0"/>
              <a:t>‹#›</a:t>
            </a:fld>
            <a:endParaRPr lang="en-US" dirty="0"/>
          </a:p>
        </p:txBody>
      </p:sp>
    </p:spTree>
    <p:extLst>
      <p:ext uri="{BB962C8B-B14F-4D97-AF65-F5344CB8AC3E}">
        <p14:creationId xmlns:p14="http://schemas.microsoft.com/office/powerpoint/2010/main" val="160126712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76200" y="450850"/>
            <a:ext cx="9296400" cy="996950"/>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pPr>
            <a:endParaRPr lang="en-US" sz="1350" dirty="0">
              <a:solidFill>
                <a:srgbClr val="FFFFFF"/>
              </a:solidFill>
              <a:cs typeface="Arial" charset="0"/>
            </a:endParaRPr>
          </a:p>
        </p:txBody>
      </p:sp>
      <p:sp>
        <p:nvSpPr>
          <p:cNvPr id="5" name="TextBox 4"/>
          <p:cNvSpPr txBox="1"/>
          <p:nvPr userDrawn="1"/>
        </p:nvSpPr>
        <p:spPr>
          <a:xfrm>
            <a:off x="1600200" y="602159"/>
            <a:ext cx="6477000" cy="553998"/>
          </a:xfrm>
          <a:prstGeom prst="rect">
            <a:avLst/>
          </a:prstGeom>
          <a:noFill/>
        </p:spPr>
        <p:txBody>
          <a:bodyPr>
            <a:spAutoFit/>
          </a:bodyPr>
          <a:lstStyle/>
          <a:p>
            <a:pPr defTabSz="685800">
              <a:defRPr/>
            </a:pPr>
            <a:r>
              <a:rPr lang="en-US" sz="3000" dirty="0">
                <a:solidFill>
                  <a:prstClr val="white"/>
                </a:solidFill>
                <a:effectLst>
                  <a:innerShdw blurRad="63500" dist="50800" dir="16200000">
                    <a:prstClr val="black">
                      <a:alpha val="50000"/>
                    </a:prstClr>
                  </a:innerShdw>
                </a:effectLst>
                <a:latin typeface="Century Gothic" pitchFamily="34" charset="0"/>
                <a:cs typeface="Arial" charset="0"/>
              </a:rPr>
              <a:t>C3 Jian, Inc.</a:t>
            </a:r>
          </a:p>
        </p:txBody>
      </p:sp>
      <p:cxnSp>
        <p:nvCxnSpPr>
          <p:cNvPr id="7" name="Straight Connector 11"/>
          <p:cNvCxnSpPr/>
          <p:nvPr userDrawn="1"/>
        </p:nvCxnSpPr>
        <p:spPr>
          <a:xfrm>
            <a:off x="685800" y="3276600"/>
            <a:ext cx="8458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590800"/>
            <a:ext cx="7772400" cy="685800"/>
          </a:xfrm>
        </p:spPr>
        <p:txBody>
          <a:bodyPr>
            <a:normAutofit/>
          </a:bodyPr>
          <a:lstStyle>
            <a:lvl1pPr algn="l">
              <a:defRPr sz="2850">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276600"/>
            <a:ext cx="6400800" cy="533400"/>
          </a:xfrm>
        </p:spPr>
        <p:txBody>
          <a:bodyPr>
            <a:normAutofit/>
          </a:bodyPr>
          <a:lstStyle>
            <a:lvl1pPr marL="0" indent="0" algn="l">
              <a:buNone/>
              <a:defRPr sz="1800">
                <a:solidFill>
                  <a:schemeClr val="tx1">
                    <a:tint val="75000"/>
                  </a:schemeClr>
                </a:solidFill>
                <a:latin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fld id="{4C96AE0E-FF99-4292-B2FC-B77227A9100A}" type="slidenum">
              <a:rPr lang="en-US"/>
              <a:pPr/>
              <a:t>‹#›</a:t>
            </a:fld>
            <a:endParaRPr lang="en-US" dirty="0"/>
          </a:p>
        </p:txBody>
      </p:sp>
      <p:pic>
        <p:nvPicPr>
          <p:cNvPr id="11" name="Picture 6" descr="http://www.marketwatch.com/Story/story/RenderImage?guid=48963b4204544ea2ba02dd8e24d8591a&amp;imageID=2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0835" y="387556"/>
            <a:ext cx="848916"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513679"/>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295400"/>
            <a:ext cx="8229600" cy="45259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3"/>
          <p:cNvSpPr txBox="1">
            <a:spLocks/>
          </p:cNvSpPr>
          <p:nvPr userDrawn="1"/>
        </p:nvSpPr>
        <p:spPr>
          <a:xfrm>
            <a:off x="8699192" y="6579834"/>
            <a:ext cx="609600" cy="304800"/>
          </a:xfrm>
          <a:prstGeom prst="rect">
            <a:avLst/>
          </a:prstGeom>
        </p:spPr>
        <p:txBody>
          <a:bodyPr vert="horz" wrap="square" lIns="68580" tIns="34290" rIns="68580" bIns="34290" numCol="1" anchor="t" anchorCtr="0" compatLnSpc="1">
            <a:prstTxWarp prst="textNoShape">
              <a:avLst/>
            </a:prstTxWarp>
            <a:noAutofit/>
          </a:bodyPr>
          <a:lstStyle/>
          <a:p>
            <a:pPr algn="ctr" defTabSz="685800" fontAlgn="base">
              <a:spcBef>
                <a:spcPts val="1350"/>
              </a:spcBef>
              <a:spcAft>
                <a:spcPct val="0"/>
              </a:spcAft>
              <a:buClr>
                <a:srgbClr val="CBE258"/>
              </a:buClr>
              <a:buSzPct val="80000"/>
              <a:buFont typeface="Wingdings" pitchFamily="88" charset="2"/>
              <a:buNone/>
              <a:defRPr/>
            </a:pPr>
            <a:fld id="{B6AF65F6-8D5B-439F-9301-1BCCFAC58423}" type="slidenum">
              <a:rPr lang="en-US" sz="1050" smtClean="0">
                <a:solidFill>
                  <a:srgbClr val="4F81BD"/>
                </a:solidFill>
                <a:cs typeface="Arial" charset="0"/>
              </a:rPr>
              <a:pPr algn="ctr" defTabSz="685800" fontAlgn="base">
                <a:spcBef>
                  <a:spcPts val="1350"/>
                </a:spcBef>
                <a:spcAft>
                  <a:spcPct val="0"/>
                </a:spcAft>
                <a:buClr>
                  <a:srgbClr val="CBE258"/>
                </a:buClr>
                <a:buSzPct val="80000"/>
                <a:buFont typeface="Wingdings" pitchFamily="88" charset="2"/>
                <a:buNone/>
                <a:defRPr/>
              </a:pPr>
              <a:t>‹#›</a:t>
            </a:fld>
            <a:endParaRPr lang="en-US" sz="1200" dirty="0">
              <a:solidFill>
                <a:srgbClr val="4F81BD"/>
              </a:solidFill>
              <a:cs typeface="Arial" charset="0"/>
            </a:endParaRPr>
          </a:p>
        </p:txBody>
      </p:sp>
      <p:sp>
        <p:nvSpPr>
          <p:cNvPr id="12" name="Rectangle 11"/>
          <p:cNvSpPr/>
          <p:nvPr userDrawn="1"/>
        </p:nvSpPr>
        <p:spPr>
          <a:xfrm>
            <a:off x="-76200" y="2139"/>
            <a:ext cx="9296400" cy="996950"/>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pPr>
            <a:endParaRPr lang="en-US" sz="1350" dirty="0">
              <a:solidFill>
                <a:srgbClr val="FFFFFF"/>
              </a:solidFill>
              <a:cs typeface="Arial" charset="0"/>
            </a:endParaRPr>
          </a:p>
        </p:txBody>
      </p:sp>
      <p:sp>
        <p:nvSpPr>
          <p:cNvPr id="15" name="Title 1"/>
          <p:cNvSpPr>
            <a:spLocks noGrp="1"/>
          </p:cNvSpPr>
          <p:nvPr>
            <p:ph type="title" hasCustomPrompt="1"/>
          </p:nvPr>
        </p:nvSpPr>
        <p:spPr>
          <a:xfrm>
            <a:off x="1" y="2139"/>
            <a:ext cx="7886216" cy="996950"/>
          </a:xfrm>
        </p:spPr>
        <p:txBody>
          <a:bodyPr anchor="t"/>
          <a:lstStyle>
            <a:lvl1pPr algn="l">
              <a:defRPr sz="2400" b="1" baseline="0">
                <a:solidFill>
                  <a:schemeClr val="bg1"/>
                </a:solidFill>
                <a:latin typeface="+mj-lt"/>
              </a:defRPr>
            </a:lvl1pPr>
          </a:lstStyle>
          <a:p>
            <a:r>
              <a:rPr lang="en-US" dirty="0" smtClean="0"/>
              <a:t>Click to add title</a:t>
            </a:r>
            <a:endParaRPr lang="en-US" dirty="0"/>
          </a:p>
        </p:txBody>
      </p:sp>
      <p:cxnSp>
        <p:nvCxnSpPr>
          <p:cNvPr id="16" name="Straight Connector 15"/>
          <p:cNvCxnSpPr/>
          <p:nvPr userDrawn="1"/>
        </p:nvCxnSpPr>
        <p:spPr>
          <a:xfrm>
            <a:off x="-76200" y="1017104"/>
            <a:ext cx="9296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3124200" y="6563903"/>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dirty="0">
              <a:solidFill>
                <a:prstClr val="black">
                  <a:tint val="75000"/>
                </a:prstClr>
              </a:solidFill>
            </a:endParaRPr>
          </a:p>
        </p:txBody>
      </p:sp>
      <p:pic>
        <p:nvPicPr>
          <p:cNvPr id="9" name="Picture 6" descr="http://www.marketwatch.com/Story/story/RenderImage?guid=48963b4204544ea2ba02dd8e24d8591a&amp;imageID=2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6751" y="-19710"/>
            <a:ext cx="756267" cy="10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34053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026B36-61B4-475B-BE5E-83E42F4F8F18}" type="slidenum">
              <a:rPr lang="en-US" smtClean="0"/>
              <a:t>‹#›</a:t>
            </a:fld>
            <a:endParaRPr lang="en-US" dirty="0"/>
          </a:p>
        </p:txBody>
      </p:sp>
    </p:spTree>
    <p:extLst>
      <p:ext uri="{BB962C8B-B14F-4D97-AF65-F5344CB8AC3E}">
        <p14:creationId xmlns:p14="http://schemas.microsoft.com/office/powerpoint/2010/main" val="2653158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26B36-61B4-475B-BE5E-83E42F4F8F18}" type="slidenum">
              <a:rPr lang="en-US" smtClean="0"/>
              <a:t>‹#›</a:t>
            </a:fld>
            <a:endParaRPr lang="en-US" dirty="0"/>
          </a:p>
        </p:txBody>
      </p:sp>
    </p:spTree>
    <p:extLst>
      <p:ext uri="{BB962C8B-B14F-4D97-AF65-F5344CB8AC3E}">
        <p14:creationId xmlns:p14="http://schemas.microsoft.com/office/powerpoint/2010/main" val="1567631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026B36-61B4-475B-BE5E-83E42F4F8F18}" type="slidenum">
              <a:rPr lang="en-US" smtClean="0"/>
              <a:t>‹#›</a:t>
            </a:fld>
            <a:endParaRPr lang="en-US" dirty="0"/>
          </a:p>
        </p:txBody>
      </p:sp>
    </p:spTree>
    <p:extLst>
      <p:ext uri="{BB962C8B-B14F-4D97-AF65-F5344CB8AC3E}">
        <p14:creationId xmlns:p14="http://schemas.microsoft.com/office/powerpoint/2010/main" val="2918583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0" i="0">
                <a:latin typeface="Calibri"/>
                <a:cs typeface="Calibri"/>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951897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35008123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81755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Trapezoid 4"/>
          <p:cNvSpPr/>
          <p:nvPr userDrawn="1"/>
        </p:nvSpPr>
        <p:spPr>
          <a:xfrm>
            <a:off x="1" y="0"/>
            <a:ext cx="292100" cy="6858000"/>
          </a:xfrm>
          <a:prstGeom prst="trapezoid">
            <a:avLst>
              <a:gd name="adj" fmla="val 0"/>
            </a:avLst>
          </a:prstGeom>
          <a:solidFill>
            <a:srgbClr val="209D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38778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660" y="1828801"/>
            <a:ext cx="3699881"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ubtitle 8"/>
          <p:cNvSpPr>
            <a:spLocks noGrp="1"/>
          </p:cNvSpPr>
          <p:nvPr>
            <p:ph type="subTitle" idx="13"/>
          </p:nvPr>
        </p:nvSpPr>
        <p:spPr>
          <a:xfrm>
            <a:off x="662627" y="1324893"/>
            <a:ext cx="6590347" cy="398500"/>
          </a:xfrm>
          <a:prstGeom prst="rect">
            <a:avLst/>
          </a:prstGeom>
        </p:spPr>
        <p:txBody>
          <a:bodyPr/>
          <a:lstStyle>
            <a:lvl1pPr marL="0" indent="0" algn="l">
              <a:buNone/>
              <a:defRPr sz="1600" b="1" cap="all" spc="250" baseline="0">
                <a:solidFill>
                  <a:schemeClr val="bg1">
                    <a:lumMod val="6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all" spc="250" normalizeH="0" baseline="0" noProof="0" dirty="0" smtClean="0">
                <a:ln>
                  <a:noFill/>
                </a:ln>
                <a:solidFill>
                  <a:sysClr val="window" lastClr="FFFFFF">
                    <a:lumMod val="65000"/>
                  </a:sysClr>
                </a:solidFill>
                <a:effectLst/>
                <a:uLnTx/>
                <a:uFillTx/>
              </a:rPr>
              <a:t>Click to edit Master subtitle style</a:t>
            </a:r>
            <a:endParaRPr kumimoji="0" lang="en-US" sz="1600" b="1" i="0" u="none" strike="noStrike" kern="0" cap="all" spc="250" normalizeH="0" baseline="0" noProof="0" dirty="0">
              <a:ln>
                <a:noFill/>
              </a:ln>
              <a:solidFill>
                <a:sysClr val="window" lastClr="FFFFFF">
                  <a:lumMod val="65000"/>
                </a:sysClr>
              </a:solidFill>
              <a:effectLst/>
              <a:uLnTx/>
              <a:uFillTx/>
            </a:endParaRPr>
          </a:p>
        </p:txBody>
      </p:sp>
      <p:sp>
        <p:nvSpPr>
          <p:cNvPr id="12" name="Content Placeholder 16"/>
          <p:cNvSpPr>
            <a:spLocks noGrp="1"/>
          </p:cNvSpPr>
          <p:nvPr>
            <p:ph sz="quarter" idx="21" hasCustomPrompt="1"/>
          </p:nvPr>
        </p:nvSpPr>
        <p:spPr>
          <a:xfrm>
            <a:off x="642685" y="-16384"/>
            <a:ext cx="8205788" cy="1433201"/>
          </a:xfrm>
        </p:spPr>
        <p:txBody>
          <a:bodyPr anchor="b">
            <a:normAutofit/>
          </a:bodyPr>
          <a:lstStyle>
            <a:lvl1pPr>
              <a:defRPr sz="5000" b="0" i="0">
                <a:solidFill>
                  <a:srgbClr val="009DBB"/>
                </a:solidFill>
                <a:latin typeface="Calibri Light"/>
                <a:cs typeface="Calibri Light"/>
              </a:defRPr>
            </a:lvl1pPr>
          </a:lstStyle>
          <a:p>
            <a:pPr marL="342900" marR="0" lvl="0" indent="-342900" algn="l" defTabSz="457200" rtl="0" eaLnBrk="0" fontAlgn="base" latinLnBrk="0" hangingPunct="0">
              <a:lnSpc>
                <a:spcPct val="60000"/>
              </a:lnSpc>
              <a:spcBef>
                <a:spcPct val="20000"/>
              </a:spcBef>
              <a:spcAft>
                <a:spcPct val="0"/>
              </a:spcAft>
              <a:buClrTx/>
              <a:buSzTx/>
              <a:buFontTx/>
              <a:buNone/>
              <a:tabLst/>
              <a:defRPr/>
            </a:pPr>
            <a:r>
              <a:rPr lang="en-US" dirty="0" smtClean="0"/>
              <a:t>Click to edit Master title style</a:t>
            </a:r>
            <a:endParaRPr lang="en-US" dirty="0"/>
          </a:p>
        </p:txBody>
      </p:sp>
      <p:sp>
        <p:nvSpPr>
          <p:cNvPr id="7" name="Slide Number Placeholder 5"/>
          <p:cNvSpPr>
            <a:spLocks noGrp="1"/>
          </p:cNvSpPr>
          <p:nvPr>
            <p:ph type="sldNum" sz="quarter" idx="4"/>
          </p:nvPr>
        </p:nvSpPr>
        <p:spPr>
          <a:xfrm>
            <a:off x="6824566" y="6268164"/>
            <a:ext cx="2133600" cy="365125"/>
          </a:xfrm>
          <a:prstGeom prst="rect">
            <a:avLst/>
          </a:prstGeom>
        </p:spPr>
        <p:txBody>
          <a:bodyPr/>
          <a:lstStyle>
            <a:lvl1pPr algn="r">
              <a:defRPr/>
            </a:lvl1pPr>
          </a:lstStyle>
          <a:p>
            <a:fld id="{6458E574-3466-AB4B-829E-8E1A936BDA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939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7" name="Picture Placeholder 10" descr="discussion.jpg"/>
          <p:cNvPicPr>
            <a:picLocks noChangeAspect="1"/>
          </p:cNvPicPr>
          <p:nvPr userDrawn="1"/>
        </p:nvPicPr>
        <p:blipFill rotWithShape="1">
          <a:blip r:embed="rId2">
            <a:extLst>
              <a:ext uri="{28A0092B-C50C-407E-A947-70E740481C1C}">
                <a14:useLocalDpi xmlns:a14="http://schemas.microsoft.com/office/drawing/2010/main" val="0"/>
              </a:ext>
            </a:extLst>
          </a:blip>
          <a:srcRect l="2933" t="9712" r="18669" b="7370"/>
          <a:stretch/>
        </p:blipFill>
        <p:spPr>
          <a:xfrm>
            <a:off x="228601" y="0"/>
            <a:ext cx="8915400" cy="6858000"/>
          </a:xfrm>
          <a:prstGeom prst="rect">
            <a:avLst/>
          </a:prstGeom>
        </p:spPr>
      </p:pic>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4" name="Content Placeholder 13"/>
          <p:cNvSpPr>
            <a:spLocks noGrp="1"/>
          </p:cNvSpPr>
          <p:nvPr>
            <p:ph sz="quarter" idx="14" hasCustomPrompt="1"/>
          </p:nvPr>
        </p:nvSpPr>
        <p:spPr>
          <a:xfrm>
            <a:off x="232508" y="4046351"/>
            <a:ext cx="4295141" cy="906463"/>
          </a:xfrm>
          <a:solidFill>
            <a:srgbClr val="D95E00"/>
          </a:solidFill>
        </p:spPr>
        <p:txBody>
          <a:bodyPr lIns="274320">
            <a:normAutofit/>
          </a:bodyPr>
          <a:lstStyle>
            <a:lvl1pPr marL="0" indent="0">
              <a:buFontTx/>
              <a:buNone/>
              <a:defRPr sz="3750" b="0" i="0">
                <a:latin typeface="Calibri Light"/>
                <a:cs typeface="Calibri Light"/>
              </a:defRPr>
            </a:lvl1pPr>
          </a:lstStyle>
          <a:p>
            <a:r>
              <a:rPr lang="en-US" sz="3750" dirty="0" smtClean="0">
                <a:solidFill>
                  <a:schemeClr val="bg1"/>
                </a:solidFill>
                <a:latin typeface="Calibri Light"/>
                <a:cs typeface="Calibri Light"/>
              </a:rPr>
              <a:t>DEPARTMENT</a:t>
            </a:r>
            <a:endParaRPr lang="en-US" sz="3750" dirty="0">
              <a:solidFill>
                <a:schemeClr val="bg1"/>
              </a:solidFill>
              <a:latin typeface="Calibri Light"/>
              <a:cs typeface="Calibri Light"/>
            </a:endParaRPr>
          </a:p>
        </p:txBody>
      </p:sp>
    </p:spTree>
    <p:extLst>
      <p:ext uri="{BB962C8B-B14F-4D97-AF65-F5344CB8AC3E}">
        <p14:creationId xmlns:p14="http://schemas.microsoft.com/office/powerpoint/2010/main" val="3436351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pic>
        <p:nvPicPr>
          <p:cNvPr id="5" name="Picture 1" descr="Girl.jpg"/>
          <p:cNvPicPr>
            <a:picLocks noChangeAspect="1"/>
          </p:cNvPicPr>
          <p:nvPr userDrawn="1"/>
        </p:nvPicPr>
        <p:blipFill rotWithShape="1">
          <a:blip r:embed="rId2">
            <a:extLst>
              <a:ext uri="{28A0092B-C50C-407E-A947-70E740481C1C}">
                <a14:useLocalDpi xmlns:a14="http://schemas.microsoft.com/office/drawing/2010/main" val="0"/>
              </a:ext>
            </a:extLst>
          </a:blip>
          <a:srcRect r="5822"/>
          <a:stretch/>
        </p:blipFill>
        <p:spPr bwMode="auto">
          <a:xfrm>
            <a:off x="226428" y="3"/>
            <a:ext cx="8892912"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4" name="Content Placeholder 13"/>
          <p:cNvSpPr>
            <a:spLocks noGrp="1"/>
          </p:cNvSpPr>
          <p:nvPr>
            <p:ph sz="quarter" idx="14" hasCustomPrompt="1"/>
          </p:nvPr>
        </p:nvSpPr>
        <p:spPr>
          <a:xfrm>
            <a:off x="232508" y="4046351"/>
            <a:ext cx="4295141" cy="906463"/>
          </a:xfrm>
          <a:solidFill>
            <a:srgbClr val="D95E00"/>
          </a:solidFill>
        </p:spPr>
        <p:txBody>
          <a:bodyPr lIns="274320">
            <a:normAutofit/>
          </a:bodyPr>
          <a:lstStyle>
            <a:lvl1pPr marL="0" indent="0">
              <a:buFontTx/>
              <a:buNone/>
              <a:defRPr sz="3750" b="0" i="0">
                <a:latin typeface="Calibri Light"/>
                <a:cs typeface="Calibri Light"/>
              </a:defRPr>
            </a:lvl1pPr>
          </a:lstStyle>
          <a:p>
            <a:r>
              <a:rPr lang="en-US" sz="3750" dirty="0" smtClean="0">
                <a:solidFill>
                  <a:schemeClr val="bg1"/>
                </a:solidFill>
                <a:latin typeface="Calibri Light"/>
                <a:cs typeface="Calibri Light"/>
              </a:rPr>
              <a:t>DEPARTMENT</a:t>
            </a:r>
            <a:endParaRPr lang="en-US" sz="3750" dirty="0">
              <a:solidFill>
                <a:schemeClr val="bg1"/>
              </a:solidFill>
              <a:latin typeface="Calibri Light"/>
              <a:cs typeface="Calibri Light"/>
            </a:endParaRPr>
          </a:p>
        </p:txBody>
      </p:sp>
    </p:spTree>
    <p:extLst>
      <p:ext uri="{BB962C8B-B14F-4D97-AF65-F5344CB8AC3E}">
        <p14:creationId xmlns:p14="http://schemas.microsoft.com/office/powerpoint/2010/main" val="3602299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4" name="Content Placeholder 13"/>
          <p:cNvSpPr>
            <a:spLocks noGrp="1"/>
          </p:cNvSpPr>
          <p:nvPr>
            <p:ph sz="quarter" idx="14" hasCustomPrompt="1"/>
          </p:nvPr>
        </p:nvSpPr>
        <p:spPr>
          <a:xfrm>
            <a:off x="232508" y="2899755"/>
            <a:ext cx="4295141" cy="906463"/>
          </a:xfrm>
          <a:solidFill>
            <a:srgbClr val="D95E00"/>
          </a:solidFill>
        </p:spPr>
        <p:txBody>
          <a:bodyPr lIns="274320">
            <a:normAutofit/>
          </a:bodyPr>
          <a:lstStyle>
            <a:lvl1pPr marL="0" indent="0">
              <a:buFontTx/>
              <a:buNone/>
              <a:defRPr sz="3750"/>
            </a:lvl1pPr>
          </a:lstStyle>
          <a:p>
            <a:r>
              <a:rPr lang="en-US" sz="3750" dirty="0" smtClean="0">
                <a:solidFill>
                  <a:schemeClr val="bg1"/>
                </a:solidFill>
                <a:latin typeface="Calibri Light"/>
                <a:cs typeface="Calibri Light"/>
              </a:rPr>
              <a:t>DEPARTMENT</a:t>
            </a:r>
            <a:endParaRPr lang="en-US" sz="3750" dirty="0">
              <a:solidFill>
                <a:schemeClr val="bg1"/>
              </a:solidFill>
              <a:latin typeface="Calibri Light"/>
              <a:cs typeface="Calibri Light"/>
            </a:endParaRPr>
          </a:p>
        </p:txBody>
      </p:sp>
    </p:spTree>
    <p:extLst>
      <p:ext uri="{BB962C8B-B14F-4D97-AF65-F5344CB8AC3E}">
        <p14:creationId xmlns:p14="http://schemas.microsoft.com/office/powerpoint/2010/main" val="341835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Michael J. Castro </a:t>
            </a:r>
          </a:p>
          <a:p>
            <a:pPr marL="0" indent="0">
              <a:lnSpc>
                <a:spcPct val="80000"/>
              </a:lnSpc>
              <a:buClr>
                <a:prstClr val="white"/>
              </a:buClr>
              <a:buFontTx/>
              <a:buNone/>
            </a:pPr>
            <a:r>
              <a:rPr lang="en-US" sz="1500" dirty="0" smtClean="0">
                <a:solidFill>
                  <a:prstClr val="white"/>
                </a:solidFill>
                <a:latin typeface="Calibri Light"/>
                <a:cs typeface="Calibri Light"/>
              </a:rPr>
              <a:t>Executive Vice President/CFO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Finance</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64177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Michael J. Castro </a:t>
            </a:r>
          </a:p>
          <a:p>
            <a:pPr marL="0" indent="0">
              <a:lnSpc>
                <a:spcPct val="80000"/>
              </a:lnSpc>
              <a:buClr>
                <a:prstClr val="white"/>
              </a:buClr>
              <a:buFontTx/>
              <a:buNone/>
            </a:pPr>
            <a:r>
              <a:rPr lang="en-US" sz="1500" dirty="0" smtClean="0">
                <a:solidFill>
                  <a:prstClr val="white"/>
                </a:solidFill>
                <a:latin typeface="Calibri Light"/>
                <a:cs typeface="Calibri Light"/>
              </a:rPr>
              <a:t>Executive Vice President/CFO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Finance</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407815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Michael G. Hankinson, Esq. </a:t>
            </a:r>
          </a:p>
          <a:p>
            <a:pPr marL="0" indent="0">
              <a:lnSpc>
                <a:spcPct val="80000"/>
              </a:lnSpc>
              <a:buClr>
                <a:prstClr val="white"/>
              </a:buClr>
              <a:buFontTx/>
              <a:buNone/>
            </a:pPr>
            <a:r>
              <a:rPr lang="en-US" sz="1500" dirty="0" smtClean="0">
                <a:solidFill>
                  <a:prstClr val="white"/>
                </a:solidFill>
                <a:latin typeface="Calibri Light"/>
                <a:cs typeface="Calibri Light"/>
              </a:rPr>
              <a:t>Executive Vice President/CLO</a:t>
            </a:r>
          </a:p>
          <a:p>
            <a:pPr marL="0" indent="0">
              <a:lnSpc>
                <a:spcPct val="70000"/>
              </a:lnSpc>
              <a:buClr>
                <a:prstClr val="white"/>
              </a:buClr>
              <a:buFontTx/>
              <a:buNone/>
            </a:pPr>
            <a:r>
              <a:rPr lang="en-US" sz="1500" dirty="0" smtClean="0">
                <a:solidFill>
                  <a:prstClr val="white"/>
                </a:solidFill>
                <a:latin typeface="Calibri Light"/>
                <a:cs typeface="Calibri Light"/>
              </a:rPr>
              <a:t>Chief Compliance Officer</a:t>
            </a:r>
            <a:endParaRPr lang="en-US" sz="1500" dirty="0">
              <a:solidFill>
                <a:prstClr val="white"/>
              </a:solidFill>
              <a:latin typeface="Calibri Light"/>
              <a:cs typeface="Calibri Light"/>
            </a:endParaRP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Legal &amp; Corporate Affairs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960313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Anthony S. Barth</a:t>
            </a:r>
          </a:p>
          <a:p>
            <a:pPr marL="0" indent="0">
              <a:lnSpc>
                <a:spcPct val="80000"/>
              </a:lnSpc>
              <a:buClr>
                <a:prstClr val="white"/>
              </a:buClr>
              <a:buFontTx/>
              <a:buNone/>
            </a:pPr>
            <a:r>
              <a:rPr lang="en-US" sz="1500" dirty="0" smtClean="0">
                <a:solidFill>
                  <a:prstClr val="white"/>
                </a:solidFill>
                <a:latin typeface="Calibri Light"/>
                <a:cs typeface="Calibri Light"/>
              </a:rPr>
              <a:t>President/COO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Operations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677528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Anthony S. Barth</a:t>
            </a:r>
          </a:p>
          <a:p>
            <a:pPr marL="0" indent="0">
              <a:lnSpc>
                <a:spcPct val="80000"/>
              </a:lnSpc>
              <a:buClr>
                <a:prstClr val="white"/>
              </a:buClr>
              <a:buFontTx/>
              <a:buNone/>
            </a:pPr>
            <a:r>
              <a:rPr lang="en-US" sz="1500" dirty="0" smtClean="0">
                <a:solidFill>
                  <a:prstClr val="white"/>
                </a:solidFill>
                <a:latin typeface="Calibri Light"/>
                <a:cs typeface="Calibri Light"/>
              </a:rPr>
              <a:t>President/COO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Dentist Networks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755347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Belinda Martinez</a:t>
            </a:r>
          </a:p>
          <a:p>
            <a:pPr marL="0" indent="0">
              <a:lnSpc>
                <a:spcPct val="80000"/>
              </a:lnSpc>
              <a:buClr>
                <a:prstClr val="white"/>
              </a:buClr>
              <a:buFontTx/>
              <a:buNone/>
            </a:pPr>
            <a:r>
              <a:rPr lang="en-US" sz="1500" dirty="0" smtClean="0">
                <a:solidFill>
                  <a:prstClr val="white"/>
                </a:solidFill>
                <a:latin typeface="Calibri Light"/>
                <a:cs typeface="Calibri Light"/>
              </a:rPr>
              <a:t>Senior Vice President,</a:t>
            </a:r>
          </a:p>
          <a:p>
            <a:pPr marL="0" indent="0">
              <a:lnSpc>
                <a:spcPct val="70000"/>
              </a:lnSpc>
              <a:buClr>
                <a:prstClr val="white"/>
              </a:buClr>
              <a:buFontTx/>
              <a:buNone/>
            </a:pPr>
            <a:r>
              <a:rPr lang="en-US" sz="1500" dirty="0" smtClean="0">
                <a:solidFill>
                  <a:prstClr val="white"/>
                </a:solidFill>
                <a:latin typeface="Calibri Light"/>
                <a:cs typeface="Calibri Light"/>
              </a:rPr>
              <a:t>Sales &amp; Marketing</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Sales &amp; Marketing</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4127416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Hari Makkala</a:t>
            </a:r>
          </a:p>
          <a:p>
            <a:pPr marL="0" indent="0">
              <a:lnSpc>
                <a:spcPct val="80000"/>
              </a:lnSpc>
              <a:buClr>
                <a:prstClr val="white"/>
              </a:buClr>
              <a:buFontTx/>
              <a:buNone/>
            </a:pPr>
            <a:r>
              <a:rPr lang="en-US" sz="1500" dirty="0" smtClean="0">
                <a:solidFill>
                  <a:prstClr val="white"/>
                </a:solidFill>
                <a:latin typeface="Calibri Light"/>
                <a:cs typeface="Calibri Light"/>
              </a:rPr>
              <a:t>Group Vice President, IT</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Information Technology</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84144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11" name="Subtitle 8"/>
          <p:cNvSpPr>
            <a:spLocks noGrp="1"/>
          </p:cNvSpPr>
          <p:nvPr>
            <p:ph type="subTitle" idx="13"/>
          </p:nvPr>
        </p:nvSpPr>
        <p:spPr>
          <a:xfrm>
            <a:off x="662627" y="1324893"/>
            <a:ext cx="6590347" cy="398500"/>
          </a:xfrm>
          <a:prstGeom prst="rect">
            <a:avLst/>
          </a:prstGeom>
        </p:spPr>
        <p:txBody>
          <a:bodyPr/>
          <a:lstStyle>
            <a:lvl1pPr marL="0" indent="0" algn="l">
              <a:buNone/>
              <a:defRPr sz="1600" b="1" cap="all" spc="250" baseline="0">
                <a:solidFill>
                  <a:schemeClr val="bg1">
                    <a:lumMod val="6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all" spc="250" normalizeH="0" baseline="0" noProof="0" dirty="0" smtClean="0">
                <a:ln>
                  <a:noFill/>
                </a:ln>
                <a:solidFill>
                  <a:sysClr val="window" lastClr="FFFFFF">
                    <a:lumMod val="65000"/>
                  </a:sysClr>
                </a:solidFill>
                <a:effectLst/>
                <a:uLnTx/>
                <a:uFillTx/>
              </a:rPr>
              <a:t>Click to edit Master subtitle style</a:t>
            </a:r>
            <a:endParaRPr kumimoji="0" lang="en-US" sz="1600" b="1" i="0" u="none" strike="noStrike" kern="0" cap="all" spc="250" normalizeH="0" baseline="0" noProof="0" dirty="0">
              <a:ln>
                <a:noFill/>
              </a:ln>
              <a:solidFill>
                <a:sysClr val="window" lastClr="FFFFFF">
                  <a:lumMod val="65000"/>
                </a:sysClr>
              </a:solidFill>
              <a:effectLst/>
              <a:uLnTx/>
              <a:uFillTx/>
            </a:endParaRPr>
          </a:p>
        </p:txBody>
      </p:sp>
      <p:sp>
        <p:nvSpPr>
          <p:cNvPr id="12" name="Content Placeholder 16"/>
          <p:cNvSpPr>
            <a:spLocks noGrp="1"/>
          </p:cNvSpPr>
          <p:nvPr>
            <p:ph sz="quarter" idx="21" hasCustomPrompt="1"/>
          </p:nvPr>
        </p:nvSpPr>
        <p:spPr>
          <a:xfrm>
            <a:off x="642685" y="-8190"/>
            <a:ext cx="8205788" cy="1433201"/>
          </a:xfrm>
        </p:spPr>
        <p:txBody>
          <a:bodyPr anchor="b">
            <a:normAutofit/>
          </a:bodyPr>
          <a:lstStyle>
            <a:lvl1pPr>
              <a:defRPr sz="5000" b="0" i="0">
                <a:solidFill>
                  <a:srgbClr val="009DBB"/>
                </a:solidFill>
                <a:latin typeface="Calibri Light"/>
                <a:cs typeface="Calibri Light"/>
              </a:defRPr>
            </a:lvl1pPr>
          </a:lstStyle>
          <a:p>
            <a:pPr marL="342900" marR="0" lvl="0" indent="-342900" algn="l" defTabSz="457200" rtl="0" eaLnBrk="0" fontAlgn="base" latinLnBrk="0" hangingPunct="0">
              <a:lnSpc>
                <a:spcPct val="60000"/>
              </a:lnSpc>
              <a:spcBef>
                <a:spcPct val="20000"/>
              </a:spcBef>
              <a:spcAft>
                <a:spcPct val="0"/>
              </a:spcAft>
              <a:buClrTx/>
              <a:buSzTx/>
              <a:buFontTx/>
              <a:buNone/>
              <a:tabLst/>
              <a:defRPr/>
            </a:pPr>
            <a:r>
              <a:rPr lang="en-US" dirty="0" smtClean="0"/>
              <a:t>Click to edit Master title style</a:t>
            </a:r>
            <a:endParaRPr lang="en-US" dirty="0"/>
          </a:p>
        </p:txBody>
      </p:sp>
      <p:sp>
        <p:nvSpPr>
          <p:cNvPr id="6" name="Slide Number Placeholder 5"/>
          <p:cNvSpPr>
            <a:spLocks noGrp="1"/>
          </p:cNvSpPr>
          <p:nvPr>
            <p:ph type="sldNum" sz="quarter" idx="4"/>
          </p:nvPr>
        </p:nvSpPr>
        <p:spPr>
          <a:xfrm>
            <a:off x="6824566" y="6268164"/>
            <a:ext cx="2133600" cy="365125"/>
          </a:xfrm>
          <a:prstGeom prst="rect">
            <a:avLst/>
          </a:prstGeom>
        </p:spPr>
        <p:txBody>
          <a:bodyPr/>
          <a:lstStyle>
            <a:lvl1pPr algn="r">
              <a:defRPr/>
            </a:lvl1pPr>
          </a:lstStyle>
          <a:p>
            <a:fld id="{6458E574-3466-AB4B-829E-8E1A936BDA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6351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John Yamamoto, DDS</a:t>
            </a:r>
          </a:p>
          <a:p>
            <a:pPr marL="0" indent="0">
              <a:lnSpc>
                <a:spcPct val="80000"/>
              </a:lnSpc>
              <a:buClr>
                <a:prstClr val="white"/>
              </a:buClr>
              <a:buFontTx/>
              <a:buNone/>
            </a:pPr>
            <a:r>
              <a:rPr lang="en-US" sz="1500" dirty="0" smtClean="0">
                <a:solidFill>
                  <a:prstClr val="white"/>
                </a:solidFill>
                <a:latin typeface="Calibri Light"/>
                <a:cs typeface="Calibri Light"/>
              </a:rPr>
              <a:t>Vice President, </a:t>
            </a:r>
            <a:br>
              <a:rPr lang="en-US" sz="1500" dirty="0" smtClean="0">
                <a:solidFill>
                  <a:prstClr val="white"/>
                </a:solidFill>
                <a:latin typeface="Calibri Light"/>
                <a:cs typeface="Calibri Light"/>
              </a:rPr>
            </a:br>
            <a:r>
              <a:rPr lang="en-US" sz="1500" dirty="0" smtClean="0">
                <a:solidFill>
                  <a:prstClr val="white"/>
                </a:solidFill>
                <a:latin typeface="Calibri Light"/>
                <a:cs typeface="Calibri Light"/>
              </a:rPr>
              <a:t>Professional Services</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Professional Services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614631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Jeff Album</a:t>
            </a:r>
          </a:p>
          <a:p>
            <a:pPr marL="0" lvl="1" indent="0">
              <a:lnSpc>
                <a:spcPct val="80000"/>
              </a:lnSpc>
              <a:buClr>
                <a:prstClr val="white"/>
              </a:buClr>
              <a:buFontTx/>
              <a:buNone/>
              <a:defRPr/>
            </a:pPr>
            <a:r>
              <a:rPr lang="en-US" sz="1500" dirty="0" smtClean="0">
                <a:solidFill>
                  <a:prstClr val="white"/>
                </a:solidFill>
                <a:latin typeface="Calibri Light"/>
                <a:cs typeface="Calibri Light"/>
              </a:rPr>
              <a:t>Vice President, </a:t>
            </a:r>
            <a:br>
              <a:rPr lang="en-US" sz="1500" dirty="0" smtClean="0">
                <a:solidFill>
                  <a:prstClr val="white"/>
                </a:solidFill>
                <a:latin typeface="Calibri Light"/>
                <a:cs typeface="Calibri Light"/>
              </a:rPr>
            </a:br>
            <a:r>
              <a:rPr lang="en-US" sz="1500" dirty="0" smtClean="0">
                <a:solidFill>
                  <a:prstClr val="white"/>
                </a:solidFill>
                <a:latin typeface="Calibri Light"/>
                <a:cs typeface="Calibri Light"/>
              </a:rPr>
              <a:t>Public &amp; Government Affairs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1" name="Rectangle 10"/>
          <p:cNvSpPr/>
          <p:nvPr userDrawn="1"/>
        </p:nvSpPr>
        <p:spPr>
          <a:xfrm>
            <a:off x="228599" y="2434487"/>
            <a:ext cx="8291019" cy="1061828"/>
          </a:xfrm>
          <a:prstGeom prst="rect">
            <a:avLst/>
          </a:prstGeom>
          <a:solidFill>
            <a:srgbClr val="D65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4" name="TextBox 3"/>
          <p:cNvSpPr txBox="1"/>
          <p:nvPr userDrawn="1"/>
        </p:nvSpPr>
        <p:spPr>
          <a:xfrm>
            <a:off x="430306" y="2434487"/>
            <a:ext cx="8354287" cy="911788"/>
          </a:xfrm>
          <a:prstGeom prst="rect">
            <a:avLst/>
          </a:prstGeom>
          <a:noFill/>
        </p:spPr>
        <p:txBody>
          <a:bodyPr wrap="square" rtlCol="0">
            <a:spAutoFit/>
          </a:bodyPr>
          <a:lstStyle/>
          <a:p>
            <a:pPr>
              <a:defRPr/>
            </a:pPr>
            <a:r>
              <a:rPr lang="en-US" sz="3975" dirty="0">
                <a:solidFill>
                  <a:prstClr val="white"/>
                </a:solidFill>
                <a:latin typeface="Calibri Light"/>
                <a:cs typeface="Calibri Light"/>
              </a:rPr>
              <a:t>Legislative/Regulatory Report</a:t>
            </a:r>
          </a:p>
          <a:p>
            <a:endParaRPr lang="en-US" sz="1350" dirty="0">
              <a:solidFill>
                <a:prstClr val="black"/>
              </a:solidFill>
            </a:endParaRPr>
          </a:p>
        </p:txBody>
      </p:sp>
    </p:spTree>
    <p:extLst>
      <p:ext uri="{BB962C8B-B14F-4D97-AF65-F5344CB8AC3E}">
        <p14:creationId xmlns:p14="http://schemas.microsoft.com/office/powerpoint/2010/main" val="794604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QUESTIONS</a:t>
            </a:r>
          </a:p>
        </p:txBody>
      </p:sp>
    </p:spTree>
    <p:extLst>
      <p:ext uri="{BB962C8B-B14F-4D97-AF65-F5344CB8AC3E}">
        <p14:creationId xmlns:p14="http://schemas.microsoft.com/office/powerpoint/2010/main" val="3465891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rgbClr val="D95E00"/>
          </a:solidFill>
          <a:ln>
            <a:noFill/>
          </a:ln>
        </p:spPr>
        <p:txBody>
          <a:bodyPr lIns="274320" tIns="0" bIns="137160" anchor="ctr">
            <a:noAutofit/>
          </a:bodyPr>
          <a:lstStyle>
            <a:lvl1pPr marL="0" indent="0">
              <a:buFontTx/>
              <a:buNone/>
              <a:defRPr sz="4500" b="0" i="0" baseline="0">
                <a:solidFill>
                  <a:schemeClr val="bg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32723667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4157" y="4066208"/>
            <a:ext cx="8063257" cy="576542"/>
          </a:xfrm>
        </p:spPr>
        <p:txBody>
          <a:bodyPr anchor="b">
            <a:normAutofit/>
          </a:bodyPr>
          <a:lstStyle>
            <a:lvl1pPr marL="0" indent="0">
              <a:buFontTx/>
              <a:buNone/>
              <a:defRPr sz="2100" b="0" i="0">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Name</a:t>
            </a:r>
            <a:endParaRPr lang="en-US" dirty="0"/>
          </a:p>
        </p:txBody>
      </p:sp>
      <p:sp>
        <p:nvSpPr>
          <p:cNvPr id="9" name="Text Placeholder 8"/>
          <p:cNvSpPr>
            <a:spLocks noGrp="1"/>
          </p:cNvSpPr>
          <p:nvPr>
            <p:ph type="body" sz="quarter" idx="14" hasCustomPrompt="1"/>
          </p:nvPr>
        </p:nvSpPr>
        <p:spPr>
          <a:xfrm>
            <a:off x="457111" y="4621818"/>
            <a:ext cx="8072526" cy="1385888"/>
          </a:xfrm>
        </p:spPr>
        <p:txBody>
          <a:bodyPr>
            <a:normAutofit/>
          </a:bodyPr>
          <a:lstStyle>
            <a:lvl1pPr marL="0" indent="0">
              <a:lnSpc>
                <a:spcPct val="70000"/>
              </a:lnSpc>
              <a:buFontTx/>
              <a:buNone/>
              <a:defRPr sz="1500" b="0" i="0">
                <a:latin typeface="Calibri Light"/>
                <a:cs typeface="Calibri Light"/>
              </a:defRPr>
            </a:lvl1pPr>
          </a:lstStyle>
          <a:p>
            <a:pPr lvl="0"/>
            <a:r>
              <a:rPr lang="en-US" dirty="0" smtClean="0"/>
              <a:t>Job title</a:t>
            </a:r>
          </a:p>
        </p:txBody>
      </p:sp>
      <p:sp>
        <p:nvSpPr>
          <p:cNvPr id="21" name="Content Placeholder 20"/>
          <p:cNvSpPr>
            <a:spLocks noGrp="1"/>
          </p:cNvSpPr>
          <p:nvPr>
            <p:ph sz="quarter" idx="16" hasCustomPrompt="1"/>
          </p:nvPr>
        </p:nvSpPr>
        <p:spPr>
          <a:xfrm>
            <a:off x="225920" y="2434491"/>
            <a:ext cx="8291019" cy="1061829"/>
          </a:xfrm>
          <a:solidFill>
            <a:srgbClr val="D65C02"/>
          </a:solidFill>
          <a:ln>
            <a:noFill/>
          </a:ln>
        </p:spPr>
        <p:txBody>
          <a:bodyPr wrap="square" lIns="274320" rIns="0" bIns="201168" anchor="ctr">
            <a:noAutofit/>
          </a:bodyPr>
          <a:lstStyle>
            <a:lvl1pPr marL="0" indent="0">
              <a:buFontTx/>
              <a:buNone/>
              <a:defRPr sz="4350" b="0" i="0">
                <a:latin typeface="Calibri Light"/>
                <a:cs typeface="Calibri Light"/>
              </a:defRPr>
            </a:lvl1pPr>
          </a:lstStyle>
          <a:p>
            <a:pPr lvl="0"/>
            <a:r>
              <a:rPr lang="en-US" dirty="0" smtClean="0"/>
              <a:t>Department</a:t>
            </a:r>
            <a:endParaRPr lang="en-US" dirty="0"/>
          </a:p>
        </p:txBody>
      </p:sp>
      <p:pic>
        <p:nvPicPr>
          <p:cNvPr id="22" name="Picture 21"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39035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429018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01948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84006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no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3006938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chemeClr val="bg1"/>
          </a:solidFill>
          <a:ln>
            <a:noFill/>
          </a:ln>
        </p:spPr>
        <p:txBody>
          <a:bodyPr lIns="274320" tIns="0" bIns="137160" anchor="ctr">
            <a:noAutofit/>
          </a:bodyPr>
          <a:lstStyle>
            <a:lvl1pPr marL="0" indent="0">
              <a:buFontTx/>
              <a:buNone/>
              <a:defRPr sz="4500" b="0" i="0" baseline="0">
                <a:solidFill>
                  <a:schemeClr val="tx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27290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1428" y="302847"/>
            <a:ext cx="7985375" cy="3156561"/>
          </a:xfrm>
        </p:spPr>
        <p:txBody>
          <a:bodyPr/>
          <a:lstStyle>
            <a:lvl1pPr>
              <a:lnSpc>
                <a:spcPct val="60000"/>
              </a:lnSpc>
              <a:defRPr/>
            </a:lvl1pPr>
          </a:lstStyle>
          <a:p>
            <a:r>
              <a:rPr lang="en-US" dirty="0" smtClean="0"/>
              <a:t>THANK YOU FOR</a:t>
            </a:r>
            <a:br>
              <a:rPr lang="en-US" dirty="0" smtClean="0"/>
            </a:br>
            <a:r>
              <a:rPr lang="en-US" dirty="0" smtClean="0"/>
              <a:t>YOUR TIME</a:t>
            </a:r>
            <a:endParaRPr lang="en-US" dirty="0"/>
          </a:p>
        </p:txBody>
      </p:sp>
      <p:sp>
        <p:nvSpPr>
          <p:cNvPr id="9" name="Text Placeholder 8"/>
          <p:cNvSpPr>
            <a:spLocks noGrp="1"/>
          </p:cNvSpPr>
          <p:nvPr>
            <p:ph type="body" sz="quarter" idx="13" hasCustomPrompt="1"/>
          </p:nvPr>
        </p:nvSpPr>
        <p:spPr>
          <a:xfrm>
            <a:off x="701675" y="3379673"/>
            <a:ext cx="7985125" cy="1309688"/>
          </a:xfrm>
        </p:spPr>
        <p:txBody>
          <a:bodyPr/>
          <a:lstStyle>
            <a:lvl1pPr>
              <a:lnSpc>
                <a:spcPct val="60000"/>
              </a:lnSpc>
              <a:defRPr>
                <a:solidFill>
                  <a:schemeClr val="tx1">
                    <a:lumMod val="50000"/>
                    <a:lumOff val="50000"/>
                  </a:schemeClr>
                </a:solidFill>
              </a:defRPr>
            </a:lvl1pPr>
          </a:lstStyle>
          <a:p>
            <a:pPr lvl="0"/>
            <a:r>
              <a:rPr lang="en-US" dirty="0" smtClean="0"/>
              <a:t>We’re pleased to take your questions...</a:t>
            </a:r>
          </a:p>
        </p:txBody>
      </p:sp>
      <p:sp>
        <p:nvSpPr>
          <p:cNvPr id="6" name="Slide Number Placeholder 5"/>
          <p:cNvSpPr>
            <a:spLocks noGrp="1"/>
          </p:cNvSpPr>
          <p:nvPr>
            <p:ph type="sldNum" sz="quarter" idx="4"/>
          </p:nvPr>
        </p:nvSpPr>
        <p:spPr>
          <a:xfrm>
            <a:off x="6824566" y="6268164"/>
            <a:ext cx="2133600" cy="365125"/>
          </a:xfrm>
          <a:prstGeom prst="rect">
            <a:avLst/>
          </a:prstGeom>
        </p:spPr>
        <p:txBody>
          <a:bodyPr/>
          <a:lstStyle>
            <a:lvl1pPr algn="r">
              <a:defRPr/>
            </a:lvl1pPr>
          </a:lstStyle>
          <a:p>
            <a:fld id="{6458E574-3466-AB4B-829E-8E1A936BDA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97617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4157" y="4066208"/>
            <a:ext cx="8063257" cy="576542"/>
          </a:xfrm>
        </p:spPr>
        <p:txBody>
          <a:bodyPr anchor="b">
            <a:normAutofit/>
          </a:bodyPr>
          <a:lstStyle>
            <a:lvl1pPr marL="0" indent="0">
              <a:buFontTx/>
              <a:buNone/>
              <a:defRPr sz="2100" b="0" i="0">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Name</a:t>
            </a:r>
            <a:endParaRPr lang="en-US" dirty="0"/>
          </a:p>
        </p:txBody>
      </p:sp>
      <p:sp>
        <p:nvSpPr>
          <p:cNvPr id="9" name="Text Placeholder 8"/>
          <p:cNvSpPr>
            <a:spLocks noGrp="1"/>
          </p:cNvSpPr>
          <p:nvPr>
            <p:ph type="body" sz="quarter" idx="14" hasCustomPrompt="1"/>
          </p:nvPr>
        </p:nvSpPr>
        <p:spPr>
          <a:xfrm>
            <a:off x="457111" y="4621818"/>
            <a:ext cx="8072526" cy="1385888"/>
          </a:xfrm>
        </p:spPr>
        <p:txBody>
          <a:bodyPr>
            <a:normAutofit/>
          </a:bodyPr>
          <a:lstStyle>
            <a:lvl1pPr marL="0" indent="0">
              <a:lnSpc>
                <a:spcPct val="70000"/>
              </a:lnSpc>
              <a:buFontTx/>
              <a:buNone/>
              <a:defRPr sz="1500" b="0" i="0">
                <a:latin typeface="Calibri Light"/>
                <a:cs typeface="Calibri Light"/>
              </a:defRPr>
            </a:lvl1pPr>
          </a:lstStyle>
          <a:p>
            <a:pPr lvl="0"/>
            <a:r>
              <a:rPr lang="en-US" dirty="0" smtClean="0"/>
              <a:t>Job title</a:t>
            </a:r>
          </a:p>
        </p:txBody>
      </p:sp>
      <p:sp>
        <p:nvSpPr>
          <p:cNvPr id="21" name="Content Placeholder 20"/>
          <p:cNvSpPr>
            <a:spLocks noGrp="1"/>
          </p:cNvSpPr>
          <p:nvPr>
            <p:ph sz="quarter" idx="16" hasCustomPrompt="1"/>
          </p:nvPr>
        </p:nvSpPr>
        <p:spPr>
          <a:xfrm>
            <a:off x="225920" y="2434491"/>
            <a:ext cx="8291019" cy="1061829"/>
          </a:xfrm>
          <a:solidFill>
            <a:schemeClr val="bg1"/>
          </a:solidFill>
          <a:ln>
            <a:noFill/>
          </a:ln>
        </p:spPr>
        <p:txBody>
          <a:bodyPr wrap="square" lIns="274320" rIns="0" bIns="201168" anchor="ctr">
            <a:noAutofit/>
          </a:bodyPr>
          <a:lstStyle>
            <a:lvl1pPr marL="0" indent="0">
              <a:buFontTx/>
              <a:buNone/>
              <a:defRPr sz="4350" b="0" i="0">
                <a:latin typeface="Calibri Light"/>
                <a:cs typeface="Calibri Light"/>
              </a:defRPr>
            </a:lvl1pPr>
          </a:lstStyle>
          <a:p>
            <a:pPr lvl="0"/>
            <a:r>
              <a:rPr lang="en-US" dirty="0" smtClean="0"/>
              <a:t>Department</a:t>
            </a:r>
            <a:endParaRPr lang="en-US" dirty="0"/>
          </a:p>
        </p:txBody>
      </p:sp>
      <p:pic>
        <p:nvPicPr>
          <p:cNvPr id="22" name="Picture 21"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60308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solidFill>
                  <a:schemeClr val="bg1"/>
                </a:solidFill>
              </a:defRPr>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146046917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2216146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chemeClr val="bg1"/>
          </a:solidFill>
          <a:ln>
            <a:noFill/>
          </a:ln>
        </p:spPr>
        <p:txBody>
          <a:bodyPr lIns="274320" tIns="0" bIns="137160" anchor="ctr">
            <a:noAutofit/>
          </a:bodyPr>
          <a:lstStyle>
            <a:lvl1pPr marL="0" indent="0">
              <a:buFontTx/>
              <a:buNone/>
              <a:defRPr sz="4500" b="0" i="0" baseline="0">
                <a:solidFill>
                  <a:schemeClr val="tx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458880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4157" y="4066208"/>
            <a:ext cx="8063257" cy="576542"/>
          </a:xfrm>
        </p:spPr>
        <p:txBody>
          <a:bodyPr anchor="b">
            <a:normAutofit/>
          </a:bodyPr>
          <a:lstStyle>
            <a:lvl1pPr marL="0" indent="0">
              <a:buFontTx/>
              <a:buNone/>
              <a:defRPr sz="2100" b="0" i="0">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Name</a:t>
            </a:r>
            <a:endParaRPr lang="en-US" dirty="0"/>
          </a:p>
        </p:txBody>
      </p:sp>
      <p:sp>
        <p:nvSpPr>
          <p:cNvPr id="9" name="Text Placeholder 8"/>
          <p:cNvSpPr>
            <a:spLocks noGrp="1"/>
          </p:cNvSpPr>
          <p:nvPr>
            <p:ph type="body" sz="quarter" idx="14" hasCustomPrompt="1"/>
          </p:nvPr>
        </p:nvSpPr>
        <p:spPr>
          <a:xfrm>
            <a:off x="457111" y="4621818"/>
            <a:ext cx="8072526" cy="1385888"/>
          </a:xfrm>
        </p:spPr>
        <p:txBody>
          <a:bodyPr>
            <a:normAutofit/>
          </a:bodyPr>
          <a:lstStyle>
            <a:lvl1pPr marL="0" indent="0">
              <a:lnSpc>
                <a:spcPct val="70000"/>
              </a:lnSpc>
              <a:buFontTx/>
              <a:buNone/>
              <a:defRPr sz="1500" b="0" i="0">
                <a:latin typeface="Calibri Light"/>
                <a:cs typeface="Calibri Light"/>
              </a:defRPr>
            </a:lvl1pPr>
          </a:lstStyle>
          <a:p>
            <a:pPr lvl="0"/>
            <a:r>
              <a:rPr lang="en-US" dirty="0" smtClean="0"/>
              <a:t>Job title</a:t>
            </a:r>
          </a:p>
        </p:txBody>
      </p:sp>
      <p:sp>
        <p:nvSpPr>
          <p:cNvPr id="21" name="Content Placeholder 20"/>
          <p:cNvSpPr>
            <a:spLocks noGrp="1"/>
          </p:cNvSpPr>
          <p:nvPr>
            <p:ph sz="quarter" idx="16" hasCustomPrompt="1"/>
          </p:nvPr>
        </p:nvSpPr>
        <p:spPr>
          <a:xfrm>
            <a:off x="225920" y="2434491"/>
            <a:ext cx="8291019" cy="1061829"/>
          </a:xfrm>
          <a:solidFill>
            <a:schemeClr val="bg1"/>
          </a:solidFill>
          <a:ln>
            <a:noFill/>
          </a:ln>
        </p:spPr>
        <p:txBody>
          <a:bodyPr wrap="square" lIns="274320" rIns="0" bIns="201168" anchor="ctr">
            <a:noAutofit/>
          </a:bodyPr>
          <a:lstStyle>
            <a:lvl1pPr marL="0" indent="0">
              <a:buFontTx/>
              <a:buNone/>
              <a:defRPr sz="4350" b="0" i="0">
                <a:solidFill>
                  <a:schemeClr val="tx1"/>
                </a:solidFill>
                <a:latin typeface="Calibri Light"/>
                <a:cs typeface="Calibri Light"/>
              </a:defRPr>
            </a:lvl1pPr>
          </a:lstStyle>
          <a:p>
            <a:pPr lvl="0"/>
            <a:r>
              <a:rPr lang="en-US" dirty="0" smtClean="0"/>
              <a:t>Department</a:t>
            </a:r>
            <a:endParaRPr lang="en-US" dirty="0"/>
          </a:p>
        </p:txBody>
      </p:sp>
      <p:pic>
        <p:nvPicPr>
          <p:cNvPr id="22" name="Picture 21"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63363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solidFill>
                  <a:schemeClr val="bg1"/>
                </a:solidFill>
              </a:defRPr>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31998916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1290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45875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61454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239830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0" i="0">
                <a:latin typeface="Calibri"/>
                <a:cs typeface="Calibri"/>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4"/>
            <a:ext cx="2133600" cy="365125"/>
          </a:xfrm>
          <a:prstGeom prst="rect">
            <a:avLst/>
          </a:prstGeom>
        </p:spPr>
        <p:txBody>
          <a:bodyPr/>
          <a:lstStyle/>
          <a:p>
            <a:endParaRPr lang="en-US" dirty="0">
              <a:solidFill>
                <a:prstClr val="white">
                  <a:lumMod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321174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91809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8089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30494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59720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406486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95214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4091607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246287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14965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74097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10" name="Content Placeholder 3"/>
          <p:cNvSpPr>
            <a:spLocks noGrp="1"/>
          </p:cNvSpPr>
          <p:nvPr>
            <p:ph sz="quarter" idx="19"/>
          </p:nvPr>
        </p:nvSpPr>
        <p:spPr>
          <a:xfrm>
            <a:off x="4158300" y="2321243"/>
            <a:ext cx="4995862" cy="3338512"/>
          </a:xfrm>
          <a:solidFill>
            <a:srgbClr val="009DBB"/>
          </a:solidFill>
        </p:spPr>
        <p:txBody>
          <a:bodyPr lIns="274320" tIns="27432" rIns="182880" bIns="27432" anchor="ctr"/>
          <a:lstStyle>
            <a:lvl1pPr marL="0" indent="0" eaLnBrk="1" hangingPunct="1">
              <a:lnSpc>
                <a:spcPct val="120000"/>
              </a:lnSpc>
              <a:spcBef>
                <a:spcPct val="20000"/>
              </a:spcBef>
              <a:buFontTx/>
              <a:buNone/>
              <a:defRPr sz="2000" b="0" i="0" baseline="0">
                <a:solidFill>
                  <a:schemeClr val="bg1"/>
                </a:solidFill>
                <a:latin typeface="Calibri Light"/>
                <a:cs typeface="Calibri Light"/>
              </a:defRPr>
            </a:lvl1pPr>
          </a:lstStyle>
          <a:p>
            <a:pPr lvl="0"/>
            <a:r>
              <a:rPr lang="en-US" dirty="0" smtClean="0"/>
              <a:t>Click to edit Master text styles</a:t>
            </a:r>
          </a:p>
        </p:txBody>
      </p:sp>
      <p:sp>
        <p:nvSpPr>
          <p:cNvPr id="11" name="Rectangle 10"/>
          <p:cNvSpPr/>
          <p:nvPr userDrawn="1"/>
        </p:nvSpPr>
        <p:spPr>
          <a:xfrm>
            <a:off x="3" y="0"/>
            <a:ext cx="315913" cy="6858000"/>
          </a:xfrm>
          <a:prstGeom prst="rect">
            <a:avLst/>
          </a:prstGeom>
          <a:solidFill>
            <a:srgbClr val="3A92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13" name="TextBox 12"/>
          <p:cNvSpPr txBox="1"/>
          <p:nvPr userDrawn="1"/>
        </p:nvSpPr>
        <p:spPr>
          <a:xfrm>
            <a:off x="1648115" y="2461389"/>
            <a:ext cx="184731" cy="369332"/>
          </a:xfrm>
          <a:prstGeom prst="rect">
            <a:avLst/>
          </a:prstGeom>
          <a:noFill/>
        </p:spPr>
        <p:txBody>
          <a:bodyPr wrap="none" rtlCol="0">
            <a:spAutoFit/>
          </a:bodyPr>
          <a:lstStyle/>
          <a:p>
            <a:endParaRPr lang="en-US" sz="1800" dirty="0"/>
          </a:p>
        </p:txBody>
      </p:sp>
      <p:sp>
        <p:nvSpPr>
          <p:cNvPr id="15" name="Content Placeholder 14"/>
          <p:cNvSpPr>
            <a:spLocks noGrp="1"/>
          </p:cNvSpPr>
          <p:nvPr>
            <p:ph sz="quarter" idx="20" hasCustomPrompt="1"/>
          </p:nvPr>
        </p:nvSpPr>
        <p:spPr>
          <a:xfrm>
            <a:off x="665822" y="2614427"/>
            <a:ext cx="3307663" cy="1434807"/>
          </a:xfrm>
        </p:spPr>
        <p:txBody>
          <a:bodyPr>
            <a:noAutofit/>
          </a:bodyPr>
          <a:lstStyle>
            <a:lvl1pPr marL="0" indent="0">
              <a:lnSpc>
                <a:spcPct val="60000"/>
              </a:lnSpc>
              <a:buFontTx/>
              <a:buNone/>
              <a:defRPr sz="2700" b="0" i="0">
                <a:solidFill>
                  <a:schemeClr val="tx1">
                    <a:lumMod val="50000"/>
                    <a:lumOff val="50000"/>
                  </a:schemeClr>
                </a:solidFill>
                <a:latin typeface="Calibri Light"/>
                <a:cs typeface="Calibri Light"/>
              </a:defRPr>
            </a:lvl1pPr>
            <a:lvl2pPr marL="228600" indent="-228600">
              <a:buFont typeface="Arial"/>
              <a:buChar char="•"/>
              <a:defRPr sz="2700" b="0" i="0">
                <a:solidFill>
                  <a:schemeClr val="tx1">
                    <a:lumMod val="50000"/>
                    <a:lumOff val="50000"/>
                  </a:schemeClr>
                </a:solidFill>
                <a:latin typeface="Calibri Light"/>
                <a:cs typeface="Calibri Light"/>
              </a:defRPr>
            </a:lvl2pPr>
            <a:lvl3pPr marL="914400" indent="0">
              <a:buFontTx/>
              <a:buNone/>
              <a:defRPr sz="2700" b="0" i="0">
                <a:latin typeface="Calibri Light"/>
                <a:cs typeface="Calibri Light"/>
              </a:defRPr>
            </a:lvl3pPr>
            <a:lvl4pPr marL="1371600" indent="0">
              <a:buFontTx/>
              <a:buNone/>
              <a:defRPr sz="2700" b="0" i="0">
                <a:latin typeface="Calibri Light"/>
                <a:cs typeface="Calibri Light"/>
              </a:defRPr>
            </a:lvl4pPr>
            <a:lvl5pPr marL="1828800" indent="0">
              <a:buFontTx/>
              <a:buNone/>
              <a:defRPr sz="2700" b="0" i="0">
                <a:latin typeface="Calibri Light"/>
                <a:cs typeface="Calibri Light"/>
              </a:defRPr>
            </a:lvl5pPr>
          </a:lstStyle>
          <a:p>
            <a:pPr lvl="0"/>
            <a:r>
              <a:rPr lang="en-US" dirty="0" smtClean="0"/>
              <a:t>Click to edit text</a:t>
            </a:r>
          </a:p>
        </p:txBody>
      </p:sp>
      <p:sp>
        <p:nvSpPr>
          <p:cNvPr id="14" name="Content Placeholder 3"/>
          <p:cNvSpPr>
            <a:spLocks noGrp="1"/>
          </p:cNvSpPr>
          <p:nvPr>
            <p:ph sz="quarter" idx="14"/>
          </p:nvPr>
        </p:nvSpPr>
        <p:spPr>
          <a:xfrm>
            <a:off x="665819" y="1433201"/>
            <a:ext cx="8190846" cy="802000"/>
          </a:xfrm>
        </p:spPr>
        <p:txBody>
          <a:bodyPr>
            <a:normAutofit/>
          </a:bodyPr>
          <a:lstStyle>
            <a:lvl1pPr marL="0" indent="0">
              <a:lnSpc>
                <a:spcPct val="60000"/>
              </a:lnSpc>
              <a:buFontTx/>
              <a:buNone/>
              <a:defRPr sz="2700" b="0" i="0" baseline="0">
                <a:solidFill>
                  <a:schemeClr val="tx1">
                    <a:lumMod val="50000"/>
                    <a:lumOff val="50000"/>
                  </a:schemeClr>
                </a:solidFill>
                <a:latin typeface="Calibri Light"/>
                <a:cs typeface="Calibri Light"/>
              </a:defRPr>
            </a:lvl1pPr>
            <a:lvl2pPr marL="0" indent="0">
              <a:lnSpc>
                <a:spcPct val="60000"/>
              </a:lnSpc>
              <a:buFont typeface="Arial"/>
              <a:buNone/>
              <a:defRPr sz="2700" b="0" i="0">
                <a:solidFill>
                  <a:schemeClr val="tx1">
                    <a:lumMod val="50000"/>
                    <a:lumOff val="50000"/>
                  </a:schemeClr>
                </a:solidFill>
                <a:latin typeface="Calibri Light"/>
                <a:cs typeface="Calibri Light"/>
              </a:defRPr>
            </a:lvl2pPr>
            <a:lvl3pPr marL="342900" indent="-342900">
              <a:lnSpc>
                <a:spcPct val="60000"/>
              </a:lnSpc>
              <a:buFont typeface="Arial"/>
              <a:buChar char="•"/>
              <a:defRPr/>
            </a:lvl3pPr>
          </a:lstStyle>
          <a:p>
            <a:pPr lvl="0"/>
            <a:r>
              <a:rPr lang="en-US" dirty="0" smtClean="0"/>
              <a:t>Click to edit Master text styles</a:t>
            </a:r>
          </a:p>
          <a:p>
            <a:pPr lvl="1"/>
            <a:r>
              <a:rPr lang="en-US" dirty="0" smtClean="0"/>
              <a:t>Second level</a:t>
            </a:r>
          </a:p>
        </p:txBody>
      </p:sp>
      <p:sp>
        <p:nvSpPr>
          <p:cNvPr id="16" name="Content Placeholder 16"/>
          <p:cNvSpPr>
            <a:spLocks noGrp="1"/>
          </p:cNvSpPr>
          <p:nvPr>
            <p:ph sz="quarter" idx="21" hasCustomPrompt="1"/>
          </p:nvPr>
        </p:nvSpPr>
        <p:spPr>
          <a:xfrm>
            <a:off x="642685" y="-8190"/>
            <a:ext cx="8205788" cy="1433201"/>
          </a:xfrm>
        </p:spPr>
        <p:txBody>
          <a:bodyPr anchor="b">
            <a:normAutofit/>
          </a:bodyPr>
          <a:lstStyle>
            <a:lvl1pPr>
              <a:defRPr sz="5000" b="0" i="0">
                <a:solidFill>
                  <a:srgbClr val="009DBB"/>
                </a:solidFill>
                <a:latin typeface="Calibri Light"/>
                <a:cs typeface="Calibri Light"/>
              </a:defRPr>
            </a:lvl1pPr>
          </a:lstStyle>
          <a:p>
            <a:pPr marL="342900" marR="0" lvl="0" indent="-342900" algn="l" defTabSz="457200" rtl="0" eaLnBrk="0" fontAlgn="base" latinLnBrk="0" hangingPunct="0">
              <a:lnSpc>
                <a:spcPct val="60000"/>
              </a:lnSpc>
              <a:spcBef>
                <a:spcPct val="20000"/>
              </a:spcBef>
              <a:spcAft>
                <a:spcPct val="0"/>
              </a:spcAft>
              <a:buClrTx/>
              <a:buSzTx/>
              <a:buFontTx/>
              <a:buNone/>
              <a:tabLst/>
              <a:defRPr/>
            </a:pPr>
            <a:r>
              <a:rPr lang="en-US" dirty="0" smtClean="0"/>
              <a:t>Click to edit Master title style</a:t>
            </a:r>
            <a:endParaRPr lang="en-US" dirty="0"/>
          </a:p>
        </p:txBody>
      </p:sp>
      <p:sp>
        <p:nvSpPr>
          <p:cNvPr id="12" name="Slide Number Placeholder 5"/>
          <p:cNvSpPr>
            <a:spLocks noGrp="1"/>
          </p:cNvSpPr>
          <p:nvPr>
            <p:ph type="sldNum" sz="quarter" idx="4"/>
          </p:nvPr>
        </p:nvSpPr>
        <p:spPr>
          <a:xfrm>
            <a:off x="6824566" y="6268164"/>
            <a:ext cx="2133600" cy="365125"/>
          </a:xfrm>
          <a:prstGeom prst="rect">
            <a:avLst/>
          </a:prstGeom>
        </p:spPr>
        <p:txBody>
          <a:bodyPr/>
          <a:lstStyle>
            <a:lvl1pPr algn="r">
              <a:defRPr/>
            </a:lvl1pPr>
          </a:lstStyle>
          <a:p>
            <a:fld id="{6458E574-3466-AB4B-829E-8E1A936BDA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5646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3916189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1775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44869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75937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chemeClr val="bg1"/>
          </a:solid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2980809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0" i="0">
                <a:latin typeface="Calibri"/>
                <a:cs typeface="Calibri"/>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defRPr b="0" i="0">
                <a:latin typeface="Calibri Light"/>
                <a:cs typeface="Calibri Light"/>
              </a:defRPr>
            </a:lvl1pPr>
            <a:lvl2pPr>
              <a:defRPr b="0" i="0">
                <a:latin typeface="Calibri Light"/>
                <a:cs typeface="Calibri Light"/>
              </a:defRPr>
            </a:lvl2pPr>
            <a:lvl3pPr>
              <a:defRPr b="0" i="0">
                <a:latin typeface="Calibri Light"/>
                <a:cs typeface="Calibri Light"/>
              </a:defRPr>
            </a:lvl3pPr>
            <a:lvl4pPr>
              <a:defRPr b="0" i="0">
                <a:latin typeface="Calibri Light"/>
                <a:cs typeface="Calibri Light"/>
              </a:defRPr>
            </a:lvl4pPr>
            <a:lvl5pPr>
              <a:defRPr b="0" i="0">
                <a:latin typeface="Calibri Light"/>
                <a:cs typeface="Calibri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41585950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3" name="Content Placeholder 2"/>
          <p:cNvSpPr>
            <a:spLocks noGrp="1"/>
          </p:cNvSpPr>
          <p:nvPr>
            <p:ph idx="1"/>
          </p:nvPr>
        </p:nvSpPr>
        <p:spPr>
          <a:xfrm>
            <a:off x="433773" y="3630943"/>
            <a:ext cx="3723335" cy="2912173"/>
          </a:xfrm>
        </p:spPr>
        <p:txBody>
          <a:bodyPr>
            <a:normAutofit/>
          </a:bodyPr>
          <a:lstStyle>
            <a:lvl1pPr marL="0" indent="0">
              <a:lnSpc>
                <a:spcPct val="110000"/>
              </a:lnSpc>
              <a:buFontTx/>
              <a:buNone/>
              <a:defRPr sz="1350" baseline="0"/>
            </a:lvl1pPr>
          </a:lstStyle>
          <a:p>
            <a:pPr lvl="0"/>
            <a:r>
              <a:rPr lang="en-US" dirty="0" smtClean="0"/>
              <a:t>Click to edit</a:t>
            </a:r>
          </a:p>
        </p:txBody>
      </p:sp>
      <p:sp>
        <p:nvSpPr>
          <p:cNvPr id="27" name="Text Placeholder 26"/>
          <p:cNvSpPr>
            <a:spLocks noGrp="1"/>
          </p:cNvSpPr>
          <p:nvPr>
            <p:ph type="body" sz="quarter" idx="14"/>
          </p:nvPr>
        </p:nvSpPr>
        <p:spPr>
          <a:xfrm>
            <a:off x="5057826" y="1420522"/>
            <a:ext cx="4086174" cy="4016963"/>
          </a:xfrm>
          <a:solidFill>
            <a:srgbClr val="D95E00"/>
          </a:solidFill>
        </p:spPr>
        <p:txBody>
          <a:bodyPr lIns="274320" tIns="182880" rIns="182880" bIns="182880" anchor="ctr">
            <a:normAutofit/>
          </a:bodyPr>
          <a:lstStyle>
            <a:lvl1pPr marL="0" indent="0">
              <a:buFontTx/>
              <a:buNone/>
              <a:defRPr sz="1650"/>
            </a:lvl1pPr>
          </a:lstStyle>
          <a:p>
            <a:pPr lvl="0"/>
            <a:r>
              <a:rPr lang="en-US" dirty="0" smtClean="0"/>
              <a:t>Click to edit</a:t>
            </a:r>
            <a:endParaRPr lang="en-US" dirty="0"/>
          </a:p>
        </p:txBody>
      </p:sp>
      <p:sp>
        <p:nvSpPr>
          <p:cNvPr id="2" name="Title 1"/>
          <p:cNvSpPr>
            <a:spLocks noGrp="1"/>
          </p:cNvSpPr>
          <p:nvPr>
            <p:ph type="title" hasCustomPrompt="1"/>
          </p:nvPr>
        </p:nvSpPr>
        <p:spPr>
          <a:xfrm>
            <a:off x="427221" y="1420519"/>
            <a:ext cx="4461155" cy="2377528"/>
          </a:xfrm>
        </p:spPr>
        <p:txBody>
          <a:bodyPr anchor="b"/>
          <a:lstStyle>
            <a:lvl1pPr algn="l">
              <a:lnSpc>
                <a:spcPct val="70000"/>
              </a:lnSpc>
              <a:defRPr b="0" i="0">
                <a:latin typeface="Calibri"/>
                <a:cs typeface="Calibri"/>
              </a:defRPr>
            </a:lvl1pPr>
          </a:lstStyle>
          <a:p>
            <a:r>
              <a:rPr lang="en-US" dirty="0" smtClean="0"/>
              <a:t>Click to</a:t>
            </a:r>
            <a:br>
              <a:rPr lang="en-US" dirty="0" smtClean="0"/>
            </a:br>
            <a:r>
              <a:rPr lang="en-US" dirty="0" smtClean="0"/>
              <a:t>edit text</a:t>
            </a:r>
            <a:endParaRPr lang="en-US" dirty="0"/>
          </a:p>
        </p:txBody>
      </p:sp>
    </p:spTree>
    <p:extLst>
      <p:ext uri="{BB962C8B-B14F-4D97-AF65-F5344CB8AC3E}">
        <p14:creationId xmlns:p14="http://schemas.microsoft.com/office/powerpoint/2010/main" val="418501267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17789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Trapezoid 4"/>
          <p:cNvSpPr/>
          <p:nvPr userDrawn="1"/>
        </p:nvSpPr>
        <p:spPr>
          <a:xfrm>
            <a:off x="1" y="0"/>
            <a:ext cx="292100" cy="6858000"/>
          </a:xfrm>
          <a:prstGeom prst="trapezoid">
            <a:avLst>
              <a:gd name="adj" fmla="val 0"/>
            </a:avLst>
          </a:prstGeom>
          <a:solidFill>
            <a:srgbClr val="209D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2833584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7" name="Picture Placeholder 10" descr="discussion.jpg"/>
          <p:cNvPicPr>
            <a:picLocks noChangeAspect="1"/>
          </p:cNvPicPr>
          <p:nvPr userDrawn="1"/>
        </p:nvPicPr>
        <p:blipFill rotWithShape="1">
          <a:blip r:embed="rId2">
            <a:extLst>
              <a:ext uri="{28A0092B-C50C-407E-A947-70E740481C1C}">
                <a14:useLocalDpi xmlns:a14="http://schemas.microsoft.com/office/drawing/2010/main" val="0"/>
              </a:ext>
            </a:extLst>
          </a:blip>
          <a:srcRect l="2933" t="9712" r="18669" b="7370"/>
          <a:stretch/>
        </p:blipFill>
        <p:spPr>
          <a:xfrm>
            <a:off x="228601" y="0"/>
            <a:ext cx="8915400" cy="6858000"/>
          </a:xfrm>
          <a:prstGeom prst="rect">
            <a:avLst/>
          </a:prstGeom>
        </p:spPr>
      </p:pic>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4" name="Content Placeholder 13"/>
          <p:cNvSpPr>
            <a:spLocks noGrp="1"/>
          </p:cNvSpPr>
          <p:nvPr>
            <p:ph sz="quarter" idx="14" hasCustomPrompt="1"/>
          </p:nvPr>
        </p:nvSpPr>
        <p:spPr>
          <a:xfrm>
            <a:off x="232508" y="4046351"/>
            <a:ext cx="4295141" cy="906463"/>
          </a:xfrm>
          <a:solidFill>
            <a:srgbClr val="D95E00"/>
          </a:solidFill>
        </p:spPr>
        <p:txBody>
          <a:bodyPr lIns="274320">
            <a:normAutofit/>
          </a:bodyPr>
          <a:lstStyle>
            <a:lvl1pPr marL="0" indent="0">
              <a:buFontTx/>
              <a:buNone/>
              <a:defRPr sz="3750" b="0" i="0">
                <a:latin typeface="Calibri Light"/>
                <a:cs typeface="Calibri Light"/>
              </a:defRPr>
            </a:lvl1pPr>
          </a:lstStyle>
          <a:p>
            <a:r>
              <a:rPr lang="en-US" sz="3750" dirty="0" smtClean="0">
                <a:solidFill>
                  <a:schemeClr val="bg1"/>
                </a:solidFill>
                <a:latin typeface="Calibri Light"/>
                <a:cs typeface="Calibri Light"/>
              </a:rPr>
              <a:t>DEPARTMENT</a:t>
            </a:r>
            <a:endParaRPr lang="en-US" sz="3750" dirty="0">
              <a:solidFill>
                <a:schemeClr val="bg1"/>
              </a:solidFill>
              <a:latin typeface="Calibri Light"/>
              <a:cs typeface="Calibri Light"/>
            </a:endParaRPr>
          </a:p>
        </p:txBody>
      </p:sp>
    </p:spTree>
    <p:extLst>
      <p:ext uri="{BB962C8B-B14F-4D97-AF65-F5344CB8AC3E}">
        <p14:creationId xmlns:p14="http://schemas.microsoft.com/office/powerpoint/2010/main" val="56137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4094582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pic>
        <p:nvPicPr>
          <p:cNvPr id="5" name="Picture 1" descr="Girl.jpg"/>
          <p:cNvPicPr>
            <a:picLocks noChangeAspect="1"/>
          </p:cNvPicPr>
          <p:nvPr userDrawn="1"/>
        </p:nvPicPr>
        <p:blipFill rotWithShape="1">
          <a:blip r:embed="rId2">
            <a:extLst>
              <a:ext uri="{28A0092B-C50C-407E-A947-70E740481C1C}">
                <a14:useLocalDpi xmlns:a14="http://schemas.microsoft.com/office/drawing/2010/main" val="0"/>
              </a:ext>
            </a:extLst>
          </a:blip>
          <a:srcRect r="5822"/>
          <a:stretch/>
        </p:blipFill>
        <p:spPr bwMode="auto">
          <a:xfrm>
            <a:off x="226428" y="3"/>
            <a:ext cx="8892912"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4" name="Content Placeholder 13"/>
          <p:cNvSpPr>
            <a:spLocks noGrp="1"/>
          </p:cNvSpPr>
          <p:nvPr>
            <p:ph sz="quarter" idx="14" hasCustomPrompt="1"/>
          </p:nvPr>
        </p:nvSpPr>
        <p:spPr>
          <a:xfrm>
            <a:off x="232508" y="4046351"/>
            <a:ext cx="4295141" cy="906463"/>
          </a:xfrm>
          <a:solidFill>
            <a:srgbClr val="D95E00"/>
          </a:solidFill>
        </p:spPr>
        <p:txBody>
          <a:bodyPr lIns="274320">
            <a:normAutofit/>
          </a:bodyPr>
          <a:lstStyle>
            <a:lvl1pPr marL="0" indent="0">
              <a:buFontTx/>
              <a:buNone/>
              <a:defRPr sz="3750" b="0" i="0">
                <a:latin typeface="Calibri Light"/>
                <a:cs typeface="Calibri Light"/>
              </a:defRPr>
            </a:lvl1pPr>
          </a:lstStyle>
          <a:p>
            <a:r>
              <a:rPr lang="en-US" sz="3750" dirty="0" smtClean="0">
                <a:solidFill>
                  <a:schemeClr val="bg1"/>
                </a:solidFill>
                <a:latin typeface="Calibri Light"/>
                <a:cs typeface="Calibri Light"/>
              </a:rPr>
              <a:t>DEPARTMENT</a:t>
            </a:r>
            <a:endParaRPr lang="en-US" sz="3750" dirty="0">
              <a:solidFill>
                <a:schemeClr val="bg1"/>
              </a:solidFill>
              <a:latin typeface="Calibri Light"/>
              <a:cs typeface="Calibri Light"/>
            </a:endParaRPr>
          </a:p>
        </p:txBody>
      </p:sp>
    </p:spTree>
    <p:extLst>
      <p:ext uri="{BB962C8B-B14F-4D97-AF65-F5344CB8AC3E}">
        <p14:creationId xmlns:p14="http://schemas.microsoft.com/office/powerpoint/2010/main" val="6949423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4" name="Content Placeholder 13"/>
          <p:cNvSpPr>
            <a:spLocks noGrp="1"/>
          </p:cNvSpPr>
          <p:nvPr>
            <p:ph sz="quarter" idx="14" hasCustomPrompt="1"/>
          </p:nvPr>
        </p:nvSpPr>
        <p:spPr>
          <a:xfrm>
            <a:off x="232508" y="2899755"/>
            <a:ext cx="4295141" cy="906463"/>
          </a:xfrm>
          <a:solidFill>
            <a:srgbClr val="D95E00"/>
          </a:solidFill>
        </p:spPr>
        <p:txBody>
          <a:bodyPr lIns="274320">
            <a:normAutofit/>
          </a:bodyPr>
          <a:lstStyle>
            <a:lvl1pPr marL="0" indent="0">
              <a:buFontTx/>
              <a:buNone/>
              <a:defRPr sz="3750"/>
            </a:lvl1pPr>
          </a:lstStyle>
          <a:p>
            <a:r>
              <a:rPr lang="en-US" sz="3750" dirty="0" smtClean="0">
                <a:solidFill>
                  <a:schemeClr val="bg1"/>
                </a:solidFill>
                <a:latin typeface="Calibri Light"/>
                <a:cs typeface="Calibri Light"/>
              </a:rPr>
              <a:t>DEPARTMENT</a:t>
            </a:r>
            <a:endParaRPr lang="en-US" sz="3750" dirty="0">
              <a:solidFill>
                <a:schemeClr val="bg1"/>
              </a:solidFill>
              <a:latin typeface="Calibri Light"/>
              <a:cs typeface="Calibri Light"/>
            </a:endParaRPr>
          </a:p>
        </p:txBody>
      </p:sp>
    </p:spTree>
    <p:extLst>
      <p:ext uri="{BB962C8B-B14F-4D97-AF65-F5344CB8AC3E}">
        <p14:creationId xmlns:p14="http://schemas.microsoft.com/office/powerpoint/2010/main" val="568438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Michael J. Castro </a:t>
            </a:r>
          </a:p>
          <a:p>
            <a:pPr marL="0" indent="0">
              <a:lnSpc>
                <a:spcPct val="80000"/>
              </a:lnSpc>
              <a:buClr>
                <a:prstClr val="white"/>
              </a:buClr>
              <a:buFontTx/>
              <a:buNone/>
            </a:pPr>
            <a:r>
              <a:rPr lang="en-US" sz="1500" dirty="0" smtClean="0">
                <a:solidFill>
                  <a:prstClr val="white"/>
                </a:solidFill>
                <a:latin typeface="Calibri Light"/>
                <a:cs typeface="Calibri Light"/>
              </a:rPr>
              <a:t>Executive Vice President/CFO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Finance</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4206919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Michael J. Castro </a:t>
            </a:r>
          </a:p>
          <a:p>
            <a:pPr marL="0" indent="0">
              <a:lnSpc>
                <a:spcPct val="80000"/>
              </a:lnSpc>
              <a:buClr>
                <a:prstClr val="white"/>
              </a:buClr>
              <a:buFontTx/>
              <a:buNone/>
            </a:pPr>
            <a:r>
              <a:rPr lang="en-US" sz="1500" dirty="0" smtClean="0">
                <a:solidFill>
                  <a:prstClr val="white"/>
                </a:solidFill>
                <a:latin typeface="Calibri Light"/>
                <a:cs typeface="Calibri Light"/>
              </a:rPr>
              <a:t>Executive Vice President/CFO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Finance</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8958837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Michael G. Hankinson, Esq. </a:t>
            </a:r>
          </a:p>
          <a:p>
            <a:pPr marL="0" indent="0">
              <a:lnSpc>
                <a:spcPct val="80000"/>
              </a:lnSpc>
              <a:buClr>
                <a:prstClr val="white"/>
              </a:buClr>
              <a:buFontTx/>
              <a:buNone/>
            </a:pPr>
            <a:r>
              <a:rPr lang="en-US" sz="1500" dirty="0" smtClean="0">
                <a:solidFill>
                  <a:prstClr val="white"/>
                </a:solidFill>
                <a:latin typeface="Calibri Light"/>
                <a:cs typeface="Calibri Light"/>
              </a:rPr>
              <a:t>Executive Vice President/CLO</a:t>
            </a:r>
          </a:p>
          <a:p>
            <a:pPr marL="0" indent="0">
              <a:lnSpc>
                <a:spcPct val="70000"/>
              </a:lnSpc>
              <a:buClr>
                <a:prstClr val="white"/>
              </a:buClr>
              <a:buFontTx/>
              <a:buNone/>
            </a:pPr>
            <a:r>
              <a:rPr lang="en-US" sz="1500" dirty="0" smtClean="0">
                <a:solidFill>
                  <a:prstClr val="white"/>
                </a:solidFill>
                <a:latin typeface="Calibri Light"/>
                <a:cs typeface="Calibri Light"/>
              </a:rPr>
              <a:t>Chief Compliance Officer</a:t>
            </a:r>
            <a:endParaRPr lang="en-US" sz="1500" dirty="0">
              <a:solidFill>
                <a:prstClr val="white"/>
              </a:solidFill>
              <a:latin typeface="Calibri Light"/>
              <a:cs typeface="Calibri Light"/>
            </a:endParaRP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Legal &amp; Corporate Affairs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7936974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Anthony S. Barth</a:t>
            </a:r>
          </a:p>
          <a:p>
            <a:pPr marL="0" indent="0">
              <a:lnSpc>
                <a:spcPct val="80000"/>
              </a:lnSpc>
              <a:buClr>
                <a:prstClr val="white"/>
              </a:buClr>
              <a:buFontTx/>
              <a:buNone/>
            </a:pPr>
            <a:r>
              <a:rPr lang="en-US" sz="1500" dirty="0" smtClean="0">
                <a:solidFill>
                  <a:prstClr val="white"/>
                </a:solidFill>
                <a:latin typeface="Calibri Light"/>
                <a:cs typeface="Calibri Light"/>
              </a:rPr>
              <a:t>President/COO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Operations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6104557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Anthony S. Barth</a:t>
            </a:r>
          </a:p>
          <a:p>
            <a:pPr marL="0" indent="0">
              <a:lnSpc>
                <a:spcPct val="80000"/>
              </a:lnSpc>
              <a:buClr>
                <a:prstClr val="white"/>
              </a:buClr>
              <a:buFontTx/>
              <a:buNone/>
            </a:pPr>
            <a:r>
              <a:rPr lang="en-US" sz="1500" dirty="0" smtClean="0">
                <a:solidFill>
                  <a:prstClr val="white"/>
                </a:solidFill>
                <a:latin typeface="Calibri Light"/>
                <a:cs typeface="Calibri Light"/>
              </a:rPr>
              <a:t>President/COO</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Dentist Networks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6797039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Belinda Martinez</a:t>
            </a:r>
          </a:p>
          <a:p>
            <a:pPr marL="0" indent="0">
              <a:lnSpc>
                <a:spcPct val="80000"/>
              </a:lnSpc>
              <a:buClr>
                <a:prstClr val="white"/>
              </a:buClr>
              <a:buFontTx/>
              <a:buNone/>
            </a:pPr>
            <a:r>
              <a:rPr lang="en-US" sz="1500" dirty="0" smtClean="0">
                <a:solidFill>
                  <a:prstClr val="white"/>
                </a:solidFill>
                <a:latin typeface="Calibri Light"/>
                <a:cs typeface="Calibri Light"/>
              </a:rPr>
              <a:t>Senior Vice President,</a:t>
            </a:r>
          </a:p>
          <a:p>
            <a:pPr marL="0" indent="0">
              <a:lnSpc>
                <a:spcPct val="70000"/>
              </a:lnSpc>
              <a:buClr>
                <a:prstClr val="white"/>
              </a:buClr>
              <a:buFontTx/>
              <a:buNone/>
            </a:pPr>
            <a:r>
              <a:rPr lang="en-US" sz="1500" dirty="0" smtClean="0">
                <a:solidFill>
                  <a:prstClr val="white"/>
                </a:solidFill>
                <a:latin typeface="Calibri Light"/>
                <a:cs typeface="Calibri Light"/>
              </a:rPr>
              <a:t>Sales &amp; Marketing</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Sales &amp; Marketing</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4361492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Hari Makkala</a:t>
            </a:r>
          </a:p>
          <a:p>
            <a:pPr marL="0" indent="0">
              <a:lnSpc>
                <a:spcPct val="80000"/>
              </a:lnSpc>
              <a:buClr>
                <a:prstClr val="white"/>
              </a:buClr>
              <a:buFontTx/>
              <a:buNone/>
            </a:pPr>
            <a:r>
              <a:rPr lang="en-US" sz="1500" dirty="0" smtClean="0">
                <a:solidFill>
                  <a:prstClr val="white"/>
                </a:solidFill>
                <a:latin typeface="Calibri Light"/>
                <a:cs typeface="Calibri Light"/>
              </a:rPr>
              <a:t>Group Vice President, IT</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Information Technology</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9430891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John Yamamoto, DDS</a:t>
            </a:r>
          </a:p>
          <a:p>
            <a:pPr marL="0" indent="0">
              <a:lnSpc>
                <a:spcPct val="80000"/>
              </a:lnSpc>
              <a:buClr>
                <a:prstClr val="white"/>
              </a:buClr>
              <a:buFontTx/>
              <a:buNone/>
            </a:pPr>
            <a:r>
              <a:rPr lang="en-US" sz="1500" dirty="0" smtClean="0">
                <a:solidFill>
                  <a:prstClr val="white"/>
                </a:solidFill>
                <a:latin typeface="Calibri Light"/>
                <a:cs typeface="Calibri Light"/>
              </a:rPr>
              <a:t>Vice President, </a:t>
            </a:r>
            <a:br>
              <a:rPr lang="en-US" sz="1500" dirty="0" smtClean="0">
                <a:solidFill>
                  <a:prstClr val="white"/>
                </a:solidFill>
                <a:latin typeface="Calibri Light"/>
                <a:cs typeface="Calibri Light"/>
              </a:rPr>
            </a:br>
            <a:r>
              <a:rPr lang="en-US" sz="1500" dirty="0" smtClean="0">
                <a:solidFill>
                  <a:prstClr val="white"/>
                </a:solidFill>
                <a:latin typeface="Calibri Light"/>
                <a:cs typeface="Calibri Light"/>
              </a:rPr>
              <a:t>Professional Services</a:t>
            </a:r>
          </a:p>
        </p:txBody>
      </p:sp>
      <p:sp>
        <p:nvSpPr>
          <p:cNvPr id="21" name="TextBox 20"/>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Professional Services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78154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dirty="0">
              <a:solidFill>
                <a:prstClr val="black"/>
              </a:solidFill>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solidFill>
                <a:prstClr val="black"/>
              </a:solidFill>
            </a:endParaRPr>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487996CA-A934-42E0-8AB5-FF0E31674D8B}"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69375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4"/>
          <p:cNvSpPr txBox="1">
            <a:spLocks/>
          </p:cNvSpPr>
          <p:nvPr userDrawn="1"/>
        </p:nvSpPr>
        <p:spPr>
          <a:xfrm>
            <a:off x="453681" y="4119494"/>
            <a:ext cx="6400800" cy="17526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Clr>
                <a:schemeClr val="bg1"/>
              </a:buClr>
              <a:buFont typeface="Lucida Grande"/>
              <a:buChar char="&gt;"/>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prstClr val="white"/>
              </a:buClr>
              <a:buFontTx/>
              <a:buNone/>
            </a:pPr>
            <a:r>
              <a:rPr lang="en-US" sz="2100" dirty="0" smtClean="0">
                <a:solidFill>
                  <a:prstClr val="white"/>
                </a:solidFill>
                <a:cs typeface="Calibri"/>
              </a:rPr>
              <a:t>Jeff Album</a:t>
            </a:r>
          </a:p>
          <a:p>
            <a:pPr marL="0" lvl="1" indent="0">
              <a:lnSpc>
                <a:spcPct val="80000"/>
              </a:lnSpc>
              <a:buClr>
                <a:prstClr val="white"/>
              </a:buClr>
              <a:buFontTx/>
              <a:buNone/>
              <a:defRPr/>
            </a:pPr>
            <a:r>
              <a:rPr lang="en-US" sz="1500" dirty="0" smtClean="0">
                <a:solidFill>
                  <a:prstClr val="white"/>
                </a:solidFill>
                <a:latin typeface="Calibri Light"/>
                <a:cs typeface="Calibri Light"/>
              </a:rPr>
              <a:t>Vice President, </a:t>
            </a:r>
            <a:br>
              <a:rPr lang="en-US" sz="1500" dirty="0" smtClean="0">
                <a:solidFill>
                  <a:prstClr val="white"/>
                </a:solidFill>
                <a:latin typeface="Calibri Light"/>
                <a:cs typeface="Calibri Light"/>
              </a:rPr>
            </a:br>
            <a:r>
              <a:rPr lang="en-US" sz="1500" dirty="0" smtClean="0">
                <a:solidFill>
                  <a:prstClr val="white"/>
                </a:solidFill>
                <a:latin typeface="Calibri Light"/>
                <a:cs typeface="Calibri Light"/>
              </a:rPr>
              <a:t>Public &amp; Government Affairs</a:t>
            </a:r>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1" name="Rectangle 10"/>
          <p:cNvSpPr/>
          <p:nvPr userDrawn="1"/>
        </p:nvSpPr>
        <p:spPr>
          <a:xfrm>
            <a:off x="228599" y="2434487"/>
            <a:ext cx="8291019" cy="1061828"/>
          </a:xfrm>
          <a:prstGeom prst="rect">
            <a:avLst/>
          </a:prstGeom>
          <a:solidFill>
            <a:srgbClr val="D65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4" name="TextBox 3"/>
          <p:cNvSpPr txBox="1"/>
          <p:nvPr userDrawn="1"/>
        </p:nvSpPr>
        <p:spPr>
          <a:xfrm>
            <a:off x="430306" y="2434487"/>
            <a:ext cx="8354287" cy="911788"/>
          </a:xfrm>
          <a:prstGeom prst="rect">
            <a:avLst/>
          </a:prstGeom>
          <a:noFill/>
        </p:spPr>
        <p:txBody>
          <a:bodyPr wrap="square" rtlCol="0">
            <a:spAutoFit/>
          </a:bodyPr>
          <a:lstStyle/>
          <a:p>
            <a:pPr>
              <a:defRPr/>
            </a:pPr>
            <a:r>
              <a:rPr lang="en-US" sz="3975" dirty="0">
                <a:solidFill>
                  <a:prstClr val="white"/>
                </a:solidFill>
                <a:latin typeface="Calibri Light"/>
                <a:cs typeface="Calibri Light"/>
              </a:rPr>
              <a:t>Legislative/Regulatory Report</a:t>
            </a:r>
          </a:p>
          <a:p>
            <a:endParaRPr lang="en-US" sz="1350" dirty="0">
              <a:solidFill>
                <a:prstClr val="black"/>
              </a:solidFill>
            </a:endParaRPr>
          </a:p>
        </p:txBody>
      </p:sp>
    </p:spTree>
    <p:extLst>
      <p:ext uri="{BB962C8B-B14F-4D97-AF65-F5344CB8AC3E}">
        <p14:creationId xmlns:p14="http://schemas.microsoft.com/office/powerpoint/2010/main" val="35564566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solidFill>
            <a:srgbClr val="D65C02"/>
          </a:solidFill>
        </p:spPr>
        <p:txBody>
          <a:bodyPr wrap="square" lIns="205740" tIns="0" bIns="102870" rtlCol="0">
            <a:spAutoFit/>
          </a:bodyPr>
          <a:lstStyle/>
          <a:p>
            <a:r>
              <a:rPr lang="en-US" sz="4425" dirty="0">
                <a:solidFill>
                  <a:prstClr val="white"/>
                </a:solidFill>
                <a:latin typeface="Calibri Light"/>
                <a:cs typeface="Calibri Light"/>
              </a:rPr>
              <a:t>QUESTIONS</a:t>
            </a:r>
          </a:p>
        </p:txBody>
      </p:sp>
    </p:spTree>
    <p:extLst>
      <p:ext uri="{BB962C8B-B14F-4D97-AF65-F5344CB8AC3E}">
        <p14:creationId xmlns:p14="http://schemas.microsoft.com/office/powerpoint/2010/main" val="10867197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rgbClr val="D95E00"/>
          </a:solidFill>
          <a:ln>
            <a:noFill/>
          </a:ln>
        </p:spPr>
        <p:txBody>
          <a:bodyPr lIns="274320" tIns="0" bIns="137160" anchor="ctr">
            <a:noAutofit/>
          </a:bodyPr>
          <a:lstStyle>
            <a:lvl1pPr marL="0" indent="0">
              <a:buFontTx/>
              <a:buNone/>
              <a:defRPr sz="4500" b="0" i="0" baseline="0">
                <a:solidFill>
                  <a:schemeClr val="bg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410752505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4157" y="4066208"/>
            <a:ext cx="8063257" cy="576542"/>
          </a:xfrm>
        </p:spPr>
        <p:txBody>
          <a:bodyPr anchor="b">
            <a:normAutofit/>
          </a:bodyPr>
          <a:lstStyle>
            <a:lvl1pPr marL="0" indent="0">
              <a:buFontTx/>
              <a:buNone/>
              <a:defRPr sz="2100" b="0" i="0">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Name</a:t>
            </a:r>
            <a:endParaRPr lang="en-US" dirty="0"/>
          </a:p>
        </p:txBody>
      </p:sp>
      <p:sp>
        <p:nvSpPr>
          <p:cNvPr id="9" name="Text Placeholder 8"/>
          <p:cNvSpPr>
            <a:spLocks noGrp="1"/>
          </p:cNvSpPr>
          <p:nvPr>
            <p:ph type="body" sz="quarter" idx="14" hasCustomPrompt="1"/>
          </p:nvPr>
        </p:nvSpPr>
        <p:spPr>
          <a:xfrm>
            <a:off x="457111" y="4621818"/>
            <a:ext cx="8072526" cy="1385888"/>
          </a:xfrm>
        </p:spPr>
        <p:txBody>
          <a:bodyPr>
            <a:normAutofit/>
          </a:bodyPr>
          <a:lstStyle>
            <a:lvl1pPr marL="0" indent="0">
              <a:lnSpc>
                <a:spcPct val="70000"/>
              </a:lnSpc>
              <a:buFontTx/>
              <a:buNone/>
              <a:defRPr sz="1500" b="0" i="0">
                <a:latin typeface="Calibri Light"/>
                <a:cs typeface="Calibri Light"/>
              </a:defRPr>
            </a:lvl1pPr>
          </a:lstStyle>
          <a:p>
            <a:pPr lvl="0"/>
            <a:r>
              <a:rPr lang="en-US" dirty="0" smtClean="0"/>
              <a:t>Job title</a:t>
            </a:r>
          </a:p>
        </p:txBody>
      </p:sp>
      <p:sp>
        <p:nvSpPr>
          <p:cNvPr id="21" name="Content Placeholder 20"/>
          <p:cNvSpPr>
            <a:spLocks noGrp="1"/>
          </p:cNvSpPr>
          <p:nvPr>
            <p:ph sz="quarter" idx="16" hasCustomPrompt="1"/>
          </p:nvPr>
        </p:nvSpPr>
        <p:spPr>
          <a:xfrm>
            <a:off x="225920" y="2434491"/>
            <a:ext cx="8291019" cy="1061829"/>
          </a:xfrm>
          <a:solidFill>
            <a:srgbClr val="D65C02"/>
          </a:solidFill>
          <a:ln>
            <a:noFill/>
          </a:ln>
        </p:spPr>
        <p:txBody>
          <a:bodyPr wrap="square" lIns="274320" rIns="0" bIns="201168" anchor="ctr">
            <a:noAutofit/>
          </a:bodyPr>
          <a:lstStyle>
            <a:lvl1pPr marL="0" indent="0">
              <a:buFontTx/>
              <a:buNone/>
              <a:defRPr sz="4350" b="0" i="0">
                <a:latin typeface="Calibri Light"/>
                <a:cs typeface="Calibri Light"/>
              </a:defRPr>
            </a:lvl1pPr>
          </a:lstStyle>
          <a:p>
            <a:pPr lvl="0"/>
            <a:r>
              <a:rPr lang="en-US" dirty="0" smtClean="0"/>
              <a:t>Department</a:t>
            </a:r>
            <a:endParaRPr lang="en-US" dirty="0"/>
          </a:p>
        </p:txBody>
      </p:sp>
      <p:pic>
        <p:nvPicPr>
          <p:cNvPr id="22" name="Picture 21"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64330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89381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322075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6" name="Rectangle 5"/>
          <p:cNvSpPr/>
          <p:nvPr userDrawn="1"/>
        </p:nvSpPr>
        <p:spPr>
          <a:xfrm flipH="1">
            <a:off x="233682" y="2041244"/>
            <a:ext cx="8310880" cy="428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lumMod val="50000"/>
                </a:prstClr>
              </a:solidFill>
            </a:endParaRPr>
          </a:p>
        </p:txBody>
      </p:sp>
      <p:sp>
        <p:nvSpPr>
          <p:cNvPr id="8" name="Rectangle 7"/>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 Placeholder 9"/>
          <p:cNvSpPr>
            <a:spLocks noGrp="1"/>
          </p:cNvSpPr>
          <p:nvPr>
            <p:ph type="body" sz="quarter" idx="13" hasCustomPrompt="1"/>
          </p:nvPr>
        </p:nvSpPr>
        <p:spPr>
          <a:xfrm>
            <a:off x="484270" y="787315"/>
            <a:ext cx="8107328" cy="647700"/>
          </a:xfrm>
        </p:spPr>
        <p:txBody>
          <a:bodyPr anchor="b">
            <a:noAutofit/>
          </a:bodyPr>
          <a:lstStyle>
            <a:lvl1pPr marL="0" indent="0">
              <a:buFontTx/>
              <a:buNone/>
              <a:defRPr sz="3300" baseline="0"/>
            </a:lvl1pPr>
          </a:lstStyle>
          <a:p>
            <a:pPr lvl="0"/>
            <a:r>
              <a:rPr lang="en-US" dirty="0" smtClean="0"/>
              <a:t>CLICK TO EDIT</a:t>
            </a:r>
          </a:p>
        </p:txBody>
      </p:sp>
      <p:sp>
        <p:nvSpPr>
          <p:cNvPr id="12" name="Text Placeholder 11"/>
          <p:cNvSpPr>
            <a:spLocks noGrp="1"/>
          </p:cNvSpPr>
          <p:nvPr>
            <p:ph type="body" sz="quarter" idx="14"/>
          </p:nvPr>
        </p:nvSpPr>
        <p:spPr>
          <a:xfrm>
            <a:off x="484268" y="1310676"/>
            <a:ext cx="5821059" cy="505360"/>
          </a:xfrm>
        </p:spPr>
        <p:txBody>
          <a:bodyPr>
            <a:normAutofit/>
          </a:bodyPr>
          <a:lstStyle>
            <a:lvl1pPr marL="0" indent="0">
              <a:buFontTx/>
              <a:buNone/>
              <a:defRPr sz="1350"/>
            </a:lvl1pPr>
          </a:lstStyle>
          <a:p>
            <a:pPr lvl="0"/>
            <a:r>
              <a:rPr lang="en-US" dirty="0" smtClean="0"/>
              <a:t>Click to edit</a:t>
            </a:r>
          </a:p>
        </p:txBody>
      </p:sp>
    </p:spTree>
    <p:extLst>
      <p:ext uri="{BB962C8B-B14F-4D97-AF65-F5344CB8AC3E}">
        <p14:creationId xmlns:p14="http://schemas.microsoft.com/office/powerpoint/2010/main" val="23624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TextBox 6"/>
          <p:cNvSpPr txBox="1"/>
          <p:nvPr userDrawn="1"/>
        </p:nvSpPr>
        <p:spPr>
          <a:xfrm>
            <a:off x="457200" y="5496562"/>
            <a:ext cx="8321040" cy="507831"/>
          </a:xfrm>
          <a:prstGeom prst="rect">
            <a:avLst/>
          </a:prstGeom>
          <a:noFill/>
        </p:spPr>
        <p:txBody>
          <a:bodyPr wrap="square" rtlCol="0">
            <a:spAutoFit/>
          </a:bodyPr>
          <a:lstStyle/>
          <a:p>
            <a:r>
              <a:rPr lang="en-US" sz="900" dirty="0">
                <a:solidFill>
                  <a:prstClr val="white"/>
                </a:solidFill>
              </a:rPr>
              <a:t>The information in this presentation is confidential and intended only for board members. It may not be discussed with nor distributed to anyone who is not a board member or employee of any of our enterprise companies.</a:t>
            </a:r>
          </a:p>
          <a:p>
            <a:endParaRPr lang="en-US" sz="900" dirty="0">
              <a:solidFill>
                <a:prstClr val="white"/>
              </a:solidFill>
            </a:endParaRPr>
          </a:p>
        </p:txBody>
      </p:sp>
      <p:sp>
        <p:nvSpPr>
          <p:cNvPr id="9" name="Rectangle 8"/>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10" name="TextBox 9"/>
          <p:cNvSpPr txBox="1"/>
          <p:nvPr userDrawn="1"/>
        </p:nvSpPr>
        <p:spPr>
          <a:xfrm>
            <a:off x="228602" y="2434489"/>
            <a:ext cx="8291019" cy="784830"/>
          </a:xfrm>
          <a:prstGeom prst="rect">
            <a:avLst/>
          </a:prstGeom>
          <a:noFill/>
        </p:spPr>
        <p:txBody>
          <a:bodyPr wrap="square" lIns="205740" tIns="0" bIns="102870" rtlCol="0">
            <a:spAutoFit/>
          </a:bodyPr>
          <a:lstStyle/>
          <a:p>
            <a:r>
              <a:rPr lang="en-US" sz="4425" dirty="0">
                <a:solidFill>
                  <a:prstClr val="black"/>
                </a:solidFill>
                <a:latin typeface="Calibri Light"/>
                <a:cs typeface="Calibri Light"/>
              </a:rPr>
              <a:t>QUESTIONS</a:t>
            </a:r>
          </a:p>
        </p:txBody>
      </p:sp>
    </p:spTree>
    <p:extLst>
      <p:ext uri="{BB962C8B-B14F-4D97-AF65-F5344CB8AC3E}">
        <p14:creationId xmlns:p14="http://schemas.microsoft.com/office/powerpoint/2010/main" val="6355123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0296" y="4090384"/>
            <a:ext cx="6400800" cy="1752600"/>
          </a:xfrm>
        </p:spPr>
        <p:txBody>
          <a:bodyPr/>
          <a:lstStyle>
            <a:lvl1pPr marL="0" indent="0" algn="l">
              <a:lnSpc>
                <a:spcPct val="100000"/>
              </a:lnSpc>
              <a:buNone/>
              <a:defRPr b="0" i="0">
                <a:solidFill>
                  <a:schemeClr val="bg1"/>
                </a:solidFill>
                <a:latin typeface="Calibri Light"/>
                <a:cs typeface="Calibri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pic>
        <p:nvPicPr>
          <p:cNvPr id="10" name="Picture 9"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227558" y="2594455"/>
            <a:ext cx="7427463" cy="842700"/>
          </a:xfrm>
          <a:solidFill>
            <a:schemeClr val="bg1"/>
          </a:solidFill>
          <a:ln>
            <a:noFill/>
          </a:ln>
        </p:spPr>
        <p:txBody>
          <a:bodyPr lIns="274320" tIns="0" bIns="137160" anchor="ctr">
            <a:noAutofit/>
          </a:bodyPr>
          <a:lstStyle>
            <a:lvl1pPr marL="0" indent="0">
              <a:buFontTx/>
              <a:buNone/>
              <a:defRPr sz="4500" b="0" i="0" baseline="0">
                <a:solidFill>
                  <a:schemeClr val="tx1"/>
                </a:solidFill>
                <a:latin typeface="Calibri Light"/>
                <a:cs typeface="Calibri Light"/>
              </a:defRPr>
            </a:lvl1pPr>
          </a:lstStyle>
          <a:p>
            <a:pPr lvl="0"/>
            <a:r>
              <a:rPr lang="en-US" dirty="0" smtClean="0"/>
              <a:t>EDIT TITLE</a:t>
            </a:r>
            <a:endParaRPr lang="en-US" dirty="0"/>
          </a:p>
        </p:txBody>
      </p:sp>
      <p:sp>
        <p:nvSpPr>
          <p:cNvPr id="13" name="Rectangle 12"/>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7071224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44157" y="4066208"/>
            <a:ext cx="8063257" cy="576542"/>
          </a:xfrm>
        </p:spPr>
        <p:txBody>
          <a:bodyPr anchor="b">
            <a:normAutofit/>
          </a:bodyPr>
          <a:lstStyle>
            <a:lvl1pPr marL="0" indent="0">
              <a:buFontTx/>
              <a:buNone/>
              <a:defRPr sz="2100" b="0" i="0">
                <a:latin typeface="Calibri"/>
                <a:cs typeface="Calibri"/>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Name</a:t>
            </a:r>
            <a:endParaRPr lang="en-US" dirty="0"/>
          </a:p>
        </p:txBody>
      </p:sp>
      <p:sp>
        <p:nvSpPr>
          <p:cNvPr id="9" name="Text Placeholder 8"/>
          <p:cNvSpPr>
            <a:spLocks noGrp="1"/>
          </p:cNvSpPr>
          <p:nvPr>
            <p:ph type="body" sz="quarter" idx="14" hasCustomPrompt="1"/>
          </p:nvPr>
        </p:nvSpPr>
        <p:spPr>
          <a:xfrm>
            <a:off x="457111" y="4621818"/>
            <a:ext cx="8072526" cy="1385888"/>
          </a:xfrm>
        </p:spPr>
        <p:txBody>
          <a:bodyPr>
            <a:normAutofit/>
          </a:bodyPr>
          <a:lstStyle>
            <a:lvl1pPr marL="0" indent="0">
              <a:lnSpc>
                <a:spcPct val="70000"/>
              </a:lnSpc>
              <a:buFontTx/>
              <a:buNone/>
              <a:defRPr sz="1500" b="0" i="0">
                <a:latin typeface="Calibri Light"/>
                <a:cs typeface="Calibri Light"/>
              </a:defRPr>
            </a:lvl1pPr>
          </a:lstStyle>
          <a:p>
            <a:pPr lvl="0"/>
            <a:r>
              <a:rPr lang="en-US" dirty="0" smtClean="0"/>
              <a:t>Job title</a:t>
            </a:r>
          </a:p>
        </p:txBody>
      </p:sp>
      <p:sp>
        <p:nvSpPr>
          <p:cNvPr id="21" name="Content Placeholder 20"/>
          <p:cNvSpPr>
            <a:spLocks noGrp="1"/>
          </p:cNvSpPr>
          <p:nvPr>
            <p:ph sz="quarter" idx="16" hasCustomPrompt="1"/>
          </p:nvPr>
        </p:nvSpPr>
        <p:spPr>
          <a:xfrm>
            <a:off x="225920" y="2434491"/>
            <a:ext cx="8291019" cy="1061829"/>
          </a:xfrm>
          <a:solidFill>
            <a:schemeClr val="bg1"/>
          </a:solidFill>
          <a:ln>
            <a:noFill/>
          </a:ln>
        </p:spPr>
        <p:txBody>
          <a:bodyPr wrap="square" lIns="274320" rIns="0" bIns="201168" anchor="ctr">
            <a:noAutofit/>
          </a:bodyPr>
          <a:lstStyle>
            <a:lvl1pPr marL="0" indent="0">
              <a:buFontTx/>
              <a:buNone/>
              <a:defRPr sz="4350" b="0" i="0">
                <a:latin typeface="Calibri Light"/>
                <a:cs typeface="Calibri Light"/>
              </a:defRPr>
            </a:lvl1pPr>
          </a:lstStyle>
          <a:p>
            <a:pPr lvl="0"/>
            <a:r>
              <a:rPr lang="en-US" dirty="0" smtClean="0"/>
              <a:t>Department</a:t>
            </a:r>
            <a:endParaRPr lang="en-US" dirty="0"/>
          </a:p>
        </p:txBody>
      </p:sp>
      <p:pic>
        <p:nvPicPr>
          <p:cNvPr id="22" name="Picture 21" descr="DDLogo_PMS 36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 y="345387"/>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0752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47" Type="http://schemas.openxmlformats.org/officeDocument/2006/relationships/slideLayout" Target="../slideLayouts/slideLayout72.xml"/><Relationship Id="rId50"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slideLayout" Target="../slideLayouts/slideLayout71.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41" Type="http://schemas.openxmlformats.org/officeDocument/2006/relationships/slideLayout" Target="../slideLayouts/slideLayout66.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49" Type="http://schemas.openxmlformats.org/officeDocument/2006/relationships/slideLayout" Target="../slideLayouts/slideLayout74.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 Id="rId48" Type="http://schemas.openxmlformats.org/officeDocument/2006/relationships/slideLayout" Target="../slideLayouts/slideLayout73.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50" Type="http://schemas.openxmlformats.org/officeDocument/2006/relationships/theme" Target="../theme/theme4.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41" Type="http://schemas.openxmlformats.org/officeDocument/2006/relationships/slideLayout" Target="../slideLayouts/slideLayout115.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slideLayout" Target="../slideLayouts/slideLayout123.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8"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9" Type="http://schemas.openxmlformats.org/officeDocument/2006/relationships/slideLayout" Target="../slideLayouts/slideLayout162.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34" Type="http://schemas.openxmlformats.org/officeDocument/2006/relationships/slideLayout" Target="../slideLayouts/slideLayout157.xml"/><Relationship Id="rId42" Type="http://schemas.openxmlformats.org/officeDocument/2006/relationships/slideLayout" Target="../slideLayouts/slideLayout165.xml"/><Relationship Id="rId47" Type="http://schemas.openxmlformats.org/officeDocument/2006/relationships/slideLayout" Target="../slideLayouts/slideLayout170.xml"/><Relationship Id="rId50" Type="http://schemas.openxmlformats.org/officeDocument/2006/relationships/theme" Target="../theme/theme5.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slideLayout" Target="../slideLayouts/slideLayout156.xml"/><Relationship Id="rId38" Type="http://schemas.openxmlformats.org/officeDocument/2006/relationships/slideLayout" Target="../slideLayouts/slideLayout161.xml"/><Relationship Id="rId46" Type="http://schemas.openxmlformats.org/officeDocument/2006/relationships/slideLayout" Target="../slideLayouts/slideLayout169.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41" Type="http://schemas.openxmlformats.org/officeDocument/2006/relationships/slideLayout" Target="../slideLayouts/slideLayout164.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37" Type="http://schemas.openxmlformats.org/officeDocument/2006/relationships/slideLayout" Target="../slideLayouts/slideLayout160.xml"/><Relationship Id="rId40" Type="http://schemas.openxmlformats.org/officeDocument/2006/relationships/slideLayout" Target="../slideLayouts/slideLayout163.xml"/><Relationship Id="rId45" Type="http://schemas.openxmlformats.org/officeDocument/2006/relationships/slideLayout" Target="../slideLayouts/slideLayout168.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36" Type="http://schemas.openxmlformats.org/officeDocument/2006/relationships/slideLayout" Target="../slideLayouts/slideLayout159.xml"/><Relationship Id="rId49" Type="http://schemas.openxmlformats.org/officeDocument/2006/relationships/slideLayout" Target="../slideLayouts/slideLayout172.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slideLayout" Target="../slideLayouts/slideLayout154.xml"/><Relationship Id="rId44" Type="http://schemas.openxmlformats.org/officeDocument/2006/relationships/slideLayout" Target="../slideLayouts/slideLayout167.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slideLayout" Target="../slideLayouts/slideLayout158.xml"/><Relationship Id="rId43" Type="http://schemas.openxmlformats.org/officeDocument/2006/relationships/slideLayout" Target="../slideLayouts/slideLayout166.xml"/><Relationship Id="rId48" Type="http://schemas.openxmlformats.org/officeDocument/2006/relationships/slideLayout" Target="../slideLayouts/slideLayout171.xml"/><Relationship Id="rId8" Type="http://schemas.openxmlformats.org/officeDocument/2006/relationships/slideLayout" Target="../slideLayouts/slideLayout1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26" Type="http://schemas.openxmlformats.org/officeDocument/2006/relationships/slideLayout" Target="../slideLayouts/slideLayout198.xml"/><Relationship Id="rId39" Type="http://schemas.openxmlformats.org/officeDocument/2006/relationships/slideLayout" Target="../slideLayouts/slideLayout211.xml"/><Relationship Id="rId3" Type="http://schemas.openxmlformats.org/officeDocument/2006/relationships/slideLayout" Target="../slideLayouts/slideLayout175.xml"/><Relationship Id="rId21" Type="http://schemas.openxmlformats.org/officeDocument/2006/relationships/slideLayout" Target="../slideLayouts/slideLayout193.xml"/><Relationship Id="rId34" Type="http://schemas.openxmlformats.org/officeDocument/2006/relationships/slideLayout" Target="../slideLayouts/slideLayout206.xml"/><Relationship Id="rId42" Type="http://schemas.openxmlformats.org/officeDocument/2006/relationships/slideLayout" Target="../slideLayouts/slideLayout214.xml"/><Relationship Id="rId47" Type="http://schemas.openxmlformats.org/officeDocument/2006/relationships/slideLayout" Target="../slideLayouts/slideLayout219.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5" Type="http://schemas.openxmlformats.org/officeDocument/2006/relationships/slideLayout" Target="../slideLayouts/slideLayout197.xml"/><Relationship Id="rId33" Type="http://schemas.openxmlformats.org/officeDocument/2006/relationships/slideLayout" Target="../slideLayouts/slideLayout205.xml"/><Relationship Id="rId38" Type="http://schemas.openxmlformats.org/officeDocument/2006/relationships/slideLayout" Target="../slideLayouts/slideLayout210.xml"/><Relationship Id="rId46" Type="http://schemas.openxmlformats.org/officeDocument/2006/relationships/slideLayout" Target="../slideLayouts/slideLayout218.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slideLayout" Target="../slideLayouts/slideLayout192.xml"/><Relationship Id="rId29" Type="http://schemas.openxmlformats.org/officeDocument/2006/relationships/slideLayout" Target="../slideLayouts/slideLayout201.xml"/><Relationship Id="rId41" Type="http://schemas.openxmlformats.org/officeDocument/2006/relationships/slideLayout" Target="../slideLayouts/slideLayout213.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24" Type="http://schemas.openxmlformats.org/officeDocument/2006/relationships/slideLayout" Target="../slideLayouts/slideLayout196.xml"/><Relationship Id="rId32" Type="http://schemas.openxmlformats.org/officeDocument/2006/relationships/slideLayout" Target="../slideLayouts/slideLayout204.xml"/><Relationship Id="rId37" Type="http://schemas.openxmlformats.org/officeDocument/2006/relationships/slideLayout" Target="../slideLayouts/slideLayout209.xml"/><Relationship Id="rId40" Type="http://schemas.openxmlformats.org/officeDocument/2006/relationships/slideLayout" Target="../slideLayouts/slideLayout212.xml"/><Relationship Id="rId45" Type="http://schemas.openxmlformats.org/officeDocument/2006/relationships/slideLayout" Target="../slideLayouts/slideLayout217.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23" Type="http://schemas.openxmlformats.org/officeDocument/2006/relationships/slideLayout" Target="../slideLayouts/slideLayout195.xml"/><Relationship Id="rId28" Type="http://schemas.openxmlformats.org/officeDocument/2006/relationships/slideLayout" Target="../slideLayouts/slideLayout200.xml"/><Relationship Id="rId36" Type="http://schemas.openxmlformats.org/officeDocument/2006/relationships/slideLayout" Target="../slideLayouts/slideLayout208.xml"/><Relationship Id="rId10" Type="http://schemas.openxmlformats.org/officeDocument/2006/relationships/slideLayout" Target="../slideLayouts/slideLayout182.xml"/><Relationship Id="rId19" Type="http://schemas.openxmlformats.org/officeDocument/2006/relationships/slideLayout" Target="../slideLayouts/slideLayout191.xml"/><Relationship Id="rId31" Type="http://schemas.openxmlformats.org/officeDocument/2006/relationships/slideLayout" Target="../slideLayouts/slideLayout203.xml"/><Relationship Id="rId44" Type="http://schemas.openxmlformats.org/officeDocument/2006/relationships/slideLayout" Target="../slideLayouts/slideLayout216.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slideLayout" Target="../slideLayouts/slideLayout194.xml"/><Relationship Id="rId27" Type="http://schemas.openxmlformats.org/officeDocument/2006/relationships/slideLayout" Target="../slideLayouts/slideLayout199.xml"/><Relationship Id="rId30" Type="http://schemas.openxmlformats.org/officeDocument/2006/relationships/slideLayout" Target="../slideLayouts/slideLayout202.xml"/><Relationship Id="rId35" Type="http://schemas.openxmlformats.org/officeDocument/2006/relationships/slideLayout" Target="../slideLayouts/slideLayout207.xml"/><Relationship Id="rId43" Type="http://schemas.openxmlformats.org/officeDocument/2006/relationships/slideLayout" Target="../slideLayouts/slideLayout215.xml"/><Relationship Id="rId48"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1.xml"/><Relationship Id="rId1" Type="http://schemas.openxmlformats.org/officeDocument/2006/relationships/slideLayout" Target="../slideLayouts/slideLayout2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4070" y="-2"/>
            <a:ext cx="7985375" cy="1400131"/>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662031" y="1600206"/>
            <a:ext cx="7975606" cy="45259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endParaRPr lang="en-US" dirty="0"/>
          </a:p>
        </p:txBody>
      </p:sp>
      <p:sp>
        <p:nvSpPr>
          <p:cNvPr id="10" name="Rectangle 9"/>
          <p:cNvSpPr/>
          <p:nvPr userDrawn="1"/>
        </p:nvSpPr>
        <p:spPr>
          <a:xfrm>
            <a:off x="3" y="-1"/>
            <a:ext cx="316177" cy="6858001"/>
          </a:xfrm>
          <a:prstGeom prst="rect">
            <a:avLst/>
          </a:prstGeom>
          <a:solidFill>
            <a:srgbClr val="3A9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Slide Number Placeholder 5"/>
          <p:cNvSpPr>
            <a:spLocks noGrp="1"/>
          </p:cNvSpPr>
          <p:nvPr>
            <p:ph type="sldNum" sz="quarter" idx="4"/>
          </p:nvPr>
        </p:nvSpPr>
        <p:spPr>
          <a:xfrm>
            <a:off x="316179" y="6444894"/>
            <a:ext cx="2133600" cy="365125"/>
          </a:xfrm>
          <a:prstGeom prst="rect">
            <a:avLst/>
          </a:prstGeom>
        </p:spPr>
        <p:txBody>
          <a:bodyPr/>
          <a:lstStyle>
            <a:lvl1pPr algn="l">
              <a:defRPr sz="1600"/>
            </a:lvl1pPr>
          </a:lstStyle>
          <a:p>
            <a:fld id="{6458E574-3466-AB4B-829E-8E1A936BDA3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3879917"/>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7" r:id="rId3"/>
    <p:sldLayoutId id="2147483656" r:id="rId4"/>
    <p:sldLayoutId id="2147483654" r:id="rId5"/>
    <p:sldLayoutId id="2147483667" r:id="rId6"/>
    <p:sldLayoutId id="2147483670" r:id="rId7"/>
    <p:sldLayoutId id="2147483671" r:id="rId8"/>
    <p:sldLayoutId id="2147483673" r:id="rId9"/>
    <p:sldLayoutId id="2147483690" r:id="rId10"/>
    <p:sldLayoutId id="2147483691" r:id="rId11"/>
    <p:sldLayoutId id="2147483692" r:id="rId12"/>
    <p:sldLayoutId id="2147483693" r:id="rId13"/>
    <p:sldLayoutId id="2147483926" r:id="rId14"/>
  </p:sldLayoutIdLst>
  <p:hf hdr="0" ftr="0" dt="0"/>
  <p:txStyles>
    <p:titleStyle>
      <a:lvl1pPr algn="l" defTabSz="457200" rtl="0" eaLnBrk="1" latinLnBrk="0" hangingPunct="1">
        <a:spcBef>
          <a:spcPct val="0"/>
        </a:spcBef>
        <a:buNone/>
        <a:defRPr sz="4400" b="0" i="0" kern="1200">
          <a:solidFill>
            <a:srgbClr val="128BAD"/>
          </a:solidFill>
          <a:latin typeface="Calibri Light"/>
          <a:ea typeface="+mj-ea"/>
          <a:cs typeface="Calibri Light"/>
        </a:defRPr>
      </a:lvl1pPr>
    </p:titleStyle>
    <p:body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26B36-61B4-475B-BE5E-83E42F4F8F18}" type="slidenum">
              <a:rPr lang="en-US" smtClean="0"/>
              <a:t>‹#›</a:t>
            </a:fld>
            <a:endParaRPr lang="en-US" dirty="0"/>
          </a:p>
        </p:txBody>
      </p:sp>
    </p:spTree>
    <p:extLst>
      <p:ext uri="{BB962C8B-B14F-4D97-AF65-F5344CB8AC3E}">
        <p14:creationId xmlns:p14="http://schemas.microsoft.com/office/powerpoint/2010/main" val="8060872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28600" y="0"/>
            <a:ext cx="89154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750">
                <a:solidFill>
                  <a:schemeClr val="bg1">
                    <a:lumMod val="75000"/>
                  </a:schemeClr>
                </a:solidFill>
              </a:defRPr>
            </a:lvl1pPr>
          </a:lstStyle>
          <a:p>
            <a:endParaRPr lang="en-US" dirty="0">
              <a:solidFill>
                <a:prstClr val="white">
                  <a:lumMod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750">
                <a:solidFill>
                  <a:schemeClr val="bg1">
                    <a:lumMod val="75000"/>
                  </a:schemeClr>
                </a:solidFill>
              </a:defRPr>
            </a:lvl1pPr>
          </a:lstStyle>
          <a:p>
            <a:endParaRPr lang="en-US" dirty="0">
              <a:solidFill>
                <a:prstClr val="white">
                  <a:lumMod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750">
                <a:solidFill>
                  <a:schemeClr val="bg1">
                    <a:lumMod val="75000"/>
                  </a:schemeClr>
                </a:solidFill>
              </a:defRPr>
            </a:lvl1p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Rectangle 6"/>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7774171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 id="2147483735" r:id="rId41"/>
    <p:sldLayoutId id="2147483736" r:id="rId42"/>
    <p:sldLayoutId id="2147483737" r:id="rId43"/>
    <p:sldLayoutId id="2147483738" r:id="rId44"/>
    <p:sldLayoutId id="2147483739" r:id="rId45"/>
    <p:sldLayoutId id="2147483740" r:id="rId46"/>
    <p:sldLayoutId id="2147483741" r:id="rId47"/>
    <p:sldLayoutId id="2147483742" r:id="rId48"/>
    <p:sldLayoutId id="2147483743" r:id="rId49"/>
  </p:sldLayoutIdLst>
  <p:timing>
    <p:tnLst>
      <p:par>
        <p:cTn id="1" dur="indefinite" restart="never" nodeType="tmRoot"/>
      </p:par>
    </p:tnLst>
  </p:timing>
  <p:hf hdr="0" ftr="0" dt="0"/>
  <p:txStyles>
    <p:titleStyle>
      <a:lvl1pPr algn="ctr" defTabSz="342900" rtl="0" eaLnBrk="1" latinLnBrk="0" hangingPunct="1">
        <a:spcBef>
          <a:spcPct val="0"/>
        </a:spcBef>
        <a:buNone/>
        <a:defRPr sz="3300" b="0" i="0" kern="1200" cap="all" baseline="0">
          <a:solidFill>
            <a:schemeClr val="tx1"/>
          </a:solidFill>
          <a:latin typeface="Calibri"/>
          <a:ea typeface="+mj-ea"/>
          <a:cs typeface="Calibri"/>
        </a:defRPr>
      </a:lvl1pPr>
    </p:titleStyle>
    <p:bodyStyle>
      <a:lvl1pPr marL="257175" indent="-257175" algn="l" defTabSz="342900" rtl="0" eaLnBrk="1" latinLnBrk="0" hangingPunct="1">
        <a:spcBef>
          <a:spcPct val="20000"/>
        </a:spcBef>
        <a:buClr>
          <a:schemeClr val="bg1"/>
        </a:buClr>
        <a:buFont typeface="Lucida Grande"/>
        <a:buChar char="&gt;"/>
        <a:defRPr sz="2400" kern="1200">
          <a:solidFill>
            <a:schemeClr val="tx1"/>
          </a:solidFill>
          <a:latin typeface="+mn-lt"/>
          <a:ea typeface="+mn-ea"/>
          <a:cs typeface="+mn-cs"/>
        </a:defRPr>
      </a:lvl1pPr>
      <a:lvl2pPr marL="557213" indent="-214313" algn="l" defTabSz="342900" rtl="0" eaLnBrk="1" latinLnBrk="0" hangingPunct="1">
        <a:spcBef>
          <a:spcPct val="20000"/>
        </a:spcBef>
        <a:buClr>
          <a:schemeClr val="bg1"/>
        </a:buClr>
        <a:buFont typeface="Lucida Grande"/>
        <a:buChar char="&gt;"/>
        <a:defRPr sz="2100" kern="1200">
          <a:solidFill>
            <a:schemeClr val="tx1"/>
          </a:solidFill>
          <a:latin typeface="+mn-lt"/>
          <a:ea typeface="+mn-ea"/>
          <a:cs typeface="+mn-cs"/>
        </a:defRPr>
      </a:lvl2pPr>
      <a:lvl3pPr marL="857250" indent="-171450" algn="l" defTabSz="342900" rtl="0" eaLnBrk="1" latinLnBrk="0" hangingPunct="1">
        <a:spcBef>
          <a:spcPct val="20000"/>
        </a:spcBef>
        <a:buClr>
          <a:schemeClr val="bg1"/>
        </a:buClr>
        <a:buFont typeface="Lucida Grande"/>
        <a:buChar char="&gt;"/>
        <a:defRPr sz="1800" kern="1200">
          <a:solidFill>
            <a:schemeClr val="tx1"/>
          </a:solidFill>
          <a:latin typeface="+mn-lt"/>
          <a:ea typeface="+mn-ea"/>
          <a:cs typeface="+mn-cs"/>
        </a:defRPr>
      </a:lvl3pPr>
      <a:lvl4pPr marL="1200150" indent="-171450" algn="l" defTabSz="342900" rtl="0" eaLnBrk="1" latinLnBrk="0" hangingPunct="1">
        <a:spcBef>
          <a:spcPct val="20000"/>
        </a:spcBef>
        <a:buClr>
          <a:schemeClr val="bg1"/>
        </a:buClr>
        <a:buFont typeface="Lucida Grande"/>
        <a:buChar char="&gt;"/>
        <a:defRPr sz="1500" kern="1200">
          <a:solidFill>
            <a:schemeClr val="tx1"/>
          </a:solidFill>
          <a:latin typeface="+mn-lt"/>
          <a:ea typeface="+mn-ea"/>
          <a:cs typeface="+mn-cs"/>
        </a:defRPr>
      </a:lvl4pPr>
      <a:lvl5pPr marL="1543050" indent="-171450" algn="l" defTabSz="342900" rtl="0" eaLnBrk="1" latinLnBrk="0" hangingPunct="1">
        <a:spcBef>
          <a:spcPct val="20000"/>
        </a:spcBef>
        <a:buClr>
          <a:schemeClr val="bg1"/>
        </a:buClr>
        <a:buFont typeface="Lucida Grande"/>
        <a:buChar char="&gt;"/>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28600" y="0"/>
            <a:ext cx="89154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750">
                <a:solidFill>
                  <a:schemeClr val="bg1">
                    <a:lumMod val="75000"/>
                  </a:schemeClr>
                </a:solidFill>
              </a:defRPr>
            </a:lvl1pPr>
          </a:lstStyle>
          <a:p>
            <a:endParaRPr lang="en-US" dirty="0">
              <a:solidFill>
                <a:prstClr val="white">
                  <a:lumMod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750">
                <a:solidFill>
                  <a:schemeClr val="bg1">
                    <a:lumMod val="75000"/>
                  </a:schemeClr>
                </a:solidFill>
              </a:defRPr>
            </a:lvl1pPr>
          </a:lstStyle>
          <a:p>
            <a:endParaRPr lang="en-US" dirty="0">
              <a:solidFill>
                <a:prstClr val="white">
                  <a:lumMod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750">
                <a:solidFill>
                  <a:schemeClr val="bg1">
                    <a:lumMod val="75000"/>
                  </a:schemeClr>
                </a:solidFill>
              </a:defRPr>
            </a:lvl1p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Rectangle 6"/>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7797385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Lst>
  <p:timing>
    <p:tnLst>
      <p:par>
        <p:cTn id="1" dur="indefinite" restart="never" nodeType="tmRoot"/>
      </p:par>
    </p:tnLst>
  </p:timing>
  <p:hf hdr="0" ftr="0" dt="0"/>
  <p:txStyles>
    <p:titleStyle>
      <a:lvl1pPr algn="ctr" defTabSz="342900" rtl="0" eaLnBrk="1" latinLnBrk="0" hangingPunct="1">
        <a:spcBef>
          <a:spcPct val="0"/>
        </a:spcBef>
        <a:buNone/>
        <a:defRPr sz="3300" b="0" i="0" kern="1200" cap="all" baseline="0">
          <a:solidFill>
            <a:schemeClr val="tx1"/>
          </a:solidFill>
          <a:latin typeface="Calibri"/>
          <a:ea typeface="+mj-ea"/>
          <a:cs typeface="Calibri"/>
        </a:defRPr>
      </a:lvl1pPr>
    </p:titleStyle>
    <p:bodyStyle>
      <a:lvl1pPr marL="257175" indent="-257175" algn="l" defTabSz="342900" rtl="0" eaLnBrk="1" latinLnBrk="0" hangingPunct="1">
        <a:spcBef>
          <a:spcPct val="20000"/>
        </a:spcBef>
        <a:buClr>
          <a:schemeClr val="bg1"/>
        </a:buClr>
        <a:buFont typeface="Lucida Grande"/>
        <a:buChar char="&gt;"/>
        <a:defRPr sz="2400" kern="1200">
          <a:solidFill>
            <a:schemeClr val="tx1"/>
          </a:solidFill>
          <a:latin typeface="+mn-lt"/>
          <a:ea typeface="+mn-ea"/>
          <a:cs typeface="+mn-cs"/>
        </a:defRPr>
      </a:lvl1pPr>
      <a:lvl2pPr marL="557213" indent="-214313" algn="l" defTabSz="342900" rtl="0" eaLnBrk="1" latinLnBrk="0" hangingPunct="1">
        <a:spcBef>
          <a:spcPct val="20000"/>
        </a:spcBef>
        <a:buClr>
          <a:schemeClr val="bg1"/>
        </a:buClr>
        <a:buFont typeface="Lucida Grande"/>
        <a:buChar char="&gt;"/>
        <a:defRPr sz="2100" kern="1200">
          <a:solidFill>
            <a:schemeClr val="tx1"/>
          </a:solidFill>
          <a:latin typeface="+mn-lt"/>
          <a:ea typeface="+mn-ea"/>
          <a:cs typeface="+mn-cs"/>
        </a:defRPr>
      </a:lvl2pPr>
      <a:lvl3pPr marL="857250" indent="-171450" algn="l" defTabSz="342900" rtl="0" eaLnBrk="1" latinLnBrk="0" hangingPunct="1">
        <a:spcBef>
          <a:spcPct val="20000"/>
        </a:spcBef>
        <a:buClr>
          <a:schemeClr val="bg1"/>
        </a:buClr>
        <a:buFont typeface="Lucida Grande"/>
        <a:buChar char="&gt;"/>
        <a:defRPr sz="1800" kern="1200">
          <a:solidFill>
            <a:schemeClr val="tx1"/>
          </a:solidFill>
          <a:latin typeface="+mn-lt"/>
          <a:ea typeface="+mn-ea"/>
          <a:cs typeface="+mn-cs"/>
        </a:defRPr>
      </a:lvl3pPr>
      <a:lvl4pPr marL="1200150" indent="-171450" algn="l" defTabSz="342900" rtl="0" eaLnBrk="1" latinLnBrk="0" hangingPunct="1">
        <a:spcBef>
          <a:spcPct val="20000"/>
        </a:spcBef>
        <a:buClr>
          <a:schemeClr val="bg1"/>
        </a:buClr>
        <a:buFont typeface="Lucida Grande"/>
        <a:buChar char="&gt;"/>
        <a:defRPr sz="1500" kern="1200">
          <a:solidFill>
            <a:schemeClr val="tx1"/>
          </a:solidFill>
          <a:latin typeface="+mn-lt"/>
          <a:ea typeface="+mn-ea"/>
          <a:cs typeface="+mn-cs"/>
        </a:defRPr>
      </a:lvl4pPr>
      <a:lvl5pPr marL="1543050" indent="-171450" algn="l" defTabSz="342900" rtl="0" eaLnBrk="1" latinLnBrk="0" hangingPunct="1">
        <a:spcBef>
          <a:spcPct val="20000"/>
        </a:spcBef>
        <a:buClr>
          <a:schemeClr val="bg1"/>
        </a:buClr>
        <a:buFont typeface="Lucida Grande"/>
        <a:buChar char="&gt;"/>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28600" y="0"/>
            <a:ext cx="89154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750">
                <a:solidFill>
                  <a:schemeClr val="bg1">
                    <a:lumMod val="75000"/>
                  </a:schemeClr>
                </a:solidFill>
              </a:defRPr>
            </a:lvl1pPr>
          </a:lstStyle>
          <a:p>
            <a:endParaRPr lang="en-US" dirty="0">
              <a:solidFill>
                <a:prstClr val="white">
                  <a:lumMod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750">
                <a:solidFill>
                  <a:schemeClr val="bg1">
                    <a:lumMod val="75000"/>
                  </a:schemeClr>
                </a:solidFill>
              </a:defRPr>
            </a:lvl1pPr>
          </a:lstStyle>
          <a:p>
            <a:endParaRPr lang="en-US" dirty="0">
              <a:solidFill>
                <a:prstClr val="white">
                  <a:lumMod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750">
                <a:solidFill>
                  <a:schemeClr val="bg1">
                    <a:lumMod val="75000"/>
                  </a:schemeClr>
                </a:solidFill>
              </a:defRPr>
            </a:lvl1p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Rectangle 6"/>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57776714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 id="2147483828" r:id="rId34"/>
    <p:sldLayoutId id="2147483829" r:id="rId35"/>
    <p:sldLayoutId id="2147483830" r:id="rId36"/>
    <p:sldLayoutId id="2147483831" r:id="rId37"/>
    <p:sldLayoutId id="2147483832" r:id="rId38"/>
    <p:sldLayoutId id="2147483833" r:id="rId39"/>
    <p:sldLayoutId id="2147483834" r:id="rId40"/>
    <p:sldLayoutId id="2147483835" r:id="rId41"/>
    <p:sldLayoutId id="2147483836" r:id="rId42"/>
    <p:sldLayoutId id="2147483837" r:id="rId43"/>
    <p:sldLayoutId id="2147483838" r:id="rId44"/>
    <p:sldLayoutId id="2147483839" r:id="rId45"/>
    <p:sldLayoutId id="2147483840" r:id="rId46"/>
    <p:sldLayoutId id="2147483841" r:id="rId47"/>
    <p:sldLayoutId id="2147483842" r:id="rId48"/>
    <p:sldLayoutId id="2147483843" r:id="rId49"/>
  </p:sldLayoutIdLst>
  <p:timing>
    <p:tnLst>
      <p:par>
        <p:cTn id="1" dur="indefinite" restart="never" nodeType="tmRoot"/>
      </p:par>
    </p:tnLst>
  </p:timing>
  <p:hf hdr="0" ftr="0" dt="0"/>
  <p:txStyles>
    <p:titleStyle>
      <a:lvl1pPr algn="ctr" defTabSz="342900" rtl="0" eaLnBrk="1" latinLnBrk="0" hangingPunct="1">
        <a:spcBef>
          <a:spcPct val="0"/>
        </a:spcBef>
        <a:buNone/>
        <a:defRPr sz="3300" b="0" i="0" kern="1200" cap="all" baseline="0">
          <a:solidFill>
            <a:schemeClr val="tx1"/>
          </a:solidFill>
          <a:latin typeface="Calibri"/>
          <a:ea typeface="+mj-ea"/>
          <a:cs typeface="Calibri"/>
        </a:defRPr>
      </a:lvl1pPr>
    </p:titleStyle>
    <p:bodyStyle>
      <a:lvl1pPr marL="257175" indent="-257175" algn="l" defTabSz="342900" rtl="0" eaLnBrk="1" latinLnBrk="0" hangingPunct="1">
        <a:spcBef>
          <a:spcPct val="20000"/>
        </a:spcBef>
        <a:buClr>
          <a:schemeClr val="bg1"/>
        </a:buClr>
        <a:buFont typeface="Lucida Grande"/>
        <a:buChar char="&gt;"/>
        <a:defRPr sz="2400" kern="1200">
          <a:solidFill>
            <a:schemeClr val="tx1"/>
          </a:solidFill>
          <a:latin typeface="+mn-lt"/>
          <a:ea typeface="+mn-ea"/>
          <a:cs typeface="+mn-cs"/>
        </a:defRPr>
      </a:lvl1pPr>
      <a:lvl2pPr marL="557213" indent="-214313" algn="l" defTabSz="342900" rtl="0" eaLnBrk="1" latinLnBrk="0" hangingPunct="1">
        <a:spcBef>
          <a:spcPct val="20000"/>
        </a:spcBef>
        <a:buClr>
          <a:schemeClr val="bg1"/>
        </a:buClr>
        <a:buFont typeface="Lucida Grande"/>
        <a:buChar char="&gt;"/>
        <a:defRPr sz="2100" kern="1200">
          <a:solidFill>
            <a:schemeClr val="tx1"/>
          </a:solidFill>
          <a:latin typeface="+mn-lt"/>
          <a:ea typeface="+mn-ea"/>
          <a:cs typeface="+mn-cs"/>
        </a:defRPr>
      </a:lvl2pPr>
      <a:lvl3pPr marL="857250" indent="-171450" algn="l" defTabSz="342900" rtl="0" eaLnBrk="1" latinLnBrk="0" hangingPunct="1">
        <a:spcBef>
          <a:spcPct val="20000"/>
        </a:spcBef>
        <a:buClr>
          <a:schemeClr val="bg1"/>
        </a:buClr>
        <a:buFont typeface="Lucida Grande"/>
        <a:buChar char="&gt;"/>
        <a:defRPr sz="1800" kern="1200">
          <a:solidFill>
            <a:schemeClr val="tx1"/>
          </a:solidFill>
          <a:latin typeface="+mn-lt"/>
          <a:ea typeface="+mn-ea"/>
          <a:cs typeface="+mn-cs"/>
        </a:defRPr>
      </a:lvl3pPr>
      <a:lvl4pPr marL="1200150" indent="-171450" algn="l" defTabSz="342900" rtl="0" eaLnBrk="1" latinLnBrk="0" hangingPunct="1">
        <a:spcBef>
          <a:spcPct val="20000"/>
        </a:spcBef>
        <a:buClr>
          <a:schemeClr val="bg1"/>
        </a:buClr>
        <a:buFont typeface="Lucida Grande"/>
        <a:buChar char="&gt;"/>
        <a:defRPr sz="1500" kern="1200">
          <a:solidFill>
            <a:schemeClr val="tx1"/>
          </a:solidFill>
          <a:latin typeface="+mn-lt"/>
          <a:ea typeface="+mn-ea"/>
          <a:cs typeface="+mn-cs"/>
        </a:defRPr>
      </a:lvl4pPr>
      <a:lvl5pPr marL="1543050" indent="-171450" algn="l" defTabSz="342900" rtl="0" eaLnBrk="1" latinLnBrk="0" hangingPunct="1">
        <a:spcBef>
          <a:spcPct val="20000"/>
        </a:spcBef>
        <a:buClr>
          <a:schemeClr val="bg1"/>
        </a:buClr>
        <a:buFont typeface="Lucida Grande"/>
        <a:buChar char="&gt;"/>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28600" y="0"/>
            <a:ext cx="89154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a:solidFill>
                  <a:schemeClr val="bg1">
                    <a:lumMod val="75000"/>
                  </a:schemeClr>
                </a:solidFill>
              </a:defRPr>
            </a:lvl1pPr>
          </a:lstStyle>
          <a:p>
            <a:endParaRPr lang="en-US" dirty="0">
              <a:solidFill>
                <a:prstClr val="white">
                  <a:lumMod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chemeClr val="bg1">
                    <a:lumMod val="75000"/>
                  </a:schemeClr>
                </a:solidFill>
              </a:defRPr>
            </a:lvl1pPr>
          </a:lstStyle>
          <a:p>
            <a:endParaRPr lang="en-US" dirty="0">
              <a:solidFill>
                <a:prstClr val="white">
                  <a:lumMod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chemeClr val="bg1">
                    <a:lumMod val="75000"/>
                  </a:schemeClr>
                </a:solidFill>
              </a:defRPr>
            </a:lvl1pPr>
          </a:lstStyle>
          <a:p>
            <a:fld id="{C15832DF-85A0-B24F-B544-A2D60F4E2AD6}" type="slidenum">
              <a:rPr lang="en-US" smtClean="0">
                <a:solidFill>
                  <a:prstClr val="white">
                    <a:lumMod val="75000"/>
                  </a:prstClr>
                </a:solidFill>
              </a:rPr>
              <a:pPr/>
              <a:t>‹#›</a:t>
            </a:fld>
            <a:endParaRPr lang="en-US" dirty="0">
              <a:solidFill>
                <a:prstClr val="white">
                  <a:lumMod val="75000"/>
                </a:prstClr>
              </a:solidFill>
            </a:endParaRPr>
          </a:p>
        </p:txBody>
      </p:sp>
      <p:sp>
        <p:nvSpPr>
          <p:cNvPr id="7" name="Rectangle 6"/>
          <p:cNvSpPr/>
          <p:nvPr userDrawn="1"/>
        </p:nvSpPr>
        <p:spPr>
          <a:xfrm>
            <a:off x="0" y="0"/>
            <a:ext cx="228600" cy="68580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185052697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4" r:id="rId19"/>
    <p:sldLayoutId id="2147483865" r:id="rId20"/>
    <p:sldLayoutId id="2147483866" r:id="rId21"/>
    <p:sldLayoutId id="2147483868" r:id="rId22"/>
    <p:sldLayoutId id="2147483869" r:id="rId23"/>
    <p:sldLayoutId id="2147483870" r:id="rId24"/>
    <p:sldLayoutId id="2147483871" r:id="rId25"/>
    <p:sldLayoutId id="2147483872" r:id="rId26"/>
    <p:sldLayoutId id="2147483873" r:id="rId27"/>
    <p:sldLayoutId id="2147483874" r:id="rId28"/>
    <p:sldLayoutId id="2147483875" r:id="rId29"/>
    <p:sldLayoutId id="2147483876" r:id="rId30"/>
    <p:sldLayoutId id="2147483877" r:id="rId31"/>
    <p:sldLayoutId id="2147483878" r:id="rId32"/>
    <p:sldLayoutId id="2147483879" r:id="rId33"/>
    <p:sldLayoutId id="2147483880" r:id="rId34"/>
    <p:sldLayoutId id="2147483881" r:id="rId35"/>
    <p:sldLayoutId id="2147483882" r:id="rId36"/>
    <p:sldLayoutId id="2147483883" r:id="rId37"/>
    <p:sldLayoutId id="2147483884" r:id="rId38"/>
    <p:sldLayoutId id="2147483885" r:id="rId39"/>
    <p:sldLayoutId id="2147483886" r:id="rId40"/>
    <p:sldLayoutId id="2147483887" r:id="rId41"/>
    <p:sldLayoutId id="2147483888" r:id="rId42"/>
    <p:sldLayoutId id="2147483889" r:id="rId43"/>
    <p:sldLayoutId id="2147483890" r:id="rId44"/>
    <p:sldLayoutId id="2147483891" r:id="rId45"/>
    <p:sldLayoutId id="2147483892" r:id="rId46"/>
    <p:sldLayoutId id="2147483893" r:id="rId47"/>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cap="all" baseline="0">
          <a:solidFill>
            <a:schemeClr val="tx1"/>
          </a:solidFill>
          <a:latin typeface="Calibri"/>
          <a:ea typeface="+mj-ea"/>
          <a:cs typeface="Calibri"/>
        </a:defRPr>
      </a:lvl1pPr>
    </p:titleStyle>
    <p:bodyStyle>
      <a:lvl1pPr marL="342900" indent="-342900" algn="l" defTabSz="457200" rtl="0" eaLnBrk="1" latinLnBrk="0" hangingPunct="1">
        <a:spcBef>
          <a:spcPct val="20000"/>
        </a:spcBef>
        <a:buClr>
          <a:schemeClr val="bg1"/>
        </a:buClr>
        <a:buFont typeface="Lucida Grande"/>
        <a:buChar char="&gt;"/>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bg1"/>
        </a:buClr>
        <a:buFont typeface="Lucida Grande"/>
        <a:buChar char="&gt;"/>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bg1"/>
        </a:buClr>
        <a:buFont typeface="Lucida Grande"/>
        <a:buChar char="&gt;"/>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1"/>
        </a:buClr>
        <a:buFont typeface="Lucida Grande"/>
        <a:buChar char="&gt;"/>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1"/>
        </a:buClr>
        <a:buFont typeface="Lucida Grande"/>
        <a:buChar char="&g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defRPr>
            </a:lvl1pPr>
          </a:lstStyle>
          <a:p>
            <a:pPr defTabSz="685800" fontAlgn="base">
              <a:spcBef>
                <a:spcPct val="0"/>
              </a:spcBef>
              <a:spcAft>
                <a:spcPct val="0"/>
              </a:spcAft>
            </a:pPr>
            <a:fld id="{DF9BA9D0-CBCD-4328-8F01-33A6D9B2C68F}" type="slidenum">
              <a:rPr lang="en-US" smtClean="0">
                <a:cs typeface="Arial" charset="0"/>
              </a:rPr>
              <a:pPr defTabSz="685800" fontAlgn="base">
                <a:spcBef>
                  <a:spcPct val="0"/>
                </a:spcBef>
                <a:spcAft>
                  <a:spcPct val="0"/>
                </a:spcAft>
              </a:pPr>
              <a:t>‹#›</a:t>
            </a:fld>
            <a:endParaRPr lang="en-US" dirty="0">
              <a:cs typeface="Arial" charset="0"/>
            </a:endParaRPr>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34" charset="0"/>
              </a:defRPr>
            </a:lvl1pPr>
          </a:lstStyle>
          <a:p>
            <a:pPr defTabSz="685800" fontAlgn="base">
              <a:spcBef>
                <a:spcPct val="0"/>
              </a:spcBef>
              <a:spcAft>
                <a:spcPct val="0"/>
              </a:spcAft>
            </a:pPr>
            <a:endParaRPr lang="en-US" dirty="0">
              <a:cs typeface="Arial" charset="0"/>
            </a:endParaRPr>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defTabSz="685800">
              <a:defRPr/>
            </a:pPr>
            <a:endParaRPr lang="en-US" dirty="0">
              <a:solidFill>
                <a:prstClr val="black">
                  <a:tint val="75000"/>
                </a:prstClr>
              </a:solidFill>
            </a:endParaRPr>
          </a:p>
        </p:txBody>
      </p:sp>
    </p:spTree>
    <p:extLst>
      <p:ext uri="{BB962C8B-B14F-4D97-AF65-F5344CB8AC3E}">
        <p14:creationId xmlns:p14="http://schemas.microsoft.com/office/powerpoint/2010/main" val="1674420477"/>
      </p:ext>
    </p:extLst>
  </p:cSld>
  <p:clrMap bg1="lt1" tx1="dk1" bg2="lt2" tx2="dk2" accent1="accent1" accent2="accent2" accent3="accent3" accent4="accent4" accent5="accent5" accent6="accent6" hlink="hlink" folHlink="folHlink"/>
  <p:sldLayoutIdLst>
    <p:sldLayoutId id="2147483895" r:id="rId1"/>
    <p:sldLayoutId id="2147483896"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rgbClr val="1F6B0E"/>
              </a:gs>
              <a:gs pos="50000">
                <a:srgbClr val="319C19"/>
              </a:gs>
              <a:gs pos="100000">
                <a:srgbClr val="3DBA20"/>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668979" y="4164196"/>
            <a:ext cx="8008296" cy="600164"/>
          </a:xfrm>
          <a:noFill/>
        </p:spPr>
        <p:txBody>
          <a:bodyPr>
            <a:noAutofit/>
          </a:bodyPr>
          <a:lstStyle/>
          <a:p>
            <a:pPr>
              <a:lnSpc>
                <a:spcPct val="100000"/>
              </a:lnSpc>
              <a:spcBef>
                <a:spcPts val="0"/>
              </a:spcBef>
            </a:pPr>
            <a:r>
              <a:rPr lang="en-US" sz="2400" spc="300" dirty="0" smtClean="0">
                <a:solidFill>
                  <a:schemeClr val="bg1"/>
                </a:solidFill>
              </a:rPr>
              <a:t>DELTA DENTAL OF CALIFORNIA</a:t>
            </a:r>
            <a:br>
              <a:rPr lang="en-US" sz="2400" spc="300" dirty="0" smtClean="0">
                <a:solidFill>
                  <a:schemeClr val="bg1"/>
                </a:solidFill>
              </a:rPr>
            </a:br>
            <a:r>
              <a:rPr lang="en-US" sz="2400" spc="300" dirty="0" smtClean="0">
                <a:solidFill>
                  <a:srgbClr val="B4DFAA"/>
                </a:solidFill>
              </a:rPr>
              <a:t>FORM A HEARING</a:t>
            </a:r>
          </a:p>
          <a:p>
            <a:pPr>
              <a:lnSpc>
                <a:spcPct val="100000"/>
              </a:lnSpc>
              <a:spcBef>
                <a:spcPts val="0"/>
              </a:spcBef>
            </a:pPr>
            <a:endParaRPr lang="en-US" sz="2400" spc="300" dirty="0">
              <a:solidFill>
                <a:srgbClr val="B4DFAA"/>
              </a:solidFill>
            </a:endParaRPr>
          </a:p>
          <a:p>
            <a:pPr>
              <a:lnSpc>
                <a:spcPct val="100000"/>
              </a:lnSpc>
              <a:spcBef>
                <a:spcPts val="0"/>
              </a:spcBef>
            </a:pPr>
            <a:r>
              <a:rPr lang="en-US" spc="300" dirty="0" smtClean="0">
                <a:solidFill>
                  <a:srgbClr val="B4DFAA"/>
                </a:solidFill>
              </a:rPr>
              <a:t>Michael J. Castro, Acting Chief Executive Officer</a:t>
            </a:r>
          </a:p>
          <a:p>
            <a:pPr>
              <a:lnSpc>
                <a:spcPct val="100000"/>
              </a:lnSpc>
              <a:spcBef>
                <a:spcPts val="0"/>
              </a:spcBef>
            </a:pPr>
            <a:r>
              <a:rPr lang="en-US" spc="300" dirty="0" smtClean="0">
                <a:solidFill>
                  <a:srgbClr val="B4DFAA"/>
                </a:solidFill>
              </a:rPr>
              <a:t>Michael G. Hankinson, Esq., EVP and Chief Legal Officer</a:t>
            </a:r>
          </a:p>
          <a:p>
            <a:pPr>
              <a:lnSpc>
                <a:spcPct val="100000"/>
              </a:lnSpc>
              <a:spcBef>
                <a:spcPts val="0"/>
              </a:spcBef>
            </a:pPr>
            <a:endParaRPr lang="en-US" spc="300" dirty="0" smtClean="0">
              <a:solidFill>
                <a:srgbClr val="B4DFAA"/>
              </a:solidFill>
            </a:endParaRPr>
          </a:p>
        </p:txBody>
      </p:sp>
      <p:sp>
        <p:nvSpPr>
          <p:cNvPr id="4" name="Text Placeholder 3"/>
          <p:cNvSpPr>
            <a:spLocks noGrp="1"/>
          </p:cNvSpPr>
          <p:nvPr>
            <p:ph type="body" sz="quarter" idx="13"/>
          </p:nvPr>
        </p:nvSpPr>
        <p:spPr>
          <a:xfrm>
            <a:off x="668979" y="5360550"/>
            <a:ext cx="7772400" cy="380983"/>
          </a:xfrm>
        </p:spPr>
        <p:txBody>
          <a:bodyPr>
            <a:normAutofit/>
          </a:bodyPr>
          <a:lstStyle/>
          <a:p>
            <a:r>
              <a:rPr lang="en-US" sz="1800" spc="300" dirty="0" smtClean="0">
                <a:solidFill>
                  <a:srgbClr val="B4DFAA"/>
                </a:solidFill>
              </a:rPr>
              <a:t>OCTOBER 29, 2018</a:t>
            </a:r>
            <a:endParaRPr lang="en-US" sz="1800" spc="300" dirty="0">
              <a:solidFill>
                <a:srgbClr val="B4DFAA"/>
              </a:solidFill>
            </a:endParaRPr>
          </a:p>
        </p:txBody>
      </p:sp>
      <p:cxnSp>
        <p:nvCxnSpPr>
          <p:cNvPr id="5" name="Straight Connector 4"/>
          <p:cNvCxnSpPr/>
          <p:nvPr/>
        </p:nvCxnSpPr>
        <p:spPr>
          <a:xfrm>
            <a:off x="668979" y="3037792"/>
            <a:ext cx="7648575" cy="1588"/>
          </a:xfrm>
          <a:prstGeom prst="line">
            <a:avLst/>
          </a:prstGeom>
          <a:ln w="9525" cmpd="sng">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79" y="1786001"/>
            <a:ext cx="5141331" cy="592195"/>
          </a:xfrm>
          <a:prstGeom prst="rect">
            <a:avLst/>
          </a:prstGeom>
        </p:spPr>
      </p:pic>
    </p:spTree>
    <p:extLst>
      <p:ext uri="{BB962C8B-B14F-4D97-AF65-F5344CB8AC3E}">
        <p14:creationId xmlns:p14="http://schemas.microsoft.com/office/powerpoint/2010/main" val="221731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0" y="3697078"/>
            <a:ext cx="3124200" cy="2413008"/>
          </a:xfrm>
          <a:prstGeom prst="rect">
            <a:avLst/>
          </a:prstGeom>
          <a:solidFill>
            <a:srgbClr val="B4DFAA">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1524000"/>
            <a:ext cx="9144000" cy="1922482"/>
          </a:xfrm>
          <a:prstGeom prst="rect">
            <a:avLst/>
          </a:prstGeom>
          <a:gradFill flip="none" rotWithShape="1">
            <a:gsLst>
              <a:gs pos="0">
                <a:srgbClr val="43B02A">
                  <a:shade val="30000"/>
                  <a:satMod val="115000"/>
                </a:srgbClr>
              </a:gs>
              <a:gs pos="50000">
                <a:srgbClr val="43B02A">
                  <a:shade val="67500"/>
                  <a:satMod val="115000"/>
                </a:srgbClr>
              </a:gs>
              <a:gs pos="100000">
                <a:srgbClr val="43B02A">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3">
            <a:alphaModFix amt="25000"/>
            <a:extLst>
              <a:ext uri="{28A0092B-C50C-407E-A947-70E740481C1C}">
                <a14:useLocalDpi xmlns:a14="http://schemas.microsoft.com/office/drawing/2010/main" val="0"/>
              </a:ext>
            </a:extLst>
          </a:blip>
          <a:srcRect l="1416" t="10593" b="15852"/>
          <a:stretch/>
        </p:blipFill>
        <p:spPr>
          <a:xfrm>
            <a:off x="-1" y="1524000"/>
            <a:ext cx="3865051" cy="1922483"/>
          </a:xfrm>
          <a:prstGeom prst="rect">
            <a:avLst/>
          </a:prstGeom>
        </p:spPr>
      </p:pic>
      <p:pic>
        <p:nvPicPr>
          <p:cNvPr id="20" name="Picture 19"/>
          <p:cNvPicPr>
            <a:picLocks noChangeAspect="1"/>
          </p:cNvPicPr>
          <p:nvPr/>
        </p:nvPicPr>
        <p:blipFill rotWithShape="1">
          <a:blip r:embed="rId4">
            <a:alphaModFix amt="25000"/>
            <a:extLst>
              <a:ext uri="{28A0092B-C50C-407E-A947-70E740481C1C}">
                <a14:useLocalDpi xmlns:a14="http://schemas.microsoft.com/office/drawing/2010/main" val="0"/>
              </a:ext>
            </a:extLst>
          </a:blip>
          <a:srcRect t="7959" b="11504"/>
          <a:stretch/>
        </p:blipFill>
        <p:spPr>
          <a:xfrm>
            <a:off x="3865051" y="1524002"/>
            <a:ext cx="1677597" cy="1922482"/>
          </a:xfrm>
          <a:prstGeom prst="rect">
            <a:avLst/>
          </a:prstGeom>
        </p:spPr>
      </p:pic>
      <p:pic>
        <p:nvPicPr>
          <p:cNvPr id="21" name="Picture 20"/>
          <p:cNvPicPr>
            <a:picLocks noChangeAspect="1"/>
          </p:cNvPicPr>
          <p:nvPr/>
        </p:nvPicPr>
        <p:blipFill rotWithShape="1">
          <a:blip r:embed="rId5">
            <a:alphaModFix amt="25000"/>
            <a:extLst>
              <a:ext uri="{28A0092B-C50C-407E-A947-70E740481C1C}">
                <a14:useLocalDpi xmlns:a14="http://schemas.microsoft.com/office/drawing/2010/main" val="0"/>
              </a:ext>
            </a:extLst>
          </a:blip>
          <a:srcRect t="5033" b="14430"/>
          <a:stretch/>
        </p:blipFill>
        <p:spPr>
          <a:xfrm>
            <a:off x="5536838" y="1524002"/>
            <a:ext cx="3607162" cy="1922482"/>
          </a:xfrm>
          <a:prstGeom prst="rect">
            <a:avLst/>
          </a:prstGeom>
        </p:spPr>
      </p:pic>
      <p:sp>
        <p:nvSpPr>
          <p:cNvPr id="22" name="Rectangle 21"/>
          <p:cNvSpPr/>
          <p:nvPr/>
        </p:nvSpPr>
        <p:spPr>
          <a:xfrm>
            <a:off x="832360" y="3657600"/>
            <a:ext cx="3815840" cy="2491964"/>
          </a:xfrm>
          <a:prstGeom prst="rect">
            <a:avLst/>
          </a:prstGeom>
        </p:spPr>
        <p:txBody>
          <a:bodyPr wrap="square">
            <a:spAutoFit/>
          </a:bodyPr>
          <a:lstStyle/>
          <a:p>
            <a:pPr marL="176213" lvl="1" indent="-176213" fontAlgn="auto">
              <a:lnSpc>
                <a:spcPts val="1800"/>
              </a:lnSpc>
              <a:spcBef>
                <a:spcPct val="35000"/>
              </a:spcBef>
              <a:spcAft>
                <a:spcPts val="475"/>
              </a:spcAft>
              <a:buFont typeface="Arial" charset="0"/>
              <a:buChar char="•"/>
              <a:defRPr/>
            </a:pPr>
            <a:r>
              <a:rPr lang="en-US" dirty="0" smtClean="0">
                <a:solidFill>
                  <a:schemeClr val="tx1">
                    <a:lumMod val="50000"/>
                    <a:lumOff val="50000"/>
                  </a:schemeClr>
                </a:solidFill>
                <a:cs typeface="Arial"/>
              </a:rPr>
              <a:t>Collectively contribute over </a:t>
            </a:r>
            <a:r>
              <a:rPr lang="en-US" b="1" dirty="0" smtClean="0">
                <a:solidFill>
                  <a:schemeClr val="tx1">
                    <a:lumMod val="50000"/>
                    <a:lumOff val="50000"/>
                  </a:schemeClr>
                </a:solidFill>
                <a:ea typeface="Calibri" charset="0"/>
                <a:cs typeface="Calibri" charset="0"/>
              </a:rPr>
              <a:t>10%</a:t>
            </a:r>
            <a:r>
              <a:rPr lang="en-US" dirty="0" smtClean="0">
                <a:solidFill>
                  <a:schemeClr val="tx1">
                    <a:lumMod val="50000"/>
                    <a:lumOff val="50000"/>
                  </a:schemeClr>
                </a:solidFill>
                <a:cs typeface="Arial"/>
              </a:rPr>
              <a:t> </a:t>
            </a:r>
            <a:r>
              <a:rPr lang="en-US" b="1" dirty="0" smtClean="0">
                <a:solidFill>
                  <a:schemeClr val="tx1">
                    <a:lumMod val="50000"/>
                    <a:lumOff val="50000"/>
                  </a:schemeClr>
                </a:solidFill>
                <a:ea typeface="Calibri" charset="0"/>
                <a:cs typeface="Calibri" charset="0"/>
              </a:rPr>
              <a:t>of net income annually</a:t>
            </a:r>
            <a:r>
              <a:rPr lang="en-US" dirty="0" smtClean="0">
                <a:solidFill>
                  <a:schemeClr val="tx1">
                    <a:lumMod val="50000"/>
                    <a:lumOff val="50000"/>
                  </a:schemeClr>
                </a:solidFill>
                <a:cs typeface="Arial"/>
              </a:rPr>
              <a:t> to support community groups and oral health</a:t>
            </a:r>
            <a:endParaRPr lang="en-US" dirty="0">
              <a:solidFill>
                <a:schemeClr val="tx1">
                  <a:lumMod val="50000"/>
                  <a:lumOff val="50000"/>
                </a:schemeClr>
              </a:solidFill>
              <a:cs typeface="Arial"/>
            </a:endParaRPr>
          </a:p>
          <a:p>
            <a:pPr marL="176213" lvl="1" indent="-176213" fontAlgn="auto">
              <a:lnSpc>
                <a:spcPts val="1800"/>
              </a:lnSpc>
              <a:spcBef>
                <a:spcPct val="35000"/>
              </a:spcBef>
              <a:spcAft>
                <a:spcPts val="475"/>
              </a:spcAft>
              <a:buFont typeface="Arial" charset="0"/>
              <a:buChar char="•"/>
              <a:defRPr/>
            </a:pPr>
            <a:r>
              <a:rPr lang="en-US" dirty="0" smtClean="0">
                <a:solidFill>
                  <a:schemeClr val="tx1">
                    <a:lumMod val="50000"/>
                    <a:lumOff val="50000"/>
                  </a:schemeClr>
                </a:solidFill>
                <a:cs typeface="Arial"/>
              </a:rPr>
              <a:t>Monetary Grants to 325</a:t>
            </a:r>
            <a:r>
              <a:rPr lang="en-US" b="1" dirty="0" smtClean="0">
                <a:solidFill>
                  <a:schemeClr val="tx1">
                    <a:lumMod val="50000"/>
                    <a:lumOff val="50000"/>
                  </a:schemeClr>
                </a:solidFill>
                <a:ea typeface="Calibri" charset="0"/>
                <a:cs typeface="Calibri" charset="0"/>
              </a:rPr>
              <a:t> clinics</a:t>
            </a:r>
            <a:r>
              <a:rPr lang="en-US" dirty="0" smtClean="0">
                <a:solidFill>
                  <a:schemeClr val="tx1">
                    <a:lumMod val="50000"/>
                    <a:lumOff val="50000"/>
                  </a:schemeClr>
                </a:solidFill>
                <a:cs typeface="Arial"/>
              </a:rPr>
              <a:t> in rural and underserved areas</a:t>
            </a:r>
          </a:p>
          <a:p>
            <a:pPr marL="176213" lvl="1" indent="-176213">
              <a:lnSpc>
                <a:spcPts val="1800"/>
              </a:lnSpc>
              <a:spcBef>
                <a:spcPct val="35000"/>
              </a:spcBef>
              <a:spcAft>
                <a:spcPts val="475"/>
              </a:spcAft>
              <a:buFont typeface="Arial" charset="0"/>
              <a:buChar char="•"/>
              <a:defRPr/>
            </a:pPr>
            <a:r>
              <a:rPr lang="en-US" dirty="0">
                <a:solidFill>
                  <a:schemeClr val="tx1">
                    <a:lumMod val="50000"/>
                    <a:lumOff val="50000"/>
                  </a:schemeClr>
                </a:solidFill>
                <a:cs typeface="Arial"/>
              </a:rPr>
              <a:t>Funding also supports health, education and research projects in dentistry, health </a:t>
            </a:r>
            <a:r>
              <a:rPr lang="en-US" dirty="0" smtClean="0">
                <a:solidFill>
                  <a:schemeClr val="tx1">
                    <a:lumMod val="50000"/>
                    <a:lumOff val="50000"/>
                  </a:schemeClr>
                </a:solidFill>
                <a:cs typeface="Arial"/>
              </a:rPr>
              <a:t>and </a:t>
            </a:r>
            <a:r>
              <a:rPr lang="en-US" dirty="0">
                <a:solidFill>
                  <a:schemeClr val="tx1">
                    <a:lumMod val="50000"/>
                    <a:lumOff val="50000"/>
                  </a:schemeClr>
                </a:solidFill>
                <a:cs typeface="Arial"/>
              </a:rPr>
              <a:t>human services and civic and </a:t>
            </a:r>
            <a:r>
              <a:rPr lang="en-US" dirty="0" smtClean="0">
                <a:solidFill>
                  <a:schemeClr val="tx1">
                    <a:lumMod val="50000"/>
                    <a:lumOff val="50000"/>
                  </a:schemeClr>
                </a:solidFill>
                <a:cs typeface="Arial"/>
              </a:rPr>
              <a:t>community affairs</a:t>
            </a:r>
          </a:p>
        </p:txBody>
      </p:sp>
      <p:sp>
        <p:nvSpPr>
          <p:cNvPr id="23" name="Rectangle 22"/>
          <p:cNvSpPr/>
          <p:nvPr/>
        </p:nvSpPr>
        <p:spPr>
          <a:xfrm>
            <a:off x="5181600" y="3925678"/>
            <a:ext cx="3124200" cy="1965410"/>
          </a:xfrm>
          <a:prstGeom prst="rect">
            <a:avLst/>
          </a:prstGeom>
        </p:spPr>
        <p:txBody>
          <a:bodyPr wrap="square">
            <a:spAutoFit/>
          </a:bodyPr>
          <a:lstStyle/>
          <a:p>
            <a:pPr marL="0" lvl="1" algn="ctr" fontAlgn="auto">
              <a:lnSpc>
                <a:spcPts val="1200"/>
              </a:lnSpc>
              <a:spcBef>
                <a:spcPct val="35000"/>
              </a:spcBef>
              <a:spcAft>
                <a:spcPts val="500"/>
              </a:spcAft>
              <a:defRPr/>
            </a:pPr>
            <a:r>
              <a:rPr lang="en-US" sz="1500" dirty="0" smtClean="0">
                <a:solidFill>
                  <a:srgbClr val="43B02A"/>
                </a:solidFill>
                <a:cs typeface="Arial"/>
              </a:rPr>
              <a:t>2018 GRANT FUNDING INCLUDES</a:t>
            </a:r>
          </a:p>
          <a:p>
            <a:pPr marL="0" lvl="1" algn="ctr">
              <a:lnSpc>
                <a:spcPts val="1200"/>
              </a:lnSpc>
              <a:spcBef>
                <a:spcPct val="35000"/>
              </a:spcBef>
              <a:defRPr/>
            </a:pPr>
            <a:r>
              <a:rPr lang="en-US" sz="1500" dirty="0" smtClean="0">
                <a:solidFill>
                  <a:srgbClr val="1F6B0E"/>
                </a:solidFill>
                <a:cs typeface="Arial"/>
              </a:rPr>
              <a:t>Access to Care : </a:t>
            </a:r>
            <a:r>
              <a:rPr lang="en-US" sz="1500" b="1" dirty="0" smtClean="0">
                <a:solidFill>
                  <a:srgbClr val="1F6B0E"/>
                </a:solidFill>
                <a:cs typeface="Arial"/>
              </a:rPr>
              <a:t>$11.2M</a:t>
            </a:r>
          </a:p>
          <a:p>
            <a:pPr marL="0" lvl="1" algn="ctr">
              <a:lnSpc>
                <a:spcPts val="1200"/>
              </a:lnSpc>
              <a:spcBef>
                <a:spcPct val="35000"/>
              </a:spcBef>
              <a:defRPr/>
            </a:pPr>
            <a:r>
              <a:rPr lang="en-US" sz="1500" dirty="0" smtClean="0">
                <a:solidFill>
                  <a:srgbClr val="1F6B0E"/>
                </a:solidFill>
                <a:cs typeface="Arial"/>
              </a:rPr>
              <a:t>Oral Health Education : </a:t>
            </a:r>
            <a:r>
              <a:rPr lang="en-US" sz="1500" b="1" dirty="0" smtClean="0">
                <a:solidFill>
                  <a:srgbClr val="1F6B0E"/>
                </a:solidFill>
                <a:cs typeface="Arial"/>
              </a:rPr>
              <a:t>$1.9M</a:t>
            </a:r>
          </a:p>
          <a:p>
            <a:pPr marL="0" lvl="1" algn="ctr">
              <a:lnSpc>
                <a:spcPts val="1200"/>
              </a:lnSpc>
              <a:spcBef>
                <a:spcPct val="35000"/>
              </a:spcBef>
              <a:defRPr/>
            </a:pPr>
            <a:r>
              <a:rPr lang="en-US" sz="1500" dirty="0" smtClean="0">
                <a:solidFill>
                  <a:srgbClr val="1F6B0E"/>
                </a:solidFill>
                <a:cs typeface="Arial"/>
              </a:rPr>
              <a:t>Scholarships : </a:t>
            </a:r>
            <a:r>
              <a:rPr lang="en-US" sz="1500" b="1" dirty="0" smtClean="0">
                <a:solidFill>
                  <a:srgbClr val="1F6B0E"/>
                </a:solidFill>
                <a:cs typeface="Arial"/>
              </a:rPr>
              <a:t>$430k</a:t>
            </a:r>
          </a:p>
          <a:p>
            <a:pPr marL="0" lvl="1" algn="ctr">
              <a:lnSpc>
                <a:spcPts val="1200"/>
              </a:lnSpc>
              <a:spcBef>
                <a:spcPct val="35000"/>
              </a:spcBef>
              <a:defRPr/>
            </a:pPr>
            <a:r>
              <a:rPr lang="en-US" sz="1500" dirty="0" smtClean="0">
                <a:solidFill>
                  <a:srgbClr val="1F6B0E"/>
                </a:solidFill>
                <a:cs typeface="Arial"/>
              </a:rPr>
              <a:t>Corporate Giving : </a:t>
            </a:r>
            <a:r>
              <a:rPr lang="en-US" sz="1500" b="1" dirty="0" smtClean="0">
                <a:solidFill>
                  <a:srgbClr val="1F6B0E"/>
                </a:solidFill>
                <a:cs typeface="Arial"/>
              </a:rPr>
              <a:t>$299k</a:t>
            </a:r>
          </a:p>
          <a:p>
            <a:pPr marL="0" lvl="1" algn="ctr">
              <a:lnSpc>
                <a:spcPts val="1200"/>
              </a:lnSpc>
              <a:spcBef>
                <a:spcPct val="35000"/>
              </a:spcBef>
              <a:defRPr/>
            </a:pPr>
            <a:r>
              <a:rPr lang="en-US" sz="1500" dirty="0" smtClean="0">
                <a:solidFill>
                  <a:srgbClr val="1F6B0E"/>
                </a:solidFill>
                <a:cs typeface="Arial"/>
              </a:rPr>
              <a:t>Disaster Relief Funds : </a:t>
            </a:r>
            <a:r>
              <a:rPr lang="en-US" sz="1500" b="1" dirty="0" smtClean="0">
                <a:solidFill>
                  <a:srgbClr val="1F6B0E"/>
                </a:solidFill>
                <a:cs typeface="Arial"/>
              </a:rPr>
              <a:t>$270k</a:t>
            </a:r>
          </a:p>
          <a:p>
            <a:pPr marL="0" lvl="1" algn="ctr">
              <a:lnSpc>
                <a:spcPts val="1200"/>
              </a:lnSpc>
              <a:spcBef>
                <a:spcPct val="35000"/>
              </a:spcBef>
              <a:defRPr/>
            </a:pPr>
            <a:r>
              <a:rPr lang="en-US" sz="1500" dirty="0" smtClean="0">
                <a:solidFill>
                  <a:srgbClr val="1F6B0E"/>
                </a:solidFill>
                <a:cs typeface="Arial"/>
              </a:rPr>
              <a:t>Community Giving : </a:t>
            </a:r>
            <a:r>
              <a:rPr lang="en-US" sz="1500" b="1" dirty="0" smtClean="0">
                <a:solidFill>
                  <a:srgbClr val="1F6B0E"/>
                </a:solidFill>
                <a:cs typeface="Arial"/>
              </a:rPr>
              <a:t>$261k</a:t>
            </a:r>
          </a:p>
          <a:p>
            <a:pPr marL="0" lvl="1" algn="ctr">
              <a:lnSpc>
                <a:spcPts val="1200"/>
              </a:lnSpc>
              <a:spcBef>
                <a:spcPct val="35000"/>
              </a:spcBef>
              <a:defRPr/>
            </a:pPr>
            <a:r>
              <a:rPr lang="en-US" sz="1500" dirty="0" smtClean="0">
                <a:solidFill>
                  <a:srgbClr val="1F6B0E"/>
                </a:solidFill>
                <a:cs typeface="Arial"/>
              </a:rPr>
              <a:t>Scientific Research : </a:t>
            </a:r>
            <a:r>
              <a:rPr lang="en-US" sz="1500" b="1" dirty="0" smtClean="0">
                <a:solidFill>
                  <a:srgbClr val="1F6B0E"/>
                </a:solidFill>
                <a:cs typeface="Arial"/>
              </a:rPr>
              <a:t>$100k</a:t>
            </a:r>
          </a:p>
        </p:txBody>
      </p:sp>
      <p:sp>
        <p:nvSpPr>
          <p:cNvPr id="8" name="Content Placeholder 1"/>
          <p:cNvSpPr txBox="1">
            <a:spLocks/>
          </p:cNvSpPr>
          <p:nvPr/>
        </p:nvSpPr>
        <p:spPr>
          <a:xfrm>
            <a:off x="612648" y="911779"/>
            <a:ext cx="6534537" cy="483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tx1">
                    <a:lumMod val="65000"/>
                    <a:lumOff val="35000"/>
                  </a:schemeClr>
                </a:solidFill>
                <a:ea typeface="MS PGothic" charset="0"/>
                <a:cs typeface="MS PGothic" charset="0"/>
              </a:rPr>
              <a:t>Foundation Grants Paid to Exceed </a:t>
            </a:r>
            <a:r>
              <a:rPr lang="en-US" sz="2400" b="1" dirty="0" smtClean="0">
                <a:solidFill>
                  <a:schemeClr val="tx1">
                    <a:lumMod val="65000"/>
                    <a:lumOff val="35000"/>
                  </a:schemeClr>
                </a:solidFill>
                <a:ea typeface="MS PGothic" charset="0"/>
                <a:cs typeface="MS PGothic" charset="0"/>
              </a:rPr>
              <a:t>$14.5M </a:t>
            </a:r>
            <a:r>
              <a:rPr lang="en-US" sz="2400" dirty="0" smtClean="0">
                <a:solidFill>
                  <a:schemeClr val="tx1">
                    <a:lumMod val="65000"/>
                    <a:lumOff val="35000"/>
                  </a:schemeClr>
                </a:solidFill>
                <a:ea typeface="MS PGothic" charset="0"/>
                <a:cs typeface="MS PGothic" charset="0"/>
              </a:rPr>
              <a:t>in 2018</a:t>
            </a:r>
            <a:endParaRPr lang="en-US" sz="2400" dirty="0">
              <a:solidFill>
                <a:schemeClr val="tx1">
                  <a:lumMod val="65000"/>
                  <a:lumOff val="35000"/>
                </a:schemeClr>
              </a:solidFill>
              <a:ea typeface="MS PGothic" charset="0"/>
              <a:cs typeface="MS PGothic" charset="0"/>
            </a:endParaRPr>
          </a:p>
        </p:txBody>
      </p:sp>
      <p:sp>
        <p:nvSpPr>
          <p:cNvPr id="9" name="Rectangle 2"/>
          <p:cNvSpPr txBox="1">
            <a:spLocks noChangeArrowheads="1"/>
          </p:cNvSpPr>
          <p:nvPr/>
        </p:nvSpPr>
        <p:spPr>
          <a:xfrm>
            <a:off x="612648" y="404971"/>
            <a:ext cx="7255476" cy="539507"/>
          </a:xfrm>
          <a:prstGeom prst="rect">
            <a:avLst/>
          </a:prstGeom>
        </p:spPr>
        <p:txBody>
          <a:bodyPr vert="horz" lIns="91440" tIns="45720" rIns="91440" bIns="45720" rtlCol="0" anchor="t" anchorCtr="0">
            <a:noAutofit/>
          </a:bodyPr>
          <a:lstStyle>
            <a:lvl1pPr algn="l" defTabSz="457200" rtl="0" eaLnBrk="1" latinLnBrk="0" hangingPunct="1">
              <a:lnSpc>
                <a:spcPct val="70000"/>
              </a:lnSpc>
              <a:spcBef>
                <a:spcPct val="0"/>
              </a:spcBef>
              <a:buNone/>
              <a:defRPr sz="4400" b="0" i="0" kern="1200">
                <a:solidFill>
                  <a:srgbClr val="128BAD"/>
                </a:solidFill>
                <a:latin typeface="Calibri"/>
                <a:ea typeface="+mj-ea"/>
                <a:cs typeface="Calibri"/>
              </a:defRPr>
            </a:lvl1pPr>
          </a:lstStyle>
          <a:p>
            <a:r>
              <a:rPr lang="en-US" sz="3800" dirty="0" smtClean="0">
                <a:solidFill>
                  <a:srgbClr val="43B02A"/>
                </a:solidFill>
                <a:latin typeface="+mn-lt"/>
                <a:ea typeface="ＭＳ Ｐゴシック" charset="-128"/>
              </a:rPr>
              <a:t>DELTA DENTAL CHARITABLE GIVING</a:t>
            </a:r>
            <a:endParaRPr lang="en-US" sz="2000" dirty="0">
              <a:solidFill>
                <a:srgbClr val="43B02A"/>
              </a:solidFill>
              <a:latin typeface="+mn-lt"/>
              <a:ea typeface="ＭＳ Ｐゴシック" charset="-128"/>
            </a:endParaRPr>
          </a:p>
        </p:txBody>
      </p:sp>
      <p:sp>
        <p:nvSpPr>
          <p:cNvPr id="13" name="Content Placeholder 2"/>
          <p:cNvSpPr txBox="1">
            <a:spLocks/>
          </p:cNvSpPr>
          <p:nvPr/>
        </p:nvSpPr>
        <p:spPr>
          <a:xfrm>
            <a:off x="0" y="6406092"/>
            <a:ext cx="9144000" cy="223308"/>
          </a:xfrm>
          <a:prstGeom prst="rect">
            <a:avLst/>
          </a:prstGeom>
        </p:spPr>
        <p:txBody>
          <a:bodyPr lIns="0" tIns="0" rIns="0" bIns="0">
            <a:no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sz="900" b="1" spc="80" dirty="0" smtClean="0">
                <a:solidFill>
                  <a:srgbClr val="B4DFAA"/>
                </a:solidFill>
              </a:rPr>
              <a:t>CONFIDENTIAL : </a:t>
            </a:r>
            <a:r>
              <a:rPr lang="en-US" sz="900" b="1" spc="80" dirty="0">
                <a:solidFill>
                  <a:srgbClr val="B4DFAA"/>
                </a:solidFill>
              </a:rPr>
              <a:t>NOT FOR FURTHER </a:t>
            </a:r>
            <a:r>
              <a:rPr lang="en-US" sz="900" b="1" spc="80" dirty="0" smtClean="0">
                <a:solidFill>
                  <a:srgbClr val="B4DFAA"/>
                </a:solidFill>
              </a:rPr>
              <a:t>DISTRIBUTION</a:t>
            </a:r>
            <a:endParaRPr lang="en-US" sz="900" spc="80" dirty="0">
              <a:solidFill>
                <a:srgbClr val="B4DFAA"/>
              </a:solidFill>
            </a:endParaRPr>
          </a:p>
        </p:txBody>
      </p:sp>
      <p:sp>
        <p:nvSpPr>
          <p:cNvPr id="14" name="Slide Number Placeholder 1"/>
          <p:cNvSpPr txBox="1">
            <a:spLocks/>
          </p:cNvSpPr>
          <p:nvPr/>
        </p:nvSpPr>
        <p:spPr>
          <a:xfrm>
            <a:off x="609600" y="6335183"/>
            <a:ext cx="685800" cy="294217"/>
          </a:xfrm>
          <a:prstGeom prst="rect">
            <a:avLst/>
          </a:prstGeom>
        </p:spPr>
        <p:txBody>
          <a:bodyPr/>
          <a:lstStyle>
            <a:defPPr>
              <a:defRPr lang="en-US"/>
            </a:defPPr>
            <a:lvl1pPr marL="0" algn="l"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059D614-E41D-8A4A-80E4-E058A5670C11}" type="slidenum">
              <a:rPr lang="en-US" sz="1200" smtClean="0">
                <a:solidFill>
                  <a:srgbClr val="B4DFAA"/>
                </a:solidFill>
              </a:rPr>
              <a:t>10</a:t>
            </a:fld>
            <a:endParaRPr lang="en-US" sz="1200" dirty="0">
              <a:solidFill>
                <a:srgbClr val="B4DFAA"/>
              </a:solidFill>
            </a:endParaRPr>
          </a:p>
        </p:txBody>
      </p:sp>
    </p:spTree>
    <p:extLst>
      <p:ext uri="{BB962C8B-B14F-4D97-AF65-F5344CB8AC3E}">
        <p14:creationId xmlns:p14="http://schemas.microsoft.com/office/powerpoint/2010/main" val="2040260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617220"/>
            <a:ext cx="8008296" cy="642551"/>
          </a:xfrm>
        </p:spPr>
        <p:txBody>
          <a:bodyPr>
            <a:noAutofit/>
          </a:bodyPr>
          <a:lstStyle/>
          <a:p>
            <a:pPr>
              <a:lnSpc>
                <a:spcPct val="80000"/>
              </a:lnSpc>
            </a:pPr>
            <a:r>
              <a:rPr lang="en-US" sz="3800" dirty="0" smtClean="0">
                <a:solidFill>
                  <a:srgbClr val="43B02A"/>
                </a:solidFill>
                <a:latin typeface="+mn-lt"/>
              </a:rPr>
              <a:t>WHAT’S THE DEAL?</a:t>
            </a:r>
            <a:endParaRPr lang="en-US" sz="3800" dirty="0">
              <a:solidFill>
                <a:srgbClr val="43B02A"/>
              </a:solidFill>
              <a:latin typeface="+mn-lt"/>
            </a:endParaRPr>
          </a:p>
        </p:txBody>
      </p:sp>
      <p:sp>
        <p:nvSpPr>
          <p:cNvPr id="4" name="Text Placeholder 3"/>
          <p:cNvSpPr>
            <a:spLocks noGrp="1"/>
          </p:cNvSpPr>
          <p:nvPr>
            <p:ph type="body" sz="quarter" idx="13"/>
          </p:nvPr>
        </p:nvSpPr>
        <p:spPr>
          <a:xfrm>
            <a:off x="685800" y="1463040"/>
            <a:ext cx="7772400" cy="4632960"/>
          </a:xfrm>
        </p:spPr>
        <p:txBody>
          <a:bodyPr>
            <a:normAutofit fontScale="92500" lnSpcReduction="20000"/>
          </a:bodyPr>
          <a:lstStyle/>
          <a:p>
            <a:pPr>
              <a:spcAft>
                <a:spcPts val="1400"/>
              </a:spcAft>
            </a:pPr>
            <a:r>
              <a:rPr lang="en-US" sz="2200" b="1" spc="300" dirty="0" smtClean="0">
                <a:solidFill>
                  <a:schemeClr val="tx1">
                    <a:lumMod val="65000"/>
                    <a:lumOff val="35000"/>
                  </a:schemeClr>
                </a:solidFill>
              </a:rPr>
              <a:t>STRATEGIC INVESTMENT</a:t>
            </a:r>
          </a:p>
          <a:p>
            <a:pPr marL="342900" indent="-342900">
              <a:buFont typeface="Arial" panose="020B0604020202020204" pitchFamily="34" charset="0"/>
              <a:buChar char="•"/>
            </a:pPr>
            <a:r>
              <a:rPr lang="en-US" dirty="0" smtClean="0">
                <a:solidFill>
                  <a:schemeClr val="tx1">
                    <a:lumMod val="65000"/>
                    <a:lumOff val="35000"/>
                  </a:schemeClr>
                </a:solidFill>
              </a:rPr>
              <a:t>Deal documents signed and filed with Oregon regulators</a:t>
            </a:r>
          </a:p>
          <a:p>
            <a:pPr marL="342900" indent="-342900">
              <a:buFont typeface="Arial" panose="020B0604020202020204" pitchFamily="34" charset="0"/>
              <a:buChar char="•"/>
            </a:pPr>
            <a:r>
              <a:rPr lang="en-US" dirty="0" smtClean="0">
                <a:solidFill>
                  <a:schemeClr val="tx1">
                    <a:lumMod val="65000"/>
                    <a:lumOff val="35000"/>
                  </a:schemeClr>
                </a:solidFill>
              </a:rPr>
              <a:t>Possible technical amendments to address tax planning, no substantive changes</a:t>
            </a:r>
          </a:p>
          <a:p>
            <a:pPr marL="342900" indent="-342900">
              <a:buFont typeface="Arial" panose="020B0604020202020204" pitchFamily="34" charset="0"/>
              <a:buChar char="•"/>
            </a:pPr>
            <a:r>
              <a:rPr lang="en-US" dirty="0" smtClean="0">
                <a:solidFill>
                  <a:schemeClr val="tx1">
                    <a:lumMod val="65000"/>
                    <a:lumOff val="35000"/>
                  </a:schemeClr>
                </a:solidFill>
              </a:rPr>
              <a:t>Does </a:t>
            </a:r>
            <a:r>
              <a:rPr lang="en-US" u="sng" dirty="0" smtClean="0">
                <a:solidFill>
                  <a:schemeClr val="tx1">
                    <a:lumMod val="65000"/>
                    <a:lumOff val="35000"/>
                  </a:schemeClr>
                </a:solidFill>
              </a:rPr>
              <a:t>not</a:t>
            </a:r>
            <a:r>
              <a:rPr lang="en-US" dirty="0" smtClean="0">
                <a:solidFill>
                  <a:schemeClr val="tx1">
                    <a:lumMod val="65000"/>
                    <a:lumOff val="35000"/>
                  </a:schemeClr>
                </a:solidFill>
              </a:rPr>
              <a:t> include the dental business (Oregon </a:t>
            </a:r>
            <a:r>
              <a:rPr lang="en-US" smtClean="0">
                <a:solidFill>
                  <a:schemeClr val="tx1">
                    <a:lumMod val="65000"/>
                    <a:lumOff val="35000"/>
                  </a:schemeClr>
                </a:solidFill>
              </a:rPr>
              <a:t>Dental Service)</a:t>
            </a:r>
            <a:endParaRPr lang="en-US" dirty="0" smtClean="0">
              <a:solidFill>
                <a:schemeClr val="tx1">
                  <a:lumMod val="65000"/>
                  <a:lumOff val="35000"/>
                </a:schemeClr>
              </a:solidFill>
            </a:endParaRPr>
          </a:p>
          <a:p>
            <a:pPr marL="342900" indent="-342900">
              <a:buFont typeface="Arial" panose="020B0604020202020204" pitchFamily="34" charset="0"/>
              <a:buChar char="•"/>
            </a:pPr>
            <a:r>
              <a:rPr lang="en-US" dirty="0" smtClean="0">
                <a:solidFill>
                  <a:schemeClr val="tx1">
                    <a:lumMod val="65000"/>
                    <a:lumOff val="35000"/>
                  </a:schemeClr>
                </a:solidFill>
              </a:rPr>
              <a:t>Acquisition of slightly less than 50% of the common stock of </a:t>
            </a:r>
            <a:r>
              <a:rPr lang="en-US" dirty="0" err="1" smtClean="0">
                <a:solidFill>
                  <a:schemeClr val="tx1">
                    <a:lumMod val="65000"/>
                    <a:lumOff val="35000"/>
                  </a:schemeClr>
                </a:solidFill>
              </a:rPr>
              <a:t>Moda</a:t>
            </a:r>
            <a:r>
              <a:rPr lang="en-US" dirty="0" smtClean="0">
                <a:solidFill>
                  <a:schemeClr val="tx1">
                    <a:lumMod val="65000"/>
                    <a:lumOff val="35000"/>
                  </a:schemeClr>
                </a:solidFill>
              </a:rPr>
              <a:t>, Inc.</a:t>
            </a:r>
          </a:p>
          <a:p>
            <a:pPr marL="342900" indent="-342900">
              <a:buFont typeface="Arial" panose="020B0604020202020204" pitchFamily="34" charset="0"/>
              <a:buChar char="•"/>
            </a:pPr>
            <a:r>
              <a:rPr lang="en-US" dirty="0" smtClean="0">
                <a:solidFill>
                  <a:schemeClr val="tx1">
                    <a:lumMod val="65000"/>
                    <a:lumOff val="35000"/>
                  </a:schemeClr>
                </a:solidFill>
              </a:rPr>
              <a:t>Acquisition price of $153M +/-</a:t>
            </a:r>
          </a:p>
          <a:p>
            <a:pPr marL="342900" indent="-342900">
              <a:buFont typeface="Arial" panose="020B0604020202020204" pitchFamily="34" charset="0"/>
              <a:buChar char="•"/>
            </a:pPr>
            <a:r>
              <a:rPr lang="en-US" dirty="0" smtClean="0">
                <a:solidFill>
                  <a:schemeClr val="tx1">
                    <a:lumMod val="65000"/>
                    <a:lumOff val="35000"/>
                  </a:schemeClr>
                </a:solidFill>
              </a:rPr>
              <a:t>Payment through:</a:t>
            </a:r>
          </a:p>
          <a:p>
            <a:pPr marL="919163" lvl="1" indent="-342900">
              <a:buFont typeface="Arial" panose="020B0604020202020204" pitchFamily="34" charset="0"/>
              <a:buChar char="•"/>
            </a:pPr>
            <a:r>
              <a:rPr lang="en-US" dirty="0" smtClean="0">
                <a:solidFill>
                  <a:schemeClr val="bg1">
                    <a:lumMod val="50000"/>
                  </a:schemeClr>
                </a:solidFill>
              </a:rPr>
              <a:t>debt conversion of $88M in principal + accrued interest</a:t>
            </a:r>
          </a:p>
          <a:p>
            <a:pPr marL="919163" lvl="1" indent="-342900">
              <a:buFont typeface="Arial" panose="020B0604020202020204" pitchFamily="34" charset="0"/>
              <a:buChar char="•"/>
            </a:pPr>
            <a:r>
              <a:rPr lang="en-US" dirty="0" smtClean="0">
                <a:solidFill>
                  <a:schemeClr val="bg1">
                    <a:lumMod val="50000"/>
                  </a:schemeClr>
                </a:solidFill>
              </a:rPr>
              <a:t>~$65M in cash at closing</a:t>
            </a:r>
          </a:p>
          <a:p>
            <a:pPr marL="342900" indent="-342900">
              <a:buFont typeface="Arial" panose="020B0604020202020204" pitchFamily="34" charset="0"/>
              <a:buChar char="•"/>
            </a:pPr>
            <a:r>
              <a:rPr lang="en-US" dirty="0" smtClean="0">
                <a:solidFill>
                  <a:schemeClr val="tx1">
                    <a:lumMod val="65000"/>
                    <a:lumOff val="35000"/>
                  </a:schemeClr>
                </a:solidFill>
              </a:rPr>
              <a:t>Governance controlled by 5 person </a:t>
            </a:r>
            <a:r>
              <a:rPr lang="en-US" dirty="0" err="1" smtClean="0">
                <a:solidFill>
                  <a:schemeClr val="tx1">
                    <a:lumMod val="65000"/>
                    <a:lumOff val="35000"/>
                  </a:schemeClr>
                </a:solidFill>
              </a:rPr>
              <a:t>Moda</a:t>
            </a:r>
            <a:r>
              <a:rPr lang="en-US" dirty="0" smtClean="0">
                <a:solidFill>
                  <a:schemeClr val="tx1">
                    <a:lumMod val="65000"/>
                    <a:lumOff val="35000"/>
                  </a:schemeClr>
                </a:solidFill>
              </a:rPr>
              <a:t> board</a:t>
            </a:r>
          </a:p>
          <a:p>
            <a:pPr marL="919163" lvl="1" indent="-342900">
              <a:buFont typeface="Arial" panose="020B0604020202020204" pitchFamily="34" charset="0"/>
              <a:buChar char="•"/>
            </a:pPr>
            <a:r>
              <a:rPr lang="en-US" dirty="0" smtClean="0">
                <a:solidFill>
                  <a:schemeClr val="bg1">
                    <a:lumMod val="50000"/>
                  </a:schemeClr>
                </a:solidFill>
              </a:rPr>
              <a:t>2 directors from Delta Dental</a:t>
            </a:r>
          </a:p>
          <a:p>
            <a:pPr marL="919163" lvl="1" indent="-342900">
              <a:buFont typeface="Arial" panose="020B0604020202020204" pitchFamily="34" charset="0"/>
              <a:buChar char="•"/>
            </a:pPr>
            <a:r>
              <a:rPr lang="en-US" dirty="0" smtClean="0">
                <a:solidFill>
                  <a:schemeClr val="bg1">
                    <a:lumMod val="50000"/>
                  </a:schemeClr>
                </a:solidFill>
              </a:rPr>
              <a:t>2 directors from </a:t>
            </a:r>
            <a:r>
              <a:rPr lang="en-US" dirty="0" err="1" smtClean="0">
                <a:solidFill>
                  <a:schemeClr val="bg1">
                    <a:lumMod val="50000"/>
                  </a:schemeClr>
                </a:solidFill>
              </a:rPr>
              <a:t>Moda</a:t>
            </a:r>
            <a:endParaRPr lang="en-US" dirty="0" smtClean="0">
              <a:solidFill>
                <a:schemeClr val="bg1">
                  <a:lumMod val="50000"/>
                </a:schemeClr>
              </a:solidFill>
            </a:endParaRPr>
          </a:p>
          <a:p>
            <a:pPr marL="919163" lvl="1" indent="-342900">
              <a:buFont typeface="Arial" panose="020B0604020202020204" pitchFamily="34" charset="0"/>
              <a:buChar char="•"/>
            </a:pPr>
            <a:r>
              <a:rPr lang="en-US" dirty="0" err="1" smtClean="0">
                <a:solidFill>
                  <a:schemeClr val="bg1">
                    <a:lumMod val="50000"/>
                  </a:schemeClr>
                </a:solidFill>
              </a:rPr>
              <a:t>Moda</a:t>
            </a:r>
            <a:r>
              <a:rPr lang="en-US" dirty="0" smtClean="0">
                <a:solidFill>
                  <a:schemeClr val="bg1">
                    <a:lumMod val="50000"/>
                  </a:schemeClr>
                </a:solidFill>
              </a:rPr>
              <a:t> CEO is 5</a:t>
            </a:r>
            <a:r>
              <a:rPr lang="en-US" baseline="30000" dirty="0" smtClean="0">
                <a:solidFill>
                  <a:schemeClr val="bg1">
                    <a:lumMod val="50000"/>
                  </a:schemeClr>
                </a:solidFill>
              </a:rPr>
              <a:t>th</a:t>
            </a:r>
            <a:r>
              <a:rPr lang="en-US" dirty="0" smtClean="0">
                <a:solidFill>
                  <a:schemeClr val="bg1">
                    <a:lumMod val="50000"/>
                  </a:schemeClr>
                </a:solidFill>
              </a:rPr>
              <a:t> seat</a:t>
            </a:r>
          </a:p>
          <a:p>
            <a:pPr marL="919163" lvl="1" indent="-342900">
              <a:buFont typeface="Arial" panose="020B0604020202020204" pitchFamily="34" charset="0"/>
              <a:buChar char="•"/>
            </a:pPr>
            <a:endParaRPr lang="en-US" dirty="0">
              <a:solidFill>
                <a:schemeClr val="tx1">
                  <a:lumMod val="65000"/>
                  <a:lumOff val="35000"/>
                </a:schemeClr>
              </a:solidFill>
            </a:endParaRPr>
          </a:p>
          <a:p>
            <a:pPr marL="342900" indent="-342900">
              <a:buFont typeface="Arial" panose="020B0604020202020204" pitchFamily="34" charset="0"/>
              <a:buChar char="•"/>
            </a:pPr>
            <a:r>
              <a:rPr lang="en-US" dirty="0" smtClean="0">
                <a:solidFill>
                  <a:schemeClr val="tx1">
                    <a:lumMod val="65000"/>
                    <a:lumOff val="35000"/>
                  </a:schemeClr>
                </a:solidFill>
              </a:rPr>
              <a:t>5</a:t>
            </a:r>
            <a:r>
              <a:rPr lang="en-US" baseline="30000" dirty="0" smtClean="0">
                <a:solidFill>
                  <a:schemeClr val="tx1">
                    <a:lumMod val="65000"/>
                    <a:lumOff val="35000"/>
                  </a:schemeClr>
                </a:solidFill>
              </a:rPr>
              <a:t>th</a:t>
            </a:r>
            <a:r>
              <a:rPr lang="en-US" dirty="0" smtClean="0">
                <a:solidFill>
                  <a:schemeClr val="tx1">
                    <a:lumMod val="65000"/>
                    <a:lumOff val="35000"/>
                  </a:schemeClr>
                </a:solidFill>
              </a:rPr>
              <a:t> seat shifts to Delta Dental no earlier than 3 nor later than 5 years</a:t>
            </a:r>
            <a:endParaRPr lang="en-US" b="1" dirty="0" smtClean="0">
              <a:solidFill>
                <a:schemeClr val="tx1">
                  <a:lumMod val="65000"/>
                  <a:lumOff val="35000"/>
                </a:schemeClr>
              </a:solidFill>
            </a:endParaRPr>
          </a:p>
          <a:p>
            <a:pPr marL="919163" lvl="1" indent="-342900">
              <a:buFont typeface="Arial" panose="020B0604020202020204" pitchFamily="34" charset="0"/>
              <a:buChar char="•"/>
            </a:pPr>
            <a:endParaRPr lang="en-US" dirty="0" smtClean="0">
              <a:solidFill>
                <a:schemeClr val="tx1">
                  <a:lumMod val="65000"/>
                  <a:lumOff val="35000"/>
                </a:schemeClr>
              </a:solidFill>
            </a:endParaRPr>
          </a:p>
          <a:p>
            <a:endParaRPr lang="en-US" dirty="0">
              <a:solidFill>
                <a:schemeClr val="tx1">
                  <a:lumMod val="65000"/>
                  <a:lumOff val="35000"/>
                </a:schemeClr>
              </a:solidFill>
            </a:endParaRPr>
          </a:p>
        </p:txBody>
      </p:sp>
      <p:sp>
        <p:nvSpPr>
          <p:cNvPr id="9" name="Content Placeholder 2"/>
          <p:cNvSpPr txBox="1">
            <a:spLocks/>
          </p:cNvSpPr>
          <p:nvPr/>
        </p:nvSpPr>
        <p:spPr>
          <a:xfrm>
            <a:off x="0" y="6406092"/>
            <a:ext cx="9144000" cy="223308"/>
          </a:xfrm>
          <a:prstGeom prst="rect">
            <a:avLst/>
          </a:prstGeom>
        </p:spPr>
        <p:txBody>
          <a:bodyPr lIns="0" tIns="0" rIns="0" bIns="0">
            <a:no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sz="900" b="1" spc="80" dirty="0" smtClean="0">
                <a:solidFill>
                  <a:srgbClr val="B4DFAA"/>
                </a:solidFill>
              </a:rPr>
              <a:t>CONFIDENTIAL : </a:t>
            </a:r>
            <a:r>
              <a:rPr lang="en-US" sz="900" b="1" spc="80" dirty="0">
                <a:solidFill>
                  <a:srgbClr val="B4DFAA"/>
                </a:solidFill>
              </a:rPr>
              <a:t>NOT FOR FURTHER </a:t>
            </a:r>
            <a:r>
              <a:rPr lang="en-US" sz="900" b="1" spc="80" dirty="0" smtClean="0">
                <a:solidFill>
                  <a:srgbClr val="B4DFAA"/>
                </a:solidFill>
              </a:rPr>
              <a:t>DISTRIBUTION</a:t>
            </a:r>
            <a:endParaRPr lang="en-US" sz="900" spc="80" dirty="0">
              <a:solidFill>
                <a:srgbClr val="B4DFAA"/>
              </a:solidFill>
            </a:endParaRPr>
          </a:p>
        </p:txBody>
      </p:sp>
      <p:sp>
        <p:nvSpPr>
          <p:cNvPr id="10" name="Slide Number Placeholder 1"/>
          <p:cNvSpPr>
            <a:spLocks noGrp="1"/>
          </p:cNvSpPr>
          <p:nvPr>
            <p:ph type="sldNum" sz="quarter" idx="4294967295"/>
          </p:nvPr>
        </p:nvSpPr>
        <p:spPr>
          <a:xfrm>
            <a:off x="609600" y="6335183"/>
            <a:ext cx="685800" cy="294217"/>
          </a:xfrm>
          <a:prstGeom prst="rect">
            <a:avLst/>
          </a:prstGeom>
        </p:spPr>
        <p:txBody>
          <a:bodyPr/>
          <a:lstStyle/>
          <a:p>
            <a:fld id="{AAC81A05-F09C-C346-AAE0-0A76E6E3574D}" type="slidenum">
              <a:rPr lang="en-US" sz="1200" smtClean="0">
                <a:solidFill>
                  <a:srgbClr val="B4DFAA"/>
                </a:solidFill>
              </a:rPr>
              <a:t>11</a:t>
            </a:fld>
            <a:endParaRPr lang="en-US" sz="1200" dirty="0">
              <a:solidFill>
                <a:srgbClr val="B4DFAA"/>
              </a:solidFill>
            </a:endParaRPr>
          </a:p>
        </p:txBody>
      </p:sp>
    </p:spTree>
    <p:extLst>
      <p:ext uri="{BB962C8B-B14F-4D97-AF65-F5344CB8AC3E}">
        <p14:creationId xmlns:p14="http://schemas.microsoft.com/office/powerpoint/2010/main" val="304271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463040"/>
            <a:ext cx="7772400" cy="4495800"/>
          </a:xfrm>
        </p:spPr>
        <p:txBody>
          <a:bodyPr>
            <a:normAutofit/>
          </a:bodyPr>
          <a:lstStyle/>
          <a:p>
            <a:pPr>
              <a:spcAft>
                <a:spcPts val="1400"/>
              </a:spcAft>
            </a:pPr>
            <a:r>
              <a:rPr lang="en-US" b="1" spc="300" dirty="0" smtClean="0">
                <a:solidFill>
                  <a:schemeClr val="tx1">
                    <a:lumMod val="65000"/>
                    <a:lumOff val="35000"/>
                  </a:schemeClr>
                </a:solidFill>
              </a:rPr>
              <a:t>BENEFITS TO MODA HEALTH PLAN</a:t>
            </a:r>
          </a:p>
          <a:p>
            <a:pPr marL="342900" indent="-342900">
              <a:buFont typeface="Arial" panose="020B0604020202020204" pitchFamily="34" charset="0"/>
              <a:buChar char="•"/>
            </a:pPr>
            <a:r>
              <a:rPr lang="en-US" sz="1900" dirty="0" smtClean="0">
                <a:solidFill>
                  <a:schemeClr val="tx1">
                    <a:lumMod val="65000"/>
                    <a:lumOff val="35000"/>
                  </a:schemeClr>
                </a:solidFill>
              </a:rPr>
              <a:t>Strengthens balance sheet</a:t>
            </a:r>
          </a:p>
          <a:p>
            <a:pPr marL="342900" indent="-342900">
              <a:buFont typeface="Arial" panose="020B0604020202020204" pitchFamily="34" charset="0"/>
              <a:buChar char="•"/>
            </a:pPr>
            <a:r>
              <a:rPr lang="en-US" sz="1900" dirty="0" smtClean="0">
                <a:solidFill>
                  <a:schemeClr val="tx1">
                    <a:lumMod val="65000"/>
                    <a:lumOff val="35000"/>
                  </a:schemeClr>
                </a:solidFill>
              </a:rPr>
              <a:t>Strengthens liquidity</a:t>
            </a:r>
          </a:p>
          <a:p>
            <a:pPr marL="342900" indent="-342900">
              <a:buFont typeface="Arial" panose="020B0604020202020204" pitchFamily="34" charset="0"/>
              <a:buChar char="•"/>
            </a:pPr>
            <a:r>
              <a:rPr lang="en-US" sz="1900" dirty="0" smtClean="0">
                <a:solidFill>
                  <a:schemeClr val="tx1">
                    <a:lumMod val="65000"/>
                    <a:lumOff val="35000"/>
                  </a:schemeClr>
                </a:solidFill>
              </a:rPr>
              <a:t>Provides growth capital</a:t>
            </a:r>
          </a:p>
          <a:p>
            <a:pPr marL="342900" indent="-342900">
              <a:buFont typeface="Arial" panose="020B0604020202020204" pitchFamily="34" charset="0"/>
              <a:buChar char="•"/>
            </a:pPr>
            <a:r>
              <a:rPr lang="en-US" sz="1900" dirty="0" smtClean="0">
                <a:solidFill>
                  <a:schemeClr val="tx1">
                    <a:lumMod val="65000"/>
                    <a:lumOff val="35000"/>
                  </a:schemeClr>
                </a:solidFill>
              </a:rPr>
              <a:t>Creates strategic relationship with strong financial partner</a:t>
            </a:r>
          </a:p>
          <a:p>
            <a:pPr marL="342900" indent="-342900">
              <a:buFont typeface="Arial" panose="020B0604020202020204" pitchFamily="34" charset="0"/>
              <a:buChar char="•"/>
            </a:pPr>
            <a:r>
              <a:rPr lang="en-US" sz="1900" dirty="0" smtClean="0">
                <a:solidFill>
                  <a:schemeClr val="tx1">
                    <a:lumMod val="65000"/>
                    <a:lumOff val="35000"/>
                  </a:schemeClr>
                </a:solidFill>
              </a:rPr>
              <a:t>Enables </a:t>
            </a:r>
            <a:r>
              <a:rPr lang="en-US" sz="1900" dirty="0" err="1" smtClean="0">
                <a:solidFill>
                  <a:schemeClr val="tx1">
                    <a:lumMod val="65000"/>
                    <a:lumOff val="35000"/>
                  </a:schemeClr>
                </a:solidFill>
              </a:rPr>
              <a:t>Moda</a:t>
            </a:r>
            <a:r>
              <a:rPr lang="en-US" sz="1900" dirty="0" smtClean="0">
                <a:solidFill>
                  <a:schemeClr val="tx1">
                    <a:lumMod val="65000"/>
                    <a:lumOff val="35000"/>
                  </a:schemeClr>
                </a:solidFill>
              </a:rPr>
              <a:t> to partner to expand carefully, methodically </a:t>
            </a:r>
          </a:p>
          <a:p>
            <a:pPr marL="342900" indent="-342900">
              <a:buFont typeface="Arial" panose="020B0604020202020204" pitchFamily="34" charset="0"/>
              <a:buChar char="•"/>
            </a:pPr>
            <a:r>
              <a:rPr lang="en-US" sz="1900" dirty="0" smtClean="0">
                <a:solidFill>
                  <a:schemeClr val="tx1">
                    <a:lumMod val="65000"/>
                    <a:lumOff val="35000"/>
                  </a:schemeClr>
                </a:solidFill>
              </a:rPr>
              <a:t>Enables </a:t>
            </a:r>
            <a:r>
              <a:rPr lang="en-US" sz="1900" dirty="0" err="1" smtClean="0">
                <a:solidFill>
                  <a:schemeClr val="tx1">
                    <a:lumMod val="65000"/>
                    <a:lumOff val="35000"/>
                  </a:schemeClr>
                </a:solidFill>
              </a:rPr>
              <a:t>Moda</a:t>
            </a:r>
            <a:r>
              <a:rPr lang="en-US" sz="1900" dirty="0" smtClean="0">
                <a:solidFill>
                  <a:schemeClr val="tx1">
                    <a:lumMod val="65000"/>
                    <a:lumOff val="35000"/>
                  </a:schemeClr>
                </a:solidFill>
              </a:rPr>
              <a:t> to further leverage its innovative knack and knowhow</a:t>
            </a:r>
            <a:endParaRPr lang="en-US" sz="1900" dirty="0">
              <a:solidFill>
                <a:schemeClr val="tx1">
                  <a:lumMod val="65000"/>
                  <a:lumOff val="35000"/>
                </a:schemeClr>
              </a:solidFill>
            </a:endParaRPr>
          </a:p>
          <a:p>
            <a:pPr marL="342900" indent="-342900">
              <a:buFont typeface="Arial" panose="020B0604020202020204" pitchFamily="34" charset="0"/>
              <a:buChar char="•"/>
            </a:pPr>
            <a:r>
              <a:rPr lang="en-US" sz="1900" dirty="0" smtClean="0">
                <a:solidFill>
                  <a:schemeClr val="tx1">
                    <a:lumMod val="65000"/>
                    <a:lumOff val="35000"/>
                  </a:schemeClr>
                </a:solidFill>
              </a:rPr>
              <a:t>Enables the </a:t>
            </a:r>
            <a:r>
              <a:rPr lang="en-US" sz="1900" dirty="0" err="1" smtClean="0">
                <a:solidFill>
                  <a:schemeClr val="tx1">
                    <a:lumMod val="65000"/>
                    <a:lumOff val="35000"/>
                  </a:schemeClr>
                </a:solidFill>
              </a:rPr>
              <a:t>Moda</a:t>
            </a:r>
            <a:r>
              <a:rPr lang="en-US" sz="1900" dirty="0" smtClean="0">
                <a:solidFill>
                  <a:schemeClr val="tx1">
                    <a:lumMod val="65000"/>
                    <a:lumOff val="35000"/>
                  </a:schemeClr>
                </a:solidFill>
              </a:rPr>
              <a:t> management and staff to “exhale”</a:t>
            </a:r>
          </a:p>
          <a:p>
            <a:pPr marL="342900" indent="-342900">
              <a:buFont typeface="Arial" panose="020B0604020202020204" pitchFamily="34" charset="0"/>
              <a:buChar char="•"/>
            </a:pPr>
            <a:endParaRPr lang="en-US" sz="1900" dirty="0">
              <a:solidFill>
                <a:schemeClr val="tx1">
                  <a:lumMod val="65000"/>
                  <a:lumOff val="35000"/>
                </a:schemeClr>
              </a:solidFill>
            </a:endParaRPr>
          </a:p>
        </p:txBody>
      </p:sp>
      <p:sp>
        <p:nvSpPr>
          <p:cNvPr id="7" name="Content Placeholder 2"/>
          <p:cNvSpPr txBox="1">
            <a:spLocks/>
          </p:cNvSpPr>
          <p:nvPr/>
        </p:nvSpPr>
        <p:spPr>
          <a:xfrm>
            <a:off x="0" y="6406092"/>
            <a:ext cx="9144000" cy="223308"/>
          </a:xfrm>
          <a:prstGeom prst="rect">
            <a:avLst/>
          </a:prstGeom>
        </p:spPr>
        <p:txBody>
          <a:bodyPr lIns="0" tIns="0" rIns="0" bIns="0">
            <a:no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sz="900" b="1" spc="80" dirty="0" smtClean="0">
                <a:solidFill>
                  <a:srgbClr val="B4DFAA"/>
                </a:solidFill>
              </a:rPr>
              <a:t>CONFIDENTIAL : </a:t>
            </a:r>
            <a:r>
              <a:rPr lang="en-US" sz="900" b="1" spc="80" dirty="0">
                <a:solidFill>
                  <a:srgbClr val="B4DFAA"/>
                </a:solidFill>
              </a:rPr>
              <a:t>NOT FOR FURTHER </a:t>
            </a:r>
            <a:r>
              <a:rPr lang="en-US" sz="900" b="1" spc="80" dirty="0" smtClean="0">
                <a:solidFill>
                  <a:srgbClr val="B4DFAA"/>
                </a:solidFill>
              </a:rPr>
              <a:t>DISTRIBUTION</a:t>
            </a:r>
            <a:endParaRPr lang="en-US" sz="900" spc="80" dirty="0">
              <a:solidFill>
                <a:srgbClr val="B4DFAA"/>
              </a:solidFill>
            </a:endParaRPr>
          </a:p>
        </p:txBody>
      </p:sp>
      <p:sp>
        <p:nvSpPr>
          <p:cNvPr id="8" name="Slide Number Placeholder 1"/>
          <p:cNvSpPr>
            <a:spLocks noGrp="1"/>
          </p:cNvSpPr>
          <p:nvPr>
            <p:ph type="sldNum" sz="quarter" idx="4294967295"/>
          </p:nvPr>
        </p:nvSpPr>
        <p:spPr>
          <a:xfrm>
            <a:off x="609600" y="6335183"/>
            <a:ext cx="685800" cy="294217"/>
          </a:xfrm>
          <a:prstGeom prst="rect">
            <a:avLst/>
          </a:prstGeom>
        </p:spPr>
        <p:txBody>
          <a:bodyPr/>
          <a:lstStyle/>
          <a:p>
            <a:fld id="{7D36E938-1C08-B348-828F-04745E9832E0}" type="slidenum">
              <a:rPr lang="en-US" sz="1200" smtClean="0">
                <a:solidFill>
                  <a:srgbClr val="B4DFAA"/>
                </a:solidFill>
              </a:rPr>
              <a:t>12</a:t>
            </a:fld>
            <a:endParaRPr lang="en-US" sz="1200" dirty="0">
              <a:solidFill>
                <a:srgbClr val="B4DFAA"/>
              </a:solidFill>
            </a:endParaRPr>
          </a:p>
        </p:txBody>
      </p:sp>
      <p:sp>
        <p:nvSpPr>
          <p:cNvPr id="9" name="Title 2"/>
          <p:cNvSpPr>
            <a:spLocks noGrp="1"/>
          </p:cNvSpPr>
          <p:nvPr>
            <p:ph type="ctrTitle"/>
          </p:nvPr>
        </p:nvSpPr>
        <p:spPr>
          <a:xfrm>
            <a:off x="609600" y="617220"/>
            <a:ext cx="8008296" cy="642551"/>
          </a:xfrm>
        </p:spPr>
        <p:txBody>
          <a:bodyPr>
            <a:noAutofit/>
          </a:bodyPr>
          <a:lstStyle/>
          <a:p>
            <a:pPr>
              <a:lnSpc>
                <a:spcPct val="80000"/>
              </a:lnSpc>
            </a:pPr>
            <a:r>
              <a:rPr lang="en-US" sz="3800" dirty="0" smtClean="0">
                <a:solidFill>
                  <a:srgbClr val="43B02A"/>
                </a:solidFill>
                <a:latin typeface="+mn-lt"/>
              </a:rPr>
              <a:t>WHO DOES THE DEAL BENEFIT?</a:t>
            </a:r>
            <a:endParaRPr lang="en-US" sz="3800" dirty="0">
              <a:solidFill>
                <a:srgbClr val="43B02A"/>
              </a:solidFill>
              <a:latin typeface="+mn-lt"/>
            </a:endParaRPr>
          </a:p>
        </p:txBody>
      </p:sp>
    </p:spTree>
    <p:extLst>
      <p:ext uri="{BB962C8B-B14F-4D97-AF65-F5344CB8AC3E}">
        <p14:creationId xmlns:p14="http://schemas.microsoft.com/office/powerpoint/2010/main" val="3616993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463040"/>
            <a:ext cx="7772400" cy="4495800"/>
          </a:xfrm>
        </p:spPr>
        <p:txBody>
          <a:bodyPr>
            <a:normAutofit/>
          </a:bodyPr>
          <a:lstStyle/>
          <a:p>
            <a:pPr>
              <a:spcAft>
                <a:spcPts val="1400"/>
              </a:spcAft>
            </a:pPr>
            <a:r>
              <a:rPr lang="en-US" b="1" spc="300" dirty="0" smtClean="0">
                <a:solidFill>
                  <a:schemeClr val="tx1">
                    <a:lumMod val="65000"/>
                    <a:lumOff val="35000"/>
                  </a:schemeClr>
                </a:solidFill>
              </a:rPr>
              <a:t>BENEFITS TO MODA HEALTH PLAN POLICYHOLDERS</a:t>
            </a:r>
          </a:p>
          <a:p>
            <a:pPr marL="342900" indent="-342900">
              <a:buFont typeface="Arial" panose="020B0604020202020204" pitchFamily="34" charset="0"/>
              <a:buChar char="•"/>
            </a:pPr>
            <a:r>
              <a:rPr lang="en-US" sz="1900" dirty="0" smtClean="0">
                <a:solidFill>
                  <a:schemeClr val="tx1">
                    <a:lumMod val="65000"/>
                    <a:lumOff val="35000"/>
                  </a:schemeClr>
                </a:solidFill>
              </a:rPr>
              <a:t>Further strengthens balance sheet, liquidity, claims paying ability</a:t>
            </a:r>
          </a:p>
          <a:p>
            <a:pPr marL="342900" indent="-342900">
              <a:buFont typeface="Arial" panose="020B0604020202020204" pitchFamily="34" charset="0"/>
              <a:buChar char="•"/>
            </a:pPr>
            <a:r>
              <a:rPr lang="en-US" sz="1900" dirty="0" smtClean="0">
                <a:solidFill>
                  <a:schemeClr val="tx1">
                    <a:lumMod val="65000"/>
                    <a:lumOff val="35000"/>
                  </a:schemeClr>
                </a:solidFill>
              </a:rPr>
              <a:t>Ability of MHP to further invest in product enhancements and process improvements that can benefit policyholders</a:t>
            </a:r>
          </a:p>
          <a:p>
            <a:endParaRPr lang="en-US" dirty="0">
              <a:solidFill>
                <a:schemeClr val="tx1">
                  <a:lumMod val="65000"/>
                  <a:lumOff val="35000"/>
                </a:schemeClr>
              </a:solidFill>
            </a:endParaRPr>
          </a:p>
          <a:p>
            <a:pPr>
              <a:spcAft>
                <a:spcPts val="1400"/>
              </a:spcAft>
            </a:pPr>
            <a:r>
              <a:rPr lang="en-US" b="1" spc="300" dirty="0" smtClean="0">
                <a:solidFill>
                  <a:schemeClr val="tx1">
                    <a:lumMod val="65000"/>
                    <a:lumOff val="35000"/>
                  </a:schemeClr>
                </a:solidFill>
              </a:rPr>
              <a:t>BENEFITS TO THE PUBLIC</a:t>
            </a:r>
          </a:p>
          <a:p>
            <a:pPr marL="342900" indent="-342900">
              <a:buFont typeface="Arial" panose="020B0604020202020204" pitchFamily="34" charset="0"/>
              <a:buChar char="•"/>
            </a:pPr>
            <a:r>
              <a:rPr lang="en-US" sz="1900" dirty="0" smtClean="0">
                <a:solidFill>
                  <a:schemeClr val="tx1">
                    <a:lumMod val="65000"/>
                    <a:lumOff val="35000"/>
                  </a:schemeClr>
                </a:solidFill>
              </a:rPr>
              <a:t>Strengthens an Oregon Health Plan serving Oregonians</a:t>
            </a:r>
          </a:p>
          <a:p>
            <a:pPr marL="342900" indent="-342900">
              <a:buFont typeface="Arial" panose="020B0604020202020204" pitchFamily="34" charset="0"/>
              <a:buChar char="•"/>
            </a:pPr>
            <a:r>
              <a:rPr lang="en-US" sz="1900" dirty="0" smtClean="0">
                <a:solidFill>
                  <a:schemeClr val="tx1">
                    <a:lumMod val="65000"/>
                    <a:lumOff val="35000"/>
                  </a:schemeClr>
                </a:solidFill>
              </a:rPr>
              <a:t>Strengthens and enables </a:t>
            </a:r>
            <a:r>
              <a:rPr lang="en-US" sz="1900" dirty="0" err="1" smtClean="0">
                <a:solidFill>
                  <a:schemeClr val="tx1">
                    <a:lumMod val="65000"/>
                    <a:lumOff val="35000"/>
                  </a:schemeClr>
                </a:solidFill>
              </a:rPr>
              <a:t>Moda</a:t>
            </a:r>
            <a:r>
              <a:rPr lang="en-US" sz="1900" dirty="0" smtClean="0">
                <a:solidFill>
                  <a:schemeClr val="tx1">
                    <a:lumMod val="65000"/>
                    <a:lumOff val="35000"/>
                  </a:schemeClr>
                </a:solidFill>
              </a:rPr>
              <a:t> to grow businesses that serve and </a:t>
            </a:r>
            <a:br>
              <a:rPr lang="en-US" sz="1900" dirty="0" smtClean="0">
                <a:solidFill>
                  <a:schemeClr val="tx1">
                    <a:lumMod val="65000"/>
                    <a:lumOff val="35000"/>
                  </a:schemeClr>
                </a:solidFill>
              </a:rPr>
            </a:br>
            <a:r>
              <a:rPr lang="en-US" sz="1900" dirty="0" smtClean="0">
                <a:solidFill>
                  <a:schemeClr val="tx1">
                    <a:lumMod val="65000"/>
                    <a:lumOff val="35000"/>
                  </a:schemeClr>
                </a:solidFill>
              </a:rPr>
              <a:t>support </a:t>
            </a:r>
            <a:r>
              <a:rPr lang="en-US" sz="1900" dirty="0">
                <a:solidFill>
                  <a:schemeClr val="tx1">
                    <a:lumMod val="65000"/>
                    <a:lumOff val="35000"/>
                  </a:schemeClr>
                </a:solidFill>
              </a:rPr>
              <a:t>both medical and dental </a:t>
            </a:r>
            <a:r>
              <a:rPr lang="en-US" sz="1900" dirty="0" smtClean="0">
                <a:solidFill>
                  <a:schemeClr val="tx1">
                    <a:lumMod val="65000"/>
                    <a:lumOff val="35000"/>
                  </a:schemeClr>
                </a:solidFill>
              </a:rPr>
              <a:t>Oregon providers</a:t>
            </a:r>
          </a:p>
          <a:p>
            <a:pPr marL="342900" indent="-342900">
              <a:buFont typeface="Arial" panose="020B0604020202020204" pitchFamily="34" charset="0"/>
              <a:buChar char="•"/>
            </a:pPr>
            <a:r>
              <a:rPr lang="en-US" sz="1900" dirty="0" smtClean="0">
                <a:solidFill>
                  <a:schemeClr val="tx1">
                    <a:lumMod val="65000"/>
                    <a:lumOff val="35000"/>
                  </a:schemeClr>
                </a:solidFill>
              </a:rPr>
              <a:t>Solidifies the </a:t>
            </a:r>
            <a:r>
              <a:rPr lang="en-US" sz="1900" dirty="0" err="1" smtClean="0">
                <a:solidFill>
                  <a:schemeClr val="tx1">
                    <a:lumMod val="65000"/>
                    <a:lumOff val="35000"/>
                  </a:schemeClr>
                </a:solidFill>
              </a:rPr>
              <a:t>Moda</a:t>
            </a:r>
            <a:r>
              <a:rPr lang="en-US" sz="1900" dirty="0" smtClean="0">
                <a:solidFill>
                  <a:schemeClr val="tx1">
                    <a:lumMod val="65000"/>
                    <a:lumOff val="35000"/>
                  </a:schemeClr>
                </a:solidFill>
              </a:rPr>
              <a:t> workforce with its continuing contribution to</a:t>
            </a:r>
            <a:br>
              <a:rPr lang="en-US" sz="1900" dirty="0" smtClean="0">
                <a:solidFill>
                  <a:schemeClr val="tx1">
                    <a:lumMod val="65000"/>
                    <a:lumOff val="35000"/>
                  </a:schemeClr>
                </a:solidFill>
              </a:rPr>
            </a:br>
            <a:r>
              <a:rPr lang="en-US" sz="1900" dirty="0" smtClean="0">
                <a:solidFill>
                  <a:schemeClr val="tx1">
                    <a:lumMod val="65000"/>
                    <a:lumOff val="35000"/>
                  </a:schemeClr>
                </a:solidFill>
              </a:rPr>
              <a:t>the Portland economy.</a:t>
            </a:r>
          </a:p>
          <a:p>
            <a:pPr marL="342900" indent="-342900">
              <a:buFont typeface="Arial" panose="020B0604020202020204" pitchFamily="34" charset="0"/>
              <a:buChar char="•"/>
            </a:pPr>
            <a:endParaRPr lang="en-US" dirty="0">
              <a:solidFill>
                <a:schemeClr val="tx1">
                  <a:lumMod val="65000"/>
                  <a:lumOff val="35000"/>
                </a:schemeClr>
              </a:solidFill>
            </a:endParaRPr>
          </a:p>
        </p:txBody>
      </p:sp>
      <p:sp>
        <p:nvSpPr>
          <p:cNvPr id="7" name="Rectangle 6"/>
          <p:cNvSpPr/>
          <p:nvPr/>
        </p:nvSpPr>
        <p:spPr>
          <a:xfrm>
            <a:off x="7577417" y="653534"/>
            <a:ext cx="237566" cy="369332"/>
          </a:xfrm>
          <a:prstGeom prst="rect">
            <a:avLst/>
          </a:prstGeom>
        </p:spPr>
        <p:txBody>
          <a:bodyPr wrap="none">
            <a:spAutoFit/>
          </a:bodyPr>
          <a:lstStyle/>
          <a:p>
            <a:r>
              <a:rPr lang="en-US" dirty="0">
                <a:solidFill>
                  <a:srgbClr val="B4DFAA"/>
                </a:solidFill>
              </a:rPr>
              <a:t> </a:t>
            </a:r>
            <a:endParaRPr lang="en-US" dirty="0"/>
          </a:p>
        </p:txBody>
      </p:sp>
      <p:sp>
        <p:nvSpPr>
          <p:cNvPr id="8" name="Content Placeholder 2"/>
          <p:cNvSpPr txBox="1">
            <a:spLocks/>
          </p:cNvSpPr>
          <p:nvPr/>
        </p:nvSpPr>
        <p:spPr>
          <a:xfrm>
            <a:off x="0" y="6406092"/>
            <a:ext cx="9144000" cy="223308"/>
          </a:xfrm>
          <a:prstGeom prst="rect">
            <a:avLst/>
          </a:prstGeom>
        </p:spPr>
        <p:txBody>
          <a:bodyPr lIns="0" tIns="0" rIns="0" bIns="0">
            <a:no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sz="900" b="1" spc="80" dirty="0" smtClean="0">
                <a:solidFill>
                  <a:srgbClr val="B4DFAA"/>
                </a:solidFill>
              </a:rPr>
              <a:t>CONFIDENTIAL : </a:t>
            </a:r>
            <a:r>
              <a:rPr lang="en-US" sz="900" b="1" spc="80" dirty="0">
                <a:solidFill>
                  <a:srgbClr val="B4DFAA"/>
                </a:solidFill>
              </a:rPr>
              <a:t>NOT FOR FURTHER </a:t>
            </a:r>
            <a:r>
              <a:rPr lang="en-US" sz="900" b="1" spc="80" dirty="0" smtClean="0">
                <a:solidFill>
                  <a:srgbClr val="B4DFAA"/>
                </a:solidFill>
              </a:rPr>
              <a:t>DISTRIBUTION</a:t>
            </a:r>
            <a:endParaRPr lang="en-US" sz="900" spc="80" dirty="0">
              <a:solidFill>
                <a:srgbClr val="B4DFAA"/>
              </a:solidFill>
            </a:endParaRPr>
          </a:p>
        </p:txBody>
      </p:sp>
      <p:sp>
        <p:nvSpPr>
          <p:cNvPr id="9" name="Slide Number Placeholder 1"/>
          <p:cNvSpPr>
            <a:spLocks noGrp="1"/>
          </p:cNvSpPr>
          <p:nvPr>
            <p:ph type="sldNum" sz="quarter" idx="4294967295"/>
          </p:nvPr>
        </p:nvSpPr>
        <p:spPr>
          <a:xfrm>
            <a:off x="609600" y="6335183"/>
            <a:ext cx="685800" cy="294217"/>
          </a:xfrm>
          <a:prstGeom prst="rect">
            <a:avLst/>
          </a:prstGeom>
        </p:spPr>
        <p:txBody>
          <a:bodyPr/>
          <a:lstStyle/>
          <a:p>
            <a:fld id="{AA7F175D-89E1-9141-BC1A-8422239A1E56}" type="slidenum">
              <a:rPr lang="en-US" sz="1200" smtClean="0">
                <a:solidFill>
                  <a:srgbClr val="B4DFAA"/>
                </a:solidFill>
              </a:rPr>
              <a:t>13</a:t>
            </a:fld>
            <a:endParaRPr lang="en-US" sz="1200" dirty="0">
              <a:solidFill>
                <a:srgbClr val="B4DFAA"/>
              </a:solidFill>
            </a:endParaRPr>
          </a:p>
        </p:txBody>
      </p:sp>
      <p:sp>
        <p:nvSpPr>
          <p:cNvPr id="12" name="Title 2"/>
          <p:cNvSpPr txBox="1">
            <a:spLocks/>
          </p:cNvSpPr>
          <p:nvPr/>
        </p:nvSpPr>
        <p:spPr>
          <a:xfrm>
            <a:off x="609600" y="617220"/>
            <a:ext cx="8008296" cy="642551"/>
          </a:xfrm>
          <a:prstGeom prst="rect">
            <a:avLst/>
          </a:prstGeom>
        </p:spPr>
        <p:txBody>
          <a:bodyPr vert="horz" lIns="91440" tIns="45720" rIns="91440" bIns="45720" rtlCol="0" anchor="b">
            <a:noAutofit/>
          </a:bodyPr>
          <a:lstStyle>
            <a:lvl1pPr algn="l" defTabSz="457200" rtl="0" eaLnBrk="1" latinLnBrk="0" hangingPunct="1">
              <a:lnSpc>
                <a:spcPct val="80000"/>
              </a:lnSpc>
              <a:spcBef>
                <a:spcPct val="0"/>
              </a:spcBef>
              <a:buNone/>
              <a:defRPr sz="5000" b="0" i="0" kern="1200" baseline="0">
                <a:solidFill>
                  <a:srgbClr val="35A239"/>
                </a:solidFill>
                <a:latin typeface="Calibri Light"/>
                <a:ea typeface="+mj-ea"/>
                <a:cs typeface="Calibri Light"/>
              </a:defRPr>
            </a:lvl1pPr>
          </a:lstStyle>
          <a:p>
            <a:r>
              <a:rPr lang="en-US" sz="3800" dirty="0" smtClean="0">
                <a:solidFill>
                  <a:srgbClr val="43B02A"/>
                </a:solidFill>
                <a:latin typeface="+mn-lt"/>
              </a:rPr>
              <a:t>WHO DOES THE DEAL BENEFIT?</a:t>
            </a:r>
            <a:endParaRPr lang="en-US" sz="3800" dirty="0">
              <a:solidFill>
                <a:srgbClr val="43B02A"/>
              </a:solidFill>
              <a:latin typeface="+mn-lt"/>
            </a:endParaRPr>
          </a:p>
        </p:txBody>
      </p:sp>
    </p:spTree>
    <p:extLst>
      <p:ext uri="{BB962C8B-B14F-4D97-AF65-F5344CB8AC3E}">
        <p14:creationId xmlns:p14="http://schemas.microsoft.com/office/powerpoint/2010/main" val="163230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463040"/>
            <a:ext cx="7772400" cy="4495800"/>
          </a:xfrm>
        </p:spPr>
        <p:txBody>
          <a:bodyPr>
            <a:normAutofit/>
          </a:bodyPr>
          <a:lstStyle/>
          <a:p>
            <a:pPr>
              <a:spcAft>
                <a:spcPts val="1400"/>
              </a:spcAft>
            </a:pPr>
            <a:r>
              <a:rPr lang="en-US" b="1" spc="300" dirty="0" smtClean="0">
                <a:solidFill>
                  <a:schemeClr val="tx1">
                    <a:lumMod val="65000"/>
                    <a:lumOff val="35000"/>
                  </a:schemeClr>
                </a:solidFill>
              </a:rPr>
              <a:t>DELTA DENTAL OF CALIFORNIA ENTERPRISE</a:t>
            </a:r>
            <a:endParaRPr lang="en-US" sz="1900" b="1" dirty="0" smtClean="0">
              <a:solidFill>
                <a:schemeClr val="tx1">
                  <a:lumMod val="65000"/>
                  <a:lumOff val="35000"/>
                </a:schemeClr>
              </a:solidFill>
            </a:endParaRPr>
          </a:p>
          <a:p>
            <a:pPr marL="342900" indent="-342900">
              <a:buFont typeface="Arial" panose="020B0604020202020204" pitchFamily="34" charset="0"/>
              <a:buChar char="•"/>
            </a:pPr>
            <a:r>
              <a:rPr lang="en-US" sz="1900" dirty="0" smtClean="0">
                <a:solidFill>
                  <a:schemeClr val="tx1">
                    <a:lumMod val="65000"/>
                    <a:lumOff val="35000"/>
                  </a:schemeClr>
                </a:solidFill>
              </a:rPr>
              <a:t>Enables DDC to begin realizing its goal of diversification from just stand alone dental benefit plans</a:t>
            </a:r>
          </a:p>
          <a:p>
            <a:pPr marL="342900" indent="-342900">
              <a:buFont typeface="Arial" panose="020B0604020202020204" pitchFamily="34" charset="0"/>
              <a:buChar char="•"/>
            </a:pPr>
            <a:r>
              <a:rPr lang="en-US" sz="1900" dirty="0" smtClean="0">
                <a:solidFill>
                  <a:schemeClr val="tx1">
                    <a:lumMod val="65000"/>
                    <a:lumOff val="35000"/>
                  </a:schemeClr>
                </a:solidFill>
              </a:rPr>
              <a:t>Enables DDC and its affiliate plans to partner with </a:t>
            </a:r>
            <a:r>
              <a:rPr lang="en-US" sz="1900" dirty="0" err="1" smtClean="0">
                <a:solidFill>
                  <a:schemeClr val="tx1">
                    <a:lumMod val="65000"/>
                    <a:lumOff val="35000"/>
                  </a:schemeClr>
                </a:solidFill>
              </a:rPr>
              <a:t>Moda</a:t>
            </a:r>
            <a:r>
              <a:rPr lang="en-US" sz="1900" dirty="0" smtClean="0">
                <a:solidFill>
                  <a:schemeClr val="tx1">
                    <a:lumMod val="65000"/>
                    <a:lumOff val="35000"/>
                  </a:schemeClr>
                </a:solidFill>
              </a:rPr>
              <a:t> to offer bundled medical/dental offerings in DDC operating territories</a:t>
            </a:r>
          </a:p>
          <a:p>
            <a:pPr marL="342900" indent="-342900">
              <a:buFont typeface="Arial" panose="020B0604020202020204" pitchFamily="34" charset="0"/>
              <a:buChar char="•"/>
            </a:pPr>
            <a:r>
              <a:rPr lang="en-US" sz="1900" dirty="0" smtClean="0">
                <a:solidFill>
                  <a:schemeClr val="tx1">
                    <a:lumMod val="65000"/>
                    <a:lumOff val="35000"/>
                  </a:schemeClr>
                </a:solidFill>
              </a:rPr>
              <a:t>Enables DDC to leverage </a:t>
            </a:r>
            <a:r>
              <a:rPr lang="en-US" sz="1900" dirty="0" err="1" smtClean="0">
                <a:solidFill>
                  <a:schemeClr val="tx1">
                    <a:lumMod val="65000"/>
                    <a:lumOff val="35000"/>
                  </a:schemeClr>
                </a:solidFill>
              </a:rPr>
              <a:t>Moda’s</a:t>
            </a:r>
            <a:r>
              <a:rPr lang="en-US" sz="1900" dirty="0" smtClean="0">
                <a:solidFill>
                  <a:schemeClr val="tx1">
                    <a:lumMod val="65000"/>
                    <a:lumOff val="35000"/>
                  </a:schemeClr>
                </a:solidFill>
              </a:rPr>
              <a:t> entrepreneurial knack and knowhow in starting and growing new businesses</a:t>
            </a:r>
          </a:p>
          <a:p>
            <a:pPr marL="342900" indent="-342900">
              <a:buFont typeface="Arial" panose="020B0604020202020204" pitchFamily="34" charset="0"/>
              <a:buChar char="•"/>
            </a:pPr>
            <a:r>
              <a:rPr lang="en-US" sz="1900" dirty="0" smtClean="0">
                <a:solidFill>
                  <a:schemeClr val="tx1">
                    <a:lumMod val="65000"/>
                    <a:lumOff val="35000"/>
                  </a:schemeClr>
                </a:solidFill>
              </a:rPr>
              <a:t>Enables DDC to view business development opportunities through the new lens as a strategic investor and partner in a medical / dental / pharmacy benefits business</a:t>
            </a:r>
            <a:endParaRPr lang="en-US" sz="1900" dirty="0">
              <a:solidFill>
                <a:schemeClr val="tx1">
                  <a:lumMod val="65000"/>
                  <a:lumOff val="35000"/>
                </a:schemeClr>
              </a:solidFill>
            </a:endParaRPr>
          </a:p>
        </p:txBody>
      </p:sp>
      <p:sp>
        <p:nvSpPr>
          <p:cNvPr id="7" name="Content Placeholder 2"/>
          <p:cNvSpPr txBox="1">
            <a:spLocks/>
          </p:cNvSpPr>
          <p:nvPr/>
        </p:nvSpPr>
        <p:spPr>
          <a:xfrm>
            <a:off x="0" y="6406092"/>
            <a:ext cx="9144000" cy="223308"/>
          </a:xfrm>
          <a:prstGeom prst="rect">
            <a:avLst/>
          </a:prstGeom>
        </p:spPr>
        <p:txBody>
          <a:bodyPr lIns="0" tIns="0" rIns="0" bIns="0">
            <a:no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sz="900" b="1" spc="80" dirty="0" smtClean="0">
                <a:solidFill>
                  <a:srgbClr val="B4DFAA"/>
                </a:solidFill>
              </a:rPr>
              <a:t>CONFIDENTIAL : </a:t>
            </a:r>
            <a:r>
              <a:rPr lang="en-US" sz="900" b="1" spc="80" dirty="0">
                <a:solidFill>
                  <a:srgbClr val="B4DFAA"/>
                </a:solidFill>
              </a:rPr>
              <a:t>NOT FOR FURTHER </a:t>
            </a:r>
            <a:r>
              <a:rPr lang="en-US" sz="900" b="1" spc="80" dirty="0" smtClean="0">
                <a:solidFill>
                  <a:srgbClr val="B4DFAA"/>
                </a:solidFill>
              </a:rPr>
              <a:t>DISTRIBUTION</a:t>
            </a:r>
            <a:endParaRPr lang="en-US" sz="900" spc="80" dirty="0">
              <a:solidFill>
                <a:srgbClr val="B4DFAA"/>
              </a:solidFill>
            </a:endParaRPr>
          </a:p>
        </p:txBody>
      </p:sp>
      <p:sp>
        <p:nvSpPr>
          <p:cNvPr id="8" name="Slide Number Placeholder 1"/>
          <p:cNvSpPr>
            <a:spLocks noGrp="1"/>
          </p:cNvSpPr>
          <p:nvPr>
            <p:ph type="sldNum" sz="quarter" idx="4294967295"/>
          </p:nvPr>
        </p:nvSpPr>
        <p:spPr>
          <a:xfrm>
            <a:off x="609600" y="6335183"/>
            <a:ext cx="685800" cy="294217"/>
          </a:xfrm>
          <a:prstGeom prst="rect">
            <a:avLst/>
          </a:prstGeom>
        </p:spPr>
        <p:txBody>
          <a:bodyPr/>
          <a:lstStyle/>
          <a:p>
            <a:fld id="{8A1B760B-A648-3F4F-9919-7BAE3AE9FD34}" type="slidenum">
              <a:rPr lang="en-US" sz="1200" smtClean="0">
                <a:solidFill>
                  <a:srgbClr val="B4DFAA"/>
                </a:solidFill>
              </a:rPr>
              <a:t>14</a:t>
            </a:fld>
            <a:endParaRPr lang="en-US" sz="1200" dirty="0">
              <a:solidFill>
                <a:srgbClr val="B4DFAA"/>
              </a:solidFill>
            </a:endParaRPr>
          </a:p>
        </p:txBody>
      </p:sp>
      <p:sp>
        <p:nvSpPr>
          <p:cNvPr id="11" name="Title 2"/>
          <p:cNvSpPr>
            <a:spLocks noGrp="1"/>
          </p:cNvSpPr>
          <p:nvPr>
            <p:ph type="ctrTitle"/>
          </p:nvPr>
        </p:nvSpPr>
        <p:spPr>
          <a:xfrm>
            <a:off x="609600" y="617220"/>
            <a:ext cx="8008296" cy="642551"/>
          </a:xfrm>
        </p:spPr>
        <p:txBody>
          <a:bodyPr>
            <a:noAutofit/>
          </a:bodyPr>
          <a:lstStyle/>
          <a:p>
            <a:pPr>
              <a:lnSpc>
                <a:spcPct val="80000"/>
              </a:lnSpc>
            </a:pPr>
            <a:r>
              <a:rPr lang="en-US" sz="3800" dirty="0" smtClean="0">
                <a:solidFill>
                  <a:srgbClr val="43B02A"/>
                </a:solidFill>
                <a:latin typeface="+mn-lt"/>
              </a:rPr>
              <a:t>WHO DOES THE DEAL BENEFIT?</a:t>
            </a:r>
            <a:endParaRPr lang="en-US" sz="3800" dirty="0">
              <a:solidFill>
                <a:srgbClr val="43B02A"/>
              </a:solidFill>
              <a:latin typeface="+mn-lt"/>
            </a:endParaRPr>
          </a:p>
        </p:txBody>
      </p:sp>
    </p:spTree>
    <p:extLst>
      <p:ext uri="{BB962C8B-B14F-4D97-AF65-F5344CB8AC3E}">
        <p14:creationId xmlns:p14="http://schemas.microsoft.com/office/powerpoint/2010/main" val="2282083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0">
                <a:srgbClr val="1F6B0E"/>
              </a:gs>
              <a:gs pos="50000">
                <a:srgbClr val="319C19"/>
              </a:gs>
              <a:gs pos="100000">
                <a:srgbClr val="3DBA20"/>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ctrTitle"/>
          </p:nvPr>
        </p:nvSpPr>
        <p:spPr>
          <a:xfrm>
            <a:off x="609600" y="617220"/>
            <a:ext cx="8008296" cy="642551"/>
          </a:xfrm>
        </p:spPr>
        <p:txBody>
          <a:bodyPr>
            <a:noAutofit/>
          </a:bodyPr>
          <a:lstStyle/>
          <a:p>
            <a:pPr>
              <a:lnSpc>
                <a:spcPct val="80000"/>
              </a:lnSpc>
            </a:pPr>
            <a:r>
              <a:rPr lang="en-US" sz="3800" dirty="0" smtClean="0">
                <a:solidFill>
                  <a:schemeClr val="bg1"/>
                </a:solidFill>
                <a:latin typeface="+mn-lt"/>
              </a:rPr>
              <a:t>WHAT’S NEXT?</a:t>
            </a:r>
            <a:endParaRPr lang="en-US" sz="3800" dirty="0">
              <a:solidFill>
                <a:schemeClr val="bg1"/>
              </a:solidFill>
              <a:latin typeface="+mn-lt"/>
            </a:endParaRPr>
          </a:p>
        </p:txBody>
      </p:sp>
      <p:sp>
        <p:nvSpPr>
          <p:cNvPr id="4" name="Text Placeholder 3"/>
          <p:cNvSpPr>
            <a:spLocks noGrp="1"/>
          </p:cNvSpPr>
          <p:nvPr>
            <p:ph type="body" sz="quarter" idx="13"/>
          </p:nvPr>
        </p:nvSpPr>
        <p:spPr>
          <a:xfrm>
            <a:off x="1553689" y="1447800"/>
            <a:ext cx="6036621" cy="4343400"/>
          </a:xfrm>
        </p:spPr>
        <p:txBody>
          <a:bodyPr>
            <a:normAutofit/>
          </a:bodyPr>
          <a:lstStyle/>
          <a:p>
            <a:pPr>
              <a:spcAft>
                <a:spcPts val="500"/>
              </a:spcAft>
            </a:pPr>
            <a:r>
              <a:rPr lang="en-US" dirty="0" smtClean="0">
                <a:solidFill>
                  <a:schemeClr val="bg1"/>
                </a:solidFill>
                <a:latin typeface="+mn-lt"/>
              </a:rPr>
              <a:t>Regulatory Approvals from Oregon and the </a:t>
            </a:r>
            <a:br>
              <a:rPr lang="en-US" dirty="0" smtClean="0">
                <a:solidFill>
                  <a:schemeClr val="bg1"/>
                </a:solidFill>
                <a:latin typeface="+mn-lt"/>
              </a:rPr>
            </a:br>
            <a:r>
              <a:rPr lang="en-US" dirty="0" smtClean="0">
                <a:solidFill>
                  <a:schemeClr val="bg1"/>
                </a:solidFill>
                <a:latin typeface="+mn-lt"/>
              </a:rPr>
              <a:t>Federal Trade Commission </a:t>
            </a:r>
            <a:r>
              <a:rPr lang="en-US" dirty="0" smtClean="0">
                <a:solidFill>
                  <a:srgbClr val="B4DFAA"/>
                </a:solidFill>
                <a:latin typeface="+mn-lt"/>
              </a:rPr>
              <a:t>(Hart Scott </a:t>
            </a:r>
            <a:r>
              <a:rPr lang="en-US" dirty="0" err="1" smtClean="0">
                <a:solidFill>
                  <a:srgbClr val="B4DFAA"/>
                </a:solidFill>
                <a:latin typeface="+mn-lt"/>
              </a:rPr>
              <a:t>Rodino</a:t>
            </a:r>
            <a:r>
              <a:rPr lang="en-US" dirty="0" smtClean="0">
                <a:solidFill>
                  <a:srgbClr val="B4DFAA"/>
                </a:solidFill>
                <a:latin typeface="+mn-lt"/>
              </a:rPr>
              <a:t> filing)</a:t>
            </a:r>
          </a:p>
          <a:p>
            <a:pPr>
              <a:spcAft>
                <a:spcPts val="500"/>
              </a:spcAft>
            </a:pPr>
            <a:r>
              <a:rPr lang="en-US" dirty="0" smtClean="0">
                <a:solidFill>
                  <a:schemeClr val="bg1"/>
                </a:solidFill>
                <a:latin typeface="+mn-lt"/>
              </a:rPr>
              <a:t>Closing on 12/31/2018!</a:t>
            </a:r>
          </a:p>
          <a:p>
            <a:pPr>
              <a:spcAft>
                <a:spcPts val="500"/>
              </a:spcAft>
            </a:pPr>
            <a:r>
              <a:rPr lang="en-US" dirty="0" smtClean="0">
                <a:solidFill>
                  <a:schemeClr val="bg1"/>
                </a:solidFill>
                <a:latin typeface="+mn-lt"/>
              </a:rPr>
              <a:t>Conversion and cash provide debt relief and liquidity</a:t>
            </a:r>
          </a:p>
          <a:p>
            <a:pPr>
              <a:spcAft>
                <a:spcPts val="500"/>
              </a:spcAft>
            </a:pPr>
            <a:r>
              <a:rPr lang="en-US" dirty="0" smtClean="0">
                <a:solidFill>
                  <a:schemeClr val="bg1"/>
                </a:solidFill>
                <a:latin typeface="+mn-lt"/>
              </a:rPr>
              <a:t>DDC is </a:t>
            </a:r>
            <a:r>
              <a:rPr lang="en-US" u="sng" dirty="0" smtClean="0">
                <a:solidFill>
                  <a:schemeClr val="bg1"/>
                </a:solidFill>
                <a:latin typeface="+mn-lt"/>
              </a:rPr>
              <a:t>not</a:t>
            </a:r>
            <a:r>
              <a:rPr lang="en-US" dirty="0" smtClean="0">
                <a:solidFill>
                  <a:schemeClr val="bg1"/>
                </a:solidFill>
                <a:latin typeface="+mn-lt"/>
              </a:rPr>
              <a:t> acquiring a controlling interest</a:t>
            </a:r>
          </a:p>
          <a:p>
            <a:pPr>
              <a:spcAft>
                <a:spcPts val="500"/>
              </a:spcAft>
            </a:pPr>
            <a:r>
              <a:rPr lang="en-US" dirty="0" smtClean="0">
                <a:solidFill>
                  <a:schemeClr val="bg1"/>
                </a:solidFill>
                <a:latin typeface="+mn-lt"/>
              </a:rPr>
              <a:t>DDC is </a:t>
            </a:r>
            <a:r>
              <a:rPr lang="en-US" u="sng" dirty="0" smtClean="0">
                <a:solidFill>
                  <a:schemeClr val="bg1"/>
                </a:solidFill>
                <a:latin typeface="+mn-lt"/>
              </a:rPr>
              <a:t>not</a:t>
            </a:r>
            <a:r>
              <a:rPr lang="en-US" dirty="0" smtClean="0">
                <a:solidFill>
                  <a:schemeClr val="bg1"/>
                </a:solidFill>
                <a:latin typeface="+mn-lt"/>
              </a:rPr>
              <a:t> taking over the management</a:t>
            </a:r>
          </a:p>
          <a:p>
            <a:pPr>
              <a:spcAft>
                <a:spcPts val="500"/>
              </a:spcAft>
            </a:pPr>
            <a:r>
              <a:rPr lang="en-US" dirty="0" err="1" smtClean="0">
                <a:solidFill>
                  <a:schemeClr val="bg1"/>
                </a:solidFill>
                <a:latin typeface="+mn-lt"/>
              </a:rPr>
              <a:t>Moda</a:t>
            </a:r>
            <a:r>
              <a:rPr lang="en-US" dirty="0" smtClean="0">
                <a:solidFill>
                  <a:schemeClr val="bg1"/>
                </a:solidFill>
                <a:latin typeface="+mn-lt"/>
              </a:rPr>
              <a:t> is in control and managing their business</a:t>
            </a:r>
          </a:p>
          <a:p>
            <a:pPr>
              <a:spcAft>
                <a:spcPts val="500"/>
              </a:spcAft>
            </a:pPr>
            <a:r>
              <a:rPr lang="en-US" dirty="0" smtClean="0">
                <a:solidFill>
                  <a:schemeClr val="bg1"/>
                </a:solidFill>
                <a:latin typeface="+mn-lt"/>
              </a:rPr>
              <a:t>DDC is a strategic investor partner</a:t>
            </a:r>
          </a:p>
          <a:p>
            <a:pPr>
              <a:spcAft>
                <a:spcPts val="500"/>
              </a:spcAft>
            </a:pPr>
            <a:r>
              <a:rPr lang="en-US" dirty="0">
                <a:solidFill>
                  <a:schemeClr val="bg1"/>
                </a:solidFill>
                <a:latin typeface="+mn-lt"/>
              </a:rPr>
              <a:t>Business as </a:t>
            </a:r>
            <a:r>
              <a:rPr lang="en-US" dirty="0" smtClean="0">
                <a:solidFill>
                  <a:schemeClr val="bg1"/>
                </a:solidFill>
                <a:latin typeface="+mn-lt"/>
              </a:rPr>
              <a:t>Usual</a:t>
            </a:r>
          </a:p>
          <a:p>
            <a:pPr>
              <a:spcAft>
                <a:spcPts val="500"/>
              </a:spcAft>
            </a:pPr>
            <a:r>
              <a:rPr lang="en-US" b="1" dirty="0" smtClean="0">
                <a:solidFill>
                  <a:schemeClr val="bg1"/>
                </a:solidFill>
                <a:latin typeface="+mn-lt"/>
              </a:rPr>
              <a:t>The future is bright!</a:t>
            </a:r>
            <a:endParaRPr lang="en-US" b="1" dirty="0" smtClean="0">
              <a:solidFill>
                <a:schemeClr val="tx1">
                  <a:lumMod val="65000"/>
                  <a:lumOff val="35000"/>
                </a:schemeClr>
              </a:solidFill>
              <a:latin typeface="+mn-lt"/>
            </a:endParaRPr>
          </a:p>
        </p:txBody>
      </p:sp>
      <p:sp>
        <p:nvSpPr>
          <p:cNvPr id="5" name="Content Placeholder 2"/>
          <p:cNvSpPr txBox="1">
            <a:spLocks/>
          </p:cNvSpPr>
          <p:nvPr/>
        </p:nvSpPr>
        <p:spPr>
          <a:xfrm>
            <a:off x="0" y="6406092"/>
            <a:ext cx="9144000" cy="223308"/>
          </a:xfrm>
          <a:prstGeom prst="rect">
            <a:avLst/>
          </a:prstGeom>
        </p:spPr>
        <p:txBody>
          <a:bodyPr lIns="0" tIns="0" rIns="0" bIns="0">
            <a:no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sz="900" b="1" spc="80" dirty="0" smtClean="0">
                <a:solidFill>
                  <a:srgbClr val="B4DFAA"/>
                </a:solidFill>
              </a:rPr>
              <a:t>CONFIDENTIAL : </a:t>
            </a:r>
            <a:r>
              <a:rPr lang="en-US" sz="900" b="1" spc="80" dirty="0">
                <a:solidFill>
                  <a:srgbClr val="B4DFAA"/>
                </a:solidFill>
              </a:rPr>
              <a:t>NOT FOR FURTHER </a:t>
            </a:r>
            <a:r>
              <a:rPr lang="en-US" sz="900" b="1" spc="80" dirty="0" smtClean="0">
                <a:solidFill>
                  <a:srgbClr val="B4DFAA"/>
                </a:solidFill>
              </a:rPr>
              <a:t>DISTRIBUTION</a:t>
            </a:r>
            <a:endParaRPr lang="en-US" sz="900" spc="80" dirty="0">
              <a:solidFill>
                <a:srgbClr val="B4DFAA"/>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6345172"/>
            <a:ext cx="2076664" cy="239196"/>
          </a:xfrm>
          <a:prstGeom prst="rect">
            <a:avLst/>
          </a:prstGeom>
        </p:spPr>
      </p:pic>
      <p:cxnSp>
        <p:nvCxnSpPr>
          <p:cNvPr id="15" name="Straight Connector 14"/>
          <p:cNvCxnSpPr/>
          <p:nvPr/>
        </p:nvCxnSpPr>
        <p:spPr>
          <a:xfrm>
            <a:off x="1524000" y="2133600"/>
            <a:ext cx="6004957" cy="0"/>
          </a:xfrm>
          <a:prstGeom prst="line">
            <a:avLst/>
          </a:prstGeom>
          <a:ln w="9525">
            <a:solidFill>
              <a:srgbClr val="B4DFAA">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24000" y="2569029"/>
            <a:ext cx="6004957" cy="0"/>
          </a:xfrm>
          <a:prstGeom prst="line">
            <a:avLst/>
          </a:prstGeom>
          <a:ln w="9525">
            <a:solidFill>
              <a:srgbClr val="B4DFAA">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24000" y="3004458"/>
            <a:ext cx="6004957" cy="0"/>
          </a:xfrm>
          <a:prstGeom prst="line">
            <a:avLst/>
          </a:prstGeom>
          <a:ln w="9525">
            <a:solidFill>
              <a:srgbClr val="B4DFAA">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524000" y="3439887"/>
            <a:ext cx="6004957" cy="0"/>
          </a:xfrm>
          <a:prstGeom prst="line">
            <a:avLst/>
          </a:prstGeom>
          <a:ln w="9525">
            <a:solidFill>
              <a:srgbClr val="B4DFAA">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524000" y="3875316"/>
            <a:ext cx="6004957" cy="0"/>
          </a:xfrm>
          <a:prstGeom prst="line">
            <a:avLst/>
          </a:prstGeom>
          <a:ln w="9525">
            <a:solidFill>
              <a:srgbClr val="B4DFAA">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524000" y="4310745"/>
            <a:ext cx="6004957" cy="0"/>
          </a:xfrm>
          <a:prstGeom prst="line">
            <a:avLst/>
          </a:prstGeom>
          <a:ln w="9525">
            <a:solidFill>
              <a:srgbClr val="B4DFAA">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524000" y="4746174"/>
            <a:ext cx="6004957" cy="0"/>
          </a:xfrm>
          <a:prstGeom prst="line">
            <a:avLst/>
          </a:prstGeom>
          <a:ln w="9525">
            <a:solidFill>
              <a:srgbClr val="B4DFAA">
                <a:alpha val="50000"/>
              </a:srgb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524000" y="5181600"/>
            <a:ext cx="6004957" cy="0"/>
          </a:xfrm>
          <a:prstGeom prst="line">
            <a:avLst/>
          </a:prstGeom>
          <a:ln w="9525">
            <a:solidFill>
              <a:srgbClr val="B4DFAA">
                <a:alpha val="5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30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1" y="0"/>
            <a:ext cx="9144000" cy="6858000"/>
          </a:xfrm>
          <a:prstGeom prst="rect">
            <a:avLst/>
          </a:prstGeom>
          <a:gradFill flip="none" rotWithShape="1">
            <a:gsLst>
              <a:gs pos="0">
                <a:srgbClr val="43B02A">
                  <a:shade val="30000"/>
                  <a:satMod val="115000"/>
                </a:srgbClr>
              </a:gs>
              <a:gs pos="50000">
                <a:srgbClr val="43B02A">
                  <a:shade val="67500"/>
                  <a:satMod val="115000"/>
                </a:srgbClr>
              </a:gs>
              <a:gs pos="100000">
                <a:srgbClr val="43B02A">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l="28126" t="2699" b="20747"/>
          <a:stretch/>
        </p:blipFill>
        <p:spPr>
          <a:xfrm flipH="1">
            <a:off x="0" y="13131"/>
            <a:ext cx="9144003" cy="6858000"/>
          </a:xfrm>
          <a:prstGeom prst="rect">
            <a:avLst/>
          </a:prstGeom>
        </p:spPr>
      </p:pic>
      <p:sp>
        <p:nvSpPr>
          <p:cNvPr id="4098" name="Rectangle 2"/>
          <p:cNvSpPr>
            <a:spLocks noGrp="1" noChangeArrowheads="1"/>
          </p:cNvSpPr>
          <p:nvPr>
            <p:ph type="title"/>
          </p:nvPr>
        </p:nvSpPr>
        <p:spPr>
          <a:xfrm>
            <a:off x="703640" y="3610764"/>
            <a:ext cx="7279514" cy="354939"/>
          </a:xfrm>
        </p:spPr>
        <p:txBody>
          <a:bodyPr>
            <a:noAutofit/>
          </a:bodyPr>
          <a:lstStyle/>
          <a:p>
            <a:pPr eaLnBrk="1" hangingPunct="1"/>
            <a:r>
              <a:rPr lang="en-US" sz="2400" dirty="0" smtClean="0">
                <a:solidFill>
                  <a:srgbClr val="B4DFAA"/>
                </a:solidFill>
                <a:latin typeface="Calibri Light" panose="020F0302020204030204" pitchFamily="34" charset="0"/>
                <a:ea typeface="ＭＳ Ｐゴシック" charset="-128"/>
              </a:rPr>
              <a:t>OUR PURPOSE</a:t>
            </a:r>
            <a:endParaRPr lang="en-US" sz="2400" dirty="0">
              <a:solidFill>
                <a:srgbClr val="B4DFAA"/>
              </a:solidFill>
              <a:latin typeface="Calibri Light" panose="020F0302020204030204" pitchFamily="34" charset="0"/>
              <a:ea typeface="ＭＳ Ｐゴシック" charset="-128"/>
            </a:endParaRPr>
          </a:p>
        </p:txBody>
      </p:sp>
      <p:sp>
        <p:nvSpPr>
          <p:cNvPr id="4" name="Rectangle 3"/>
          <p:cNvSpPr/>
          <p:nvPr/>
        </p:nvSpPr>
        <p:spPr>
          <a:xfrm>
            <a:off x="457200" y="2274003"/>
            <a:ext cx="8157396" cy="8686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t" anchorCtr="0"/>
          <a:lstStyle/>
          <a:p>
            <a:pPr marL="341313" lvl="1"/>
            <a:r>
              <a:rPr lang="en-US" sz="2400" dirty="0" smtClean="0"/>
              <a:t>To </a:t>
            </a:r>
            <a:r>
              <a:rPr lang="en-US" sz="2400" dirty="0"/>
              <a:t>advance dental health and access through exceptional dental benefits service, technology and professional </a:t>
            </a:r>
            <a:r>
              <a:rPr lang="en-US" sz="2400" dirty="0" smtClean="0"/>
              <a:t>support</a:t>
            </a:r>
            <a:endParaRPr lang="en-US" sz="2400" dirty="0">
              <a:solidFill>
                <a:schemeClr val="tx1"/>
              </a:solidFill>
              <a:ea typeface="ＭＳ Ｐゴシック" charset="-128"/>
            </a:endParaRPr>
          </a:p>
        </p:txBody>
      </p:sp>
      <p:sp>
        <p:nvSpPr>
          <p:cNvPr id="6" name="Rectangle 5"/>
          <p:cNvSpPr/>
          <p:nvPr/>
        </p:nvSpPr>
        <p:spPr>
          <a:xfrm>
            <a:off x="457200" y="3895361"/>
            <a:ext cx="8168231" cy="5924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t" anchorCtr="0"/>
          <a:lstStyle/>
          <a:p>
            <a:pPr marL="341313" lvl="1"/>
            <a:r>
              <a:rPr lang="en-US" sz="2400" dirty="0" smtClean="0"/>
              <a:t>Creating </a:t>
            </a:r>
            <a:r>
              <a:rPr lang="en-US" sz="2400" dirty="0"/>
              <a:t>smiles. Improving health. Enhancing lives. </a:t>
            </a:r>
            <a:endParaRPr lang="en-US" sz="2400" dirty="0">
              <a:solidFill>
                <a:schemeClr val="tx1"/>
              </a:solidFill>
              <a:ea typeface="ＭＳ Ｐゴシック" charset="-128"/>
            </a:endParaRPr>
          </a:p>
        </p:txBody>
      </p:sp>
      <p:sp>
        <p:nvSpPr>
          <p:cNvPr id="8" name="Rectangle 2"/>
          <p:cNvSpPr txBox="1">
            <a:spLocks noChangeArrowheads="1"/>
          </p:cNvSpPr>
          <p:nvPr/>
        </p:nvSpPr>
        <p:spPr>
          <a:xfrm>
            <a:off x="703641" y="1838379"/>
            <a:ext cx="7279514" cy="405532"/>
          </a:xfrm>
          <a:prstGeom prst="rect">
            <a:avLst/>
          </a:prstGeom>
        </p:spPr>
        <p:txBody>
          <a:bodyPr vert="horz" lIns="91440" tIns="45720" rIns="91440" bIns="45720" rtlCol="0" anchor="b">
            <a:noAutofit/>
          </a:bodyPr>
          <a:lstStyle>
            <a:lvl1pPr algn="l" defTabSz="457200" rtl="0" eaLnBrk="1" latinLnBrk="0" hangingPunct="1">
              <a:spcBef>
                <a:spcPct val="0"/>
              </a:spcBef>
              <a:buNone/>
              <a:defRPr sz="4400" b="0" i="0" kern="1200">
                <a:solidFill>
                  <a:srgbClr val="128BAD"/>
                </a:solidFill>
                <a:latin typeface="Calibri"/>
                <a:ea typeface="+mj-ea"/>
                <a:cs typeface="Calibri"/>
              </a:defRPr>
            </a:lvl1pPr>
          </a:lstStyle>
          <a:p>
            <a:r>
              <a:rPr lang="en-US" sz="2400" dirty="0" smtClean="0">
                <a:solidFill>
                  <a:srgbClr val="B4DFAA"/>
                </a:solidFill>
                <a:latin typeface="Calibri Light" panose="020F0302020204030204" pitchFamily="34" charset="0"/>
                <a:ea typeface="ＭＳ Ｐゴシック" charset="-128"/>
              </a:rPr>
              <a:t>OUR MISSION</a:t>
            </a:r>
            <a:endParaRPr lang="en-US" sz="2400" dirty="0">
              <a:solidFill>
                <a:srgbClr val="B4DFAA"/>
              </a:solidFill>
              <a:latin typeface="Calibri Light" panose="020F0302020204030204" pitchFamily="34" charset="0"/>
              <a:ea typeface="ＭＳ Ｐゴシック" charset="-128"/>
            </a:endParaRPr>
          </a:p>
        </p:txBody>
      </p:sp>
      <p:sp>
        <p:nvSpPr>
          <p:cNvPr id="9" name="Rectangle 2"/>
          <p:cNvSpPr txBox="1">
            <a:spLocks noChangeArrowheads="1"/>
          </p:cNvSpPr>
          <p:nvPr/>
        </p:nvSpPr>
        <p:spPr>
          <a:xfrm>
            <a:off x="703640" y="4868840"/>
            <a:ext cx="7279514" cy="409760"/>
          </a:xfrm>
          <a:prstGeom prst="rect">
            <a:avLst/>
          </a:prstGeom>
        </p:spPr>
        <p:txBody>
          <a:bodyPr vert="horz" lIns="91440" tIns="45720" rIns="91440" bIns="45720" rtlCol="0" anchor="b">
            <a:noAutofit/>
          </a:bodyPr>
          <a:lstStyle>
            <a:lvl1pPr algn="l" defTabSz="457200" rtl="0" eaLnBrk="1" latinLnBrk="0" hangingPunct="1">
              <a:spcBef>
                <a:spcPct val="0"/>
              </a:spcBef>
              <a:buNone/>
              <a:defRPr sz="4400" b="0" i="0" kern="1200">
                <a:solidFill>
                  <a:srgbClr val="128BAD"/>
                </a:solidFill>
                <a:latin typeface="Calibri"/>
                <a:ea typeface="+mj-ea"/>
                <a:cs typeface="Calibri"/>
              </a:defRPr>
            </a:lvl1pPr>
          </a:lstStyle>
          <a:p>
            <a:r>
              <a:rPr lang="en-US" sz="2400" dirty="0" smtClean="0">
                <a:solidFill>
                  <a:srgbClr val="B4DFAA"/>
                </a:solidFill>
                <a:latin typeface="Calibri Light" panose="020F0302020204030204" pitchFamily="34" charset="0"/>
                <a:ea typeface="ＭＳ Ｐゴシック" charset="-128"/>
              </a:rPr>
              <a:t>OUR VALUES</a:t>
            </a:r>
            <a:endParaRPr lang="en-US" sz="2400" dirty="0">
              <a:solidFill>
                <a:srgbClr val="B4DFAA"/>
              </a:solidFill>
              <a:latin typeface="Calibri Light" panose="020F0302020204030204" pitchFamily="34" charset="0"/>
              <a:ea typeface="ＭＳ Ｐゴシック" charset="-128"/>
            </a:endParaRPr>
          </a:p>
        </p:txBody>
      </p:sp>
      <p:sp>
        <p:nvSpPr>
          <p:cNvPr id="11" name="Rectangle 10"/>
          <p:cNvSpPr/>
          <p:nvPr/>
        </p:nvSpPr>
        <p:spPr>
          <a:xfrm>
            <a:off x="487881" y="5257801"/>
            <a:ext cx="8168231" cy="5333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nchor="t" anchorCtr="0"/>
          <a:lstStyle/>
          <a:p>
            <a:pPr marL="341313" lvl="1"/>
            <a:r>
              <a:rPr lang="en-US" sz="2400" dirty="0" smtClean="0"/>
              <a:t>Trust</a:t>
            </a:r>
            <a:r>
              <a:rPr lang="en-US" sz="2400" dirty="0"/>
              <a:t>. Service. Innovation. Excellence</a:t>
            </a:r>
            <a:r>
              <a:rPr lang="en-US" sz="2400" dirty="0" smtClean="0"/>
              <a:t>.</a:t>
            </a:r>
            <a:endParaRPr lang="en-US" sz="2400" dirty="0">
              <a:solidFill>
                <a:schemeClr val="tx1"/>
              </a:solidFill>
              <a:ea typeface="ＭＳ Ｐゴシック" charset="-128"/>
            </a:endParaRPr>
          </a:p>
        </p:txBody>
      </p:sp>
      <p:sp>
        <p:nvSpPr>
          <p:cNvPr id="10" name="TextBox 9"/>
          <p:cNvSpPr txBox="1"/>
          <p:nvPr/>
        </p:nvSpPr>
        <p:spPr>
          <a:xfrm>
            <a:off x="612648" y="533400"/>
            <a:ext cx="5713928" cy="677108"/>
          </a:xfrm>
          <a:prstGeom prst="rect">
            <a:avLst/>
          </a:prstGeom>
          <a:noFill/>
        </p:spPr>
        <p:txBody>
          <a:bodyPr wrap="square" rtlCol="0">
            <a:spAutoFit/>
          </a:bodyPr>
          <a:lstStyle/>
          <a:p>
            <a:r>
              <a:rPr lang="en-US" sz="3800" dirty="0" smtClean="0">
                <a:solidFill>
                  <a:schemeClr val="bg1"/>
                </a:solidFill>
              </a:rPr>
              <a:t>WHO WE ARE</a:t>
            </a:r>
            <a:endParaRPr lang="en-US" sz="3800" dirty="0">
              <a:solidFill>
                <a:schemeClr val="bg1"/>
              </a:solidFill>
            </a:endParaRPr>
          </a:p>
        </p:txBody>
      </p:sp>
      <p:cxnSp>
        <p:nvCxnSpPr>
          <p:cNvPr id="3" name="Straight Connector 2"/>
          <p:cNvCxnSpPr/>
          <p:nvPr/>
        </p:nvCxnSpPr>
        <p:spPr>
          <a:xfrm>
            <a:off x="533400" y="1948076"/>
            <a:ext cx="0" cy="990600"/>
          </a:xfrm>
          <a:prstGeom prst="line">
            <a:avLst/>
          </a:prstGeom>
          <a:ln w="12700">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8480" y="3571567"/>
            <a:ext cx="0" cy="620033"/>
          </a:xfrm>
          <a:prstGeom prst="line">
            <a:avLst/>
          </a:prstGeom>
          <a:ln w="12700">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3400" y="4947784"/>
            <a:ext cx="0" cy="620033"/>
          </a:xfrm>
          <a:prstGeom prst="line">
            <a:avLst/>
          </a:prstGeom>
          <a:ln w="12700">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345172"/>
            <a:ext cx="2076664" cy="239196"/>
          </a:xfrm>
          <a:prstGeom prst="rect">
            <a:avLst/>
          </a:prstGeom>
        </p:spPr>
      </p:pic>
      <p:sp>
        <p:nvSpPr>
          <p:cNvPr id="20" name="Slide Number Placeholder 1"/>
          <p:cNvSpPr>
            <a:spLocks noGrp="1"/>
          </p:cNvSpPr>
          <p:nvPr>
            <p:ph type="sldNum" sz="quarter" idx="4294967295"/>
          </p:nvPr>
        </p:nvSpPr>
        <p:spPr>
          <a:xfrm>
            <a:off x="609600" y="6335183"/>
            <a:ext cx="685800" cy="294217"/>
          </a:xfrm>
          <a:prstGeom prst="rect">
            <a:avLst/>
          </a:prstGeom>
        </p:spPr>
        <p:txBody>
          <a:bodyPr/>
          <a:lstStyle/>
          <a:p>
            <a:fld id="{DEF81628-F7C8-2E4C-8E1B-0C7FDEECCAC1}" type="slidenum">
              <a:rPr lang="en-US" sz="1200" smtClean="0">
                <a:solidFill>
                  <a:srgbClr val="B4DFAA"/>
                </a:solidFill>
              </a:rPr>
              <a:t>2</a:t>
            </a:fld>
            <a:endParaRPr lang="en-US" sz="1200" dirty="0">
              <a:solidFill>
                <a:srgbClr val="B4DFAA"/>
              </a:solidFill>
            </a:endParaRPr>
          </a:p>
        </p:txBody>
      </p:sp>
    </p:spTree>
    <p:extLst>
      <p:ext uri="{BB962C8B-B14F-4D97-AF65-F5344CB8AC3E}">
        <p14:creationId xmlns:p14="http://schemas.microsoft.com/office/powerpoint/2010/main" val="1202803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609600"/>
            <a:ext cx="4800601" cy="610589"/>
          </a:xfrm>
        </p:spPr>
        <p:txBody>
          <a:bodyPr>
            <a:noAutofit/>
          </a:bodyPr>
          <a:lstStyle/>
          <a:p>
            <a:pPr eaLnBrk="1" hangingPunct="1"/>
            <a:r>
              <a:rPr lang="en-US" sz="3800" dirty="0" smtClean="0">
                <a:solidFill>
                  <a:srgbClr val="43B02A"/>
                </a:solidFill>
                <a:latin typeface="+mn-lt"/>
                <a:ea typeface="ＭＳ Ｐゴシック" charset="-128"/>
              </a:rPr>
              <a:t>WHERE IT ALL BEGAN</a:t>
            </a:r>
            <a:endParaRPr lang="en-US" sz="3800" dirty="0">
              <a:solidFill>
                <a:srgbClr val="43B02A"/>
              </a:solidFill>
              <a:latin typeface="+mn-lt"/>
              <a:ea typeface="ＭＳ Ｐゴシック" charset="-128"/>
            </a:endParaRPr>
          </a:p>
        </p:txBody>
      </p:sp>
      <p:sp>
        <p:nvSpPr>
          <p:cNvPr id="4099" name="Rectangle 3"/>
          <p:cNvSpPr>
            <a:spLocks noGrp="1" noChangeArrowheads="1"/>
          </p:cNvSpPr>
          <p:nvPr>
            <p:ph type="body" idx="1"/>
          </p:nvPr>
        </p:nvSpPr>
        <p:spPr>
          <a:xfrm>
            <a:off x="629847" y="1650926"/>
            <a:ext cx="3103953" cy="4792980"/>
          </a:xfrm>
        </p:spPr>
        <p:txBody>
          <a:bodyPr>
            <a:noAutofit/>
          </a:bodyPr>
          <a:lstStyle/>
          <a:p>
            <a:pPr>
              <a:lnSpc>
                <a:spcPct val="85000"/>
              </a:lnSpc>
            </a:pPr>
            <a:r>
              <a:rPr lang="en-US" sz="2200" dirty="0">
                <a:solidFill>
                  <a:srgbClr val="43B02A"/>
                </a:solidFill>
                <a:latin typeface="+mn-lt"/>
              </a:rPr>
              <a:t>Delta Dental, and dental insurance itself, was founded in California in </a:t>
            </a:r>
            <a:r>
              <a:rPr lang="en-US" sz="2200" b="1" dirty="0">
                <a:solidFill>
                  <a:srgbClr val="43B02A"/>
                </a:solidFill>
                <a:latin typeface="+mn-lt"/>
              </a:rPr>
              <a:t>1955</a:t>
            </a:r>
            <a:r>
              <a:rPr lang="en-US" sz="2200" dirty="0">
                <a:solidFill>
                  <a:srgbClr val="43B02A"/>
                </a:solidFill>
                <a:latin typeface="+mn-lt"/>
              </a:rPr>
              <a:t> by dentists (CDA) to increase access to oral healthcare.</a:t>
            </a:r>
          </a:p>
          <a:p>
            <a:r>
              <a:rPr lang="en-US" sz="2000" dirty="0" smtClean="0">
                <a:solidFill>
                  <a:srgbClr val="43B02A"/>
                </a:solidFill>
                <a:latin typeface="+mn-lt"/>
              </a:rPr>
              <a:t/>
            </a:r>
            <a:br>
              <a:rPr lang="en-US" sz="2000" dirty="0" smtClean="0">
                <a:solidFill>
                  <a:srgbClr val="43B02A"/>
                </a:solidFill>
                <a:latin typeface="+mn-lt"/>
              </a:rPr>
            </a:br>
            <a:endParaRPr lang="en-US" sz="2000" dirty="0" smtClean="0">
              <a:solidFill>
                <a:srgbClr val="43B02A"/>
              </a:solidFill>
              <a:latin typeface="+mn-lt"/>
            </a:endParaRPr>
          </a:p>
          <a:p>
            <a:pPr>
              <a:lnSpc>
                <a:spcPct val="88000"/>
              </a:lnSpc>
            </a:pPr>
            <a:r>
              <a:rPr lang="en-US" sz="1800" dirty="0" smtClean="0">
                <a:solidFill>
                  <a:schemeClr val="bg1">
                    <a:lumMod val="50000"/>
                  </a:schemeClr>
                </a:solidFill>
                <a:latin typeface="+mn-lt"/>
              </a:rPr>
              <a:t>The </a:t>
            </a:r>
            <a:r>
              <a:rPr lang="en-US" sz="1800" b="1" i="1" dirty="0" smtClean="0">
                <a:solidFill>
                  <a:schemeClr val="bg1">
                    <a:lumMod val="50000"/>
                  </a:schemeClr>
                </a:solidFill>
                <a:latin typeface="+mn-lt"/>
              </a:rPr>
              <a:t>International Longshoremen’s </a:t>
            </a:r>
            <a:r>
              <a:rPr lang="en-US" sz="1800" b="1" i="1" dirty="0">
                <a:solidFill>
                  <a:schemeClr val="bg1">
                    <a:lumMod val="50000"/>
                  </a:schemeClr>
                </a:solidFill>
                <a:latin typeface="+mn-lt"/>
              </a:rPr>
              <a:t>Union </a:t>
            </a:r>
            <a:r>
              <a:rPr lang="en-US" sz="1800" dirty="0">
                <a:solidFill>
                  <a:schemeClr val="bg1">
                    <a:lumMod val="50000"/>
                  </a:schemeClr>
                </a:solidFill>
                <a:latin typeface="+mn-lt"/>
              </a:rPr>
              <a:t>sought a partner to provide insured dental care for their members’ children. </a:t>
            </a:r>
            <a:r>
              <a:rPr lang="en-US" sz="1800" b="1" dirty="0">
                <a:solidFill>
                  <a:schemeClr val="bg1">
                    <a:lumMod val="50000"/>
                  </a:schemeClr>
                </a:solidFill>
                <a:latin typeface="+mn-lt"/>
              </a:rPr>
              <a:t>Delta Dental </a:t>
            </a:r>
            <a:r>
              <a:rPr lang="en-US" sz="1800" dirty="0">
                <a:solidFill>
                  <a:schemeClr val="bg1">
                    <a:lumMod val="50000"/>
                  </a:schemeClr>
                </a:solidFill>
                <a:latin typeface="+mn-lt"/>
              </a:rPr>
              <a:t>was born. This 60-year partnership continues today</a:t>
            </a:r>
            <a:r>
              <a:rPr lang="en-US" sz="1800" dirty="0" smtClean="0">
                <a:solidFill>
                  <a:schemeClr val="bg1">
                    <a:lumMod val="50000"/>
                  </a:schemeClr>
                </a:solidFill>
                <a:latin typeface="+mn-lt"/>
              </a:rPr>
              <a:t>.</a:t>
            </a:r>
            <a:endParaRPr lang="en-US" sz="1800" dirty="0">
              <a:solidFill>
                <a:schemeClr val="bg1">
                  <a:lumMod val="50000"/>
                </a:schemeClr>
              </a:solidFill>
              <a:latin typeface="+mn-lt"/>
              <a:ea typeface="ＭＳ Ｐゴシック" charset="-128"/>
            </a:endParaRPr>
          </a:p>
        </p:txBody>
      </p:sp>
      <p:pic>
        <p:nvPicPr>
          <p:cNvPr id="9" name="Picture 8"/>
          <p:cNvPicPr>
            <a:picLocks noChangeAspect="1"/>
          </p:cNvPicPr>
          <p:nvPr/>
        </p:nvPicPr>
        <p:blipFill rotWithShape="1">
          <a:blip r:embed="rId3"/>
          <a:srcRect l="6154" r="11820"/>
          <a:stretch/>
        </p:blipFill>
        <p:spPr>
          <a:xfrm>
            <a:off x="4205242" y="1701485"/>
            <a:ext cx="4329158" cy="4141033"/>
          </a:xfrm>
          <a:prstGeom prst="rect">
            <a:avLst/>
          </a:prstGeom>
        </p:spPr>
      </p:pic>
      <p:pic>
        <p:nvPicPr>
          <p:cNvPr id="12" name="Picture 21"/>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3993" y="3505200"/>
            <a:ext cx="703888" cy="678010"/>
          </a:xfrm>
          <a:prstGeom prst="rect">
            <a:avLst/>
          </a:prstGeom>
          <a:solidFill>
            <a:schemeClr val="bg1"/>
          </a:solidFill>
          <a:ln>
            <a:noFill/>
          </a:ln>
          <a:extLst/>
        </p:spPr>
      </p:pic>
      <p:cxnSp>
        <p:nvCxnSpPr>
          <p:cNvPr id="10" name="Straight Connector 9"/>
          <p:cNvCxnSpPr/>
          <p:nvPr/>
        </p:nvCxnSpPr>
        <p:spPr>
          <a:xfrm>
            <a:off x="685800" y="1524000"/>
            <a:ext cx="7848600" cy="0"/>
          </a:xfrm>
          <a:prstGeom prst="line">
            <a:avLst/>
          </a:prstGeom>
          <a:ln w="9525" cmpd="sng">
            <a:solidFill>
              <a:srgbClr val="B4DFAA"/>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rot="16200000">
            <a:off x="4302339" y="1604387"/>
            <a:ext cx="4134964" cy="4329158"/>
          </a:xfrm>
          <a:prstGeom prst="rect">
            <a:avLst/>
          </a:prstGeom>
          <a:solidFill>
            <a:srgbClr val="43B02A">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85800" y="6019800"/>
            <a:ext cx="7841857" cy="0"/>
          </a:xfrm>
          <a:prstGeom prst="line">
            <a:avLst/>
          </a:prstGeom>
          <a:ln w="9525" cmpd="sng">
            <a:solidFill>
              <a:srgbClr val="B4DFAA"/>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1"/>
          <p:cNvSpPr>
            <a:spLocks noGrp="1"/>
          </p:cNvSpPr>
          <p:nvPr>
            <p:ph type="sldNum" sz="quarter" idx="4294967295"/>
          </p:nvPr>
        </p:nvSpPr>
        <p:spPr>
          <a:xfrm>
            <a:off x="609600" y="6335183"/>
            <a:ext cx="685800" cy="294217"/>
          </a:xfrm>
          <a:prstGeom prst="rect">
            <a:avLst/>
          </a:prstGeom>
        </p:spPr>
        <p:txBody>
          <a:bodyPr/>
          <a:lstStyle/>
          <a:p>
            <a:fld id="{32FAD45B-8AB0-524A-A76B-E429B08D1EE2}" type="slidenum">
              <a:rPr lang="en-US" sz="1200" smtClean="0">
                <a:solidFill>
                  <a:srgbClr val="B4DFAA"/>
                </a:solidFill>
              </a:rPr>
              <a:t>3</a:t>
            </a:fld>
            <a:endParaRPr lang="en-US" sz="1200" dirty="0">
              <a:solidFill>
                <a:srgbClr val="B4DFAA"/>
              </a:solidFill>
            </a:endParaRPr>
          </a:p>
        </p:txBody>
      </p:sp>
    </p:spTree>
    <p:extLst>
      <p:ext uri="{BB962C8B-B14F-4D97-AF65-F5344CB8AC3E}">
        <p14:creationId xmlns:p14="http://schemas.microsoft.com/office/powerpoint/2010/main" val="2311205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gradFill flip="none" rotWithShape="1">
            <a:gsLst>
              <a:gs pos="0">
                <a:srgbClr val="1F6B0E"/>
              </a:gs>
              <a:gs pos="50000">
                <a:srgbClr val="319C19"/>
              </a:gs>
              <a:gs pos="100000">
                <a:srgbClr val="3DBA20"/>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quarter" idx="19"/>
          </p:nvPr>
        </p:nvSpPr>
        <p:spPr>
          <a:xfrm>
            <a:off x="801805" y="2362200"/>
            <a:ext cx="7620000" cy="3858386"/>
          </a:xfrm>
          <a:noFill/>
        </p:spPr>
        <p:txBody>
          <a:bodyPr lIns="0" tIns="0" rIns="0" bIns="0" anchor="t" anchorCtr="0">
            <a:noAutofit/>
          </a:bodyPr>
          <a:lstStyle/>
          <a:p>
            <a:r>
              <a:rPr lang="en-US" spc="300" dirty="0" smtClean="0">
                <a:solidFill>
                  <a:srgbClr val="B4DFAA"/>
                </a:solidFill>
              </a:rPr>
              <a:t>KEY FINANCIAL METRICS	</a:t>
            </a:r>
          </a:p>
          <a:p>
            <a:pPr lvl="1"/>
            <a:r>
              <a:rPr lang="en-US" sz="2000" dirty="0" smtClean="0">
                <a:solidFill>
                  <a:schemeClr val="bg1"/>
                </a:solidFill>
              </a:rPr>
              <a:t>$</a:t>
            </a:r>
            <a:r>
              <a:rPr lang="en-US" sz="2000" dirty="0">
                <a:solidFill>
                  <a:schemeClr val="bg1"/>
                </a:solidFill>
              </a:rPr>
              <a:t>9.2 billion in revenue</a:t>
            </a:r>
            <a:endParaRPr lang="en-US" sz="2000" dirty="0" smtClean="0">
              <a:solidFill>
                <a:schemeClr val="bg1"/>
              </a:solidFill>
            </a:endParaRPr>
          </a:p>
          <a:p>
            <a:pPr lvl="1"/>
            <a:r>
              <a:rPr lang="en-US" sz="2000" dirty="0" smtClean="0">
                <a:solidFill>
                  <a:schemeClr val="bg1"/>
                </a:solidFill>
              </a:rPr>
              <a:t>$225 million in 2018 net gain</a:t>
            </a:r>
          </a:p>
          <a:p>
            <a:pPr lvl="1"/>
            <a:r>
              <a:rPr lang="en-US" sz="2000" dirty="0" smtClean="0">
                <a:solidFill>
                  <a:schemeClr val="bg1"/>
                </a:solidFill>
              </a:rPr>
              <a:t>$1.5 billion in general reserves</a:t>
            </a:r>
            <a:endParaRPr lang="en-US" sz="2000" dirty="0">
              <a:solidFill>
                <a:schemeClr val="bg1"/>
              </a:solidFill>
            </a:endParaRPr>
          </a:p>
          <a:p>
            <a:pPr lvl="1"/>
            <a:r>
              <a:rPr lang="en-US" sz="2000" dirty="0" smtClean="0">
                <a:solidFill>
                  <a:schemeClr val="bg1"/>
                </a:solidFill>
              </a:rPr>
              <a:t>37 </a:t>
            </a:r>
            <a:r>
              <a:rPr lang="en-US" sz="2000" dirty="0">
                <a:solidFill>
                  <a:schemeClr val="bg1"/>
                </a:solidFill>
              </a:rPr>
              <a:t>million total </a:t>
            </a:r>
            <a:r>
              <a:rPr lang="en-US" sz="2000" dirty="0" smtClean="0">
                <a:solidFill>
                  <a:schemeClr val="bg1"/>
                </a:solidFill>
              </a:rPr>
              <a:t>enrollees</a:t>
            </a:r>
            <a:br>
              <a:rPr lang="en-US" sz="2000" dirty="0" smtClean="0">
                <a:solidFill>
                  <a:schemeClr val="bg1"/>
                </a:solidFill>
              </a:rPr>
            </a:br>
            <a:endParaRPr lang="en-US" sz="2000" dirty="0" smtClean="0">
              <a:solidFill>
                <a:schemeClr val="bg1"/>
              </a:solidFill>
            </a:endParaRPr>
          </a:p>
          <a:p>
            <a:r>
              <a:rPr lang="en-US" spc="300" dirty="0" smtClean="0">
                <a:solidFill>
                  <a:srgbClr val="B4DFAA"/>
                </a:solidFill>
              </a:rPr>
              <a:t>KEY OPERATIONAL METRICS</a:t>
            </a:r>
          </a:p>
          <a:p>
            <a:pPr lvl="1"/>
            <a:r>
              <a:rPr lang="en-US" sz="2000" dirty="0" smtClean="0">
                <a:solidFill>
                  <a:schemeClr val="bg1"/>
                </a:solidFill>
              </a:rPr>
              <a:t>3,715 </a:t>
            </a:r>
            <a:r>
              <a:rPr lang="en-US" sz="2000" dirty="0">
                <a:solidFill>
                  <a:schemeClr val="bg1"/>
                </a:solidFill>
              </a:rPr>
              <a:t>employees</a:t>
            </a:r>
            <a:endParaRPr lang="en-US" sz="2000" dirty="0" smtClean="0">
              <a:solidFill>
                <a:schemeClr val="bg1"/>
              </a:solidFill>
            </a:endParaRPr>
          </a:p>
          <a:p>
            <a:pPr lvl="1"/>
            <a:r>
              <a:rPr lang="en-US" sz="2000" dirty="0" smtClean="0">
                <a:solidFill>
                  <a:schemeClr val="bg1"/>
                </a:solidFill>
              </a:rPr>
              <a:t>44.7 million claims processed </a:t>
            </a:r>
            <a:r>
              <a:rPr lang="en-US" sz="2000" dirty="0" smtClean="0">
                <a:solidFill>
                  <a:srgbClr val="B4DFAA"/>
                </a:solidFill>
              </a:rPr>
              <a:t>(</a:t>
            </a:r>
            <a:r>
              <a:rPr lang="en-US" sz="2000" dirty="0" err="1" smtClean="0">
                <a:solidFill>
                  <a:srgbClr val="B4DFAA"/>
                </a:solidFill>
              </a:rPr>
              <a:t>Avg</a:t>
            </a:r>
            <a:r>
              <a:rPr lang="en-US" sz="2000" dirty="0" smtClean="0">
                <a:solidFill>
                  <a:srgbClr val="B4DFAA"/>
                </a:solidFill>
              </a:rPr>
              <a:t> claims turnaround 3.9 days)</a:t>
            </a:r>
          </a:p>
          <a:p>
            <a:pPr lvl="1"/>
            <a:r>
              <a:rPr lang="en-US" sz="2000" dirty="0" smtClean="0">
                <a:solidFill>
                  <a:schemeClr val="bg1"/>
                </a:solidFill>
              </a:rPr>
              <a:t>21.5 million calls answered </a:t>
            </a:r>
            <a:r>
              <a:rPr lang="en-US" sz="2000" dirty="0" smtClean="0">
                <a:solidFill>
                  <a:srgbClr val="B4DFAA"/>
                </a:solidFill>
              </a:rPr>
              <a:t>(98.6% resolved on first call)</a:t>
            </a:r>
          </a:p>
          <a:p>
            <a:r>
              <a:rPr lang="en-US" dirty="0"/>
              <a:t>	</a:t>
            </a:r>
            <a:endParaRPr lang="en-US" dirty="0" smtClean="0"/>
          </a:p>
          <a:p>
            <a:endParaRPr lang="en-US" dirty="0" smtClean="0"/>
          </a:p>
          <a:p>
            <a:endParaRPr lang="en-US" dirty="0"/>
          </a:p>
          <a:p>
            <a:endParaRPr lang="en-US" dirty="0"/>
          </a:p>
        </p:txBody>
      </p:sp>
      <p:sp>
        <p:nvSpPr>
          <p:cNvPr id="5" name="Rectangle 2"/>
          <p:cNvSpPr txBox="1">
            <a:spLocks noChangeArrowheads="1"/>
          </p:cNvSpPr>
          <p:nvPr/>
        </p:nvSpPr>
        <p:spPr>
          <a:xfrm>
            <a:off x="609600" y="609600"/>
            <a:ext cx="4800601" cy="610589"/>
          </a:xfrm>
          <a:prstGeom prst="rect">
            <a:avLst/>
          </a:prstGeom>
        </p:spPr>
        <p:txBody>
          <a:bodyPr>
            <a:noAutofit/>
          </a:bodyPr>
          <a:lstStyle>
            <a:lvl1pPr algn="l" defTabSz="457200" rtl="0" eaLnBrk="1" latinLnBrk="0" hangingPunct="1">
              <a:spcBef>
                <a:spcPct val="0"/>
              </a:spcBef>
              <a:buNone/>
              <a:defRPr sz="4400" b="0" i="0" kern="1200">
                <a:solidFill>
                  <a:srgbClr val="128BAD"/>
                </a:solidFill>
                <a:latin typeface="Calibri Light"/>
                <a:ea typeface="+mj-ea"/>
                <a:cs typeface="Calibri Light"/>
              </a:defRPr>
            </a:lvl1pPr>
          </a:lstStyle>
          <a:p>
            <a:r>
              <a:rPr lang="en-US" sz="3800" dirty="0" smtClean="0">
                <a:solidFill>
                  <a:schemeClr val="bg1"/>
                </a:solidFill>
                <a:latin typeface="+mn-lt"/>
                <a:ea typeface="ＭＳ Ｐゴシック" charset="-128"/>
              </a:rPr>
              <a:t>OUR ENTERPRISE</a:t>
            </a:r>
            <a:endParaRPr lang="en-US" sz="3800" dirty="0">
              <a:solidFill>
                <a:schemeClr val="bg1"/>
              </a:solidFill>
              <a:latin typeface="+mn-lt"/>
              <a:ea typeface="ＭＳ Ｐゴシック" charset="-128"/>
            </a:endParaRPr>
          </a:p>
        </p:txBody>
      </p:sp>
      <p:sp>
        <p:nvSpPr>
          <p:cNvPr id="8" name="TextBox 7"/>
          <p:cNvSpPr txBox="1"/>
          <p:nvPr/>
        </p:nvSpPr>
        <p:spPr>
          <a:xfrm>
            <a:off x="668979" y="1437395"/>
            <a:ext cx="7845192" cy="800219"/>
          </a:xfrm>
          <a:prstGeom prst="rect">
            <a:avLst/>
          </a:prstGeom>
          <a:noFill/>
        </p:spPr>
        <p:txBody>
          <a:bodyPr wrap="square" rtlCol="0">
            <a:spAutoFit/>
          </a:bodyPr>
          <a:lstStyle/>
          <a:p>
            <a:r>
              <a:rPr lang="en-US" sz="2800" dirty="0" smtClean="0">
                <a:solidFill>
                  <a:schemeClr val="bg1"/>
                </a:solidFill>
              </a:rPr>
              <a:t>Largest </a:t>
            </a:r>
            <a:r>
              <a:rPr lang="en-US" sz="2800" dirty="0">
                <a:solidFill>
                  <a:schemeClr val="bg1"/>
                </a:solidFill>
              </a:rPr>
              <a:t>dental carrier in c</a:t>
            </a:r>
            <a:r>
              <a:rPr lang="en-US" sz="2800" dirty="0" smtClean="0">
                <a:solidFill>
                  <a:schemeClr val="bg1"/>
                </a:solidFill>
              </a:rPr>
              <a:t>ountry</a:t>
            </a:r>
            <a:endParaRPr lang="en-US" sz="2800" dirty="0">
              <a:solidFill>
                <a:schemeClr val="bg1"/>
              </a:solidFill>
            </a:endParaRPr>
          </a:p>
          <a:p>
            <a:endParaRPr lang="en-US" dirty="0"/>
          </a:p>
        </p:txBody>
      </p:sp>
      <p:cxnSp>
        <p:nvCxnSpPr>
          <p:cNvPr id="9" name="Straight Connector 8"/>
          <p:cNvCxnSpPr/>
          <p:nvPr/>
        </p:nvCxnSpPr>
        <p:spPr>
          <a:xfrm>
            <a:off x="668979" y="2133600"/>
            <a:ext cx="7648575" cy="1588"/>
          </a:xfrm>
          <a:prstGeom prst="line">
            <a:avLst/>
          </a:prstGeom>
          <a:ln w="9525" cmpd="sng">
            <a:solidFill>
              <a:schemeClr val="bg1">
                <a:alpha val="51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6345172"/>
            <a:ext cx="2076664" cy="239196"/>
          </a:xfrm>
          <a:prstGeom prst="rect">
            <a:avLst/>
          </a:prstGeom>
        </p:spPr>
      </p:pic>
      <p:sp>
        <p:nvSpPr>
          <p:cNvPr id="12" name="Slide Number Placeholder 1"/>
          <p:cNvSpPr>
            <a:spLocks noGrp="1"/>
          </p:cNvSpPr>
          <p:nvPr>
            <p:ph type="sldNum" sz="quarter" idx="4294967295"/>
          </p:nvPr>
        </p:nvSpPr>
        <p:spPr>
          <a:xfrm>
            <a:off x="609600" y="6335183"/>
            <a:ext cx="685800" cy="294217"/>
          </a:xfrm>
          <a:prstGeom prst="rect">
            <a:avLst/>
          </a:prstGeom>
        </p:spPr>
        <p:txBody>
          <a:bodyPr/>
          <a:lstStyle/>
          <a:p>
            <a:fld id="{6E2E30B2-8D14-FC45-9AE4-A99D39CC3E22}" type="slidenum">
              <a:rPr lang="en-US" sz="1200" smtClean="0">
                <a:solidFill>
                  <a:srgbClr val="B4DFAA"/>
                </a:solidFill>
              </a:rPr>
              <a:t>4</a:t>
            </a:fld>
            <a:endParaRPr lang="en-US" sz="1200" dirty="0">
              <a:solidFill>
                <a:srgbClr val="B4DFAA"/>
              </a:solidFill>
            </a:endParaRPr>
          </a:p>
        </p:txBody>
      </p:sp>
    </p:spTree>
    <p:extLst>
      <p:ext uri="{BB962C8B-B14F-4D97-AF65-F5344CB8AC3E}">
        <p14:creationId xmlns:p14="http://schemas.microsoft.com/office/powerpoint/2010/main" val="3596395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5" name="Group 280"/>
          <p:cNvGrpSpPr>
            <a:grpSpLocks noChangeAspect="1"/>
          </p:cNvGrpSpPr>
          <p:nvPr/>
        </p:nvGrpSpPr>
        <p:grpSpPr bwMode="auto">
          <a:xfrm>
            <a:off x="1194907" y="1068096"/>
            <a:ext cx="6583770" cy="4116140"/>
            <a:chOff x="480" y="624"/>
            <a:chExt cx="4512" cy="2938"/>
          </a:xfrm>
        </p:grpSpPr>
        <p:sp>
          <p:nvSpPr>
            <p:cNvPr id="66" name="AutoShape 279"/>
            <p:cNvSpPr>
              <a:spLocks noChangeAspect="1" noChangeArrowheads="1" noTextEdit="1"/>
            </p:cNvSpPr>
            <p:nvPr/>
          </p:nvSpPr>
          <p:spPr bwMode="auto">
            <a:xfrm>
              <a:off x="480" y="624"/>
              <a:ext cx="4512" cy="2938"/>
            </a:xfrm>
            <a:prstGeom prst="rect">
              <a:avLst/>
            </a:prstGeom>
            <a:noFill/>
            <a:ln w="9525">
              <a:noFill/>
              <a:miter lim="800000"/>
              <a:headEnd/>
              <a:tailEnd/>
            </a:ln>
          </p:spPr>
          <p:txBody>
            <a:bodyPr/>
            <a:lstStyle/>
            <a:p>
              <a:endParaRPr lang="en-US" dirty="0"/>
            </a:p>
          </p:txBody>
        </p:sp>
        <p:sp>
          <p:nvSpPr>
            <p:cNvPr id="67" name="Freeform 281"/>
            <p:cNvSpPr>
              <a:spLocks/>
            </p:cNvSpPr>
            <p:nvPr/>
          </p:nvSpPr>
          <p:spPr bwMode="auto">
            <a:xfrm>
              <a:off x="482" y="1333"/>
              <a:ext cx="665" cy="1231"/>
            </a:xfrm>
            <a:custGeom>
              <a:avLst/>
              <a:gdLst>
                <a:gd name="T0" fmla="*/ 525 w 665"/>
                <a:gd name="T1" fmla="*/ 1224 h 1231"/>
                <a:gd name="T2" fmla="*/ 449 w 665"/>
                <a:gd name="T3" fmla="*/ 1215 h 1231"/>
                <a:gd name="T4" fmla="*/ 395 w 665"/>
                <a:gd name="T5" fmla="*/ 1202 h 1231"/>
                <a:gd name="T6" fmla="*/ 370 w 665"/>
                <a:gd name="T7" fmla="*/ 1182 h 1231"/>
                <a:gd name="T8" fmla="*/ 373 w 665"/>
                <a:gd name="T9" fmla="*/ 1163 h 1231"/>
                <a:gd name="T10" fmla="*/ 357 w 665"/>
                <a:gd name="T11" fmla="*/ 1110 h 1231"/>
                <a:gd name="T12" fmla="*/ 316 w 665"/>
                <a:gd name="T13" fmla="*/ 1052 h 1231"/>
                <a:gd name="T14" fmla="*/ 291 w 665"/>
                <a:gd name="T15" fmla="*/ 1019 h 1231"/>
                <a:gd name="T16" fmla="*/ 286 w 665"/>
                <a:gd name="T17" fmla="*/ 1004 h 1231"/>
                <a:gd name="T18" fmla="*/ 262 w 665"/>
                <a:gd name="T19" fmla="*/ 1003 h 1231"/>
                <a:gd name="T20" fmla="*/ 221 w 665"/>
                <a:gd name="T21" fmla="*/ 959 h 1231"/>
                <a:gd name="T22" fmla="*/ 178 w 665"/>
                <a:gd name="T23" fmla="*/ 935 h 1231"/>
                <a:gd name="T24" fmla="*/ 128 w 665"/>
                <a:gd name="T25" fmla="*/ 900 h 1231"/>
                <a:gd name="T26" fmla="*/ 126 w 665"/>
                <a:gd name="T27" fmla="*/ 864 h 1231"/>
                <a:gd name="T28" fmla="*/ 132 w 665"/>
                <a:gd name="T29" fmla="*/ 827 h 1231"/>
                <a:gd name="T30" fmla="*/ 117 w 665"/>
                <a:gd name="T31" fmla="*/ 788 h 1231"/>
                <a:gd name="T32" fmla="*/ 96 w 665"/>
                <a:gd name="T33" fmla="*/ 739 h 1231"/>
                <a:gd name="T34" fmla="*/ 75 w 665"/>
                <a:gd name="T35" fmla="*/ 691 h 1231"/>
                <a:gd name="T36" fmla="*/ 66 w 665"/>
                <a:gd name="T37" fmla="*/ 653 h 1231"/>
                <a:gd name="T38" fmla="*/ 83 w 665"/>
                <a:gd name="T39" fmla="*/ 637 h 1231"/>
                <a:gd name="T40" fmla="*/ 85 w 665"/>
                <a:gd name="T41" fmla="*/ 612 h 1231"/>
                <a:gd name="T42" fmla="*/ 60 w 665"/>
                <a:gd name="T43" fmla="*/ 585 h 1231"/>
                <a:gd name="T44" fmla="*/ 57 w 665"/>
                <a:gd name="T45" fmla="*/ 531 h 1231"/>
                <a:gd name="T46" fmla="*/ 64 w 665"/>
                <a:gd name="T47" fmla="*/ 504 h 1231"/>
                <a:gd name="T48" fmla="*/ 80 w 665"/>
                <a:gd name="T49" fmla="*/ 533 h 1231"/>
                <a:gd name="T50" fmla="*/ 82 w 665"/>
                <a:gd name="T51" fmla="*/ 509 h 1231"/>
                <a:gd name="T52" fmla="*/ 106 w 665"/>
                <a:gd name="T53" fmla="*/ 478 h 1231"/>
                <a:gd name="T54" fmla="*/ 74 w 665"/>
                <a:gd name="T55" fmla="*/ 457 h 1231"/>
                <a:gd name="T56" fmla="*/ 66 w 665"/>
                <a:gd name="T57" fmla="*/ 479 h 1231"/>
                <a:gd name="T58" fmla="*/ 57 w 665"/>
                <a:gd name="T59" fmla="*/ 482 h 1231"/>
                <a:gd name="T60" fmla="*/ 31 w 665"/>
                <a:gd name="T61" fmla="*/ 451 h 1231"/>
                <a:gd name="T62" fmla="*/ 30 w 665"/>
                <a:gd name="T63" fmla="*/ 414 h 1231"/>
                <a:gd name="T64" fmla="*/ 17 w 665"/>
                <a:gd name="T65" fmla="*/ 384 h 1231"/>
                <a:gd name="T66" fmla="*/ 7 w 665"/>
                <a:gd name="T67" fmla="*/ 354 h 1231"/>
                <a:gd name="T68" fmla="*/ 14 w 665"/>
                <a:gd name="T69" fmla="*/ 319 h 1231"/>
                <a:gd name="T70" fmla="*/ 17 w 665"/>
                <a:gd name="T71" fmla="*/ 277 h 1231"/>
                <a:gd name="T72" fmla="*/ 22 w 665"/>
                <a:gd name="T73" fmla="*/ 250 h 1231"/>
                <a:gd name="T74" fmla="*/ 11 w 665"/>
                <a:gd name="T75" fmla="*/ 210 h 1231"/>
                <a:gd name="T76" fmla="*/ 1 w 665"/>
                <a:gd name="T77" fmla="*/ 179 h 1231"/>
                <a:gd name="T78" fmla="*/ 15 w 665"/>
                <a:gd name="T79" fmla="*/ 147 h 1231"/>
                <a:gd name="T80" fmla="*/ 50 w 665"/>
                <a:gd name="T81" fmla="*/ 93 h 1231"/>
                <a:gd name="T82" fmla="*/ 71 w 665"/>
                <a:gd name="T83" fmla="*/ 6 h 1231"/>
                <a:gd name="T84" fmla="*/ 310 w 665"/>
                <a:gd name="T85" fmla="*/ 452 h 1231"/>
                <a:gd name="T86" fmla="*/ 363 w 665"/>
                <a:gd name="T87" fmla="*/ 542 h 1231"/>
                <a:gd name="T88" fmla="*/ 479 w 665"/>
                <a:gd name="T89" fmla="*/ 731 h 1231"/>
                <a:gd name="T90" fmla="*/ 612 w 665"/>
                <a:gd name="T91" fmla="*/ 940 h 1231"/>
                <a:gd name="T92" fmla="*/ 637 w 665"/>
                <a:gd name="T93" fmla="*/ 997 h 1231"/>
                <a:gd name="T94" fmla="*/ 662 w 665"/>
                <a:gd name="T95" fmla="*/ 1047 h 1231"/>
                <a:gd name="T96" fmla="*/ 656 w 665"/>
                <a:gd name="T97" fmla="*/ 1074 h 1231"/>
                <a:gd name="T98" fmla="*/ 627 w 665"/>
                <a:gd name="T99" fmla="*/ 1095 h 1231"/>
                <a:gd name="T100" fmla="*/ 620 w 665"/>
                <a:gd name="T101" fmla="*/ 1128 h 1231"/>
                <a:gd name="T102" fmla="*/ 608 w 665"/>
                <a:gd name="T103" fmla="*/ 1145 h 1231"/>
                <a:gd name="T104" fmla="*/ 591 w 665"/>
                <a:gd name="T105" fmla="*/ 1161 h 1231"/>
                <a:gd name="T106" fmla="*/ 591 w 665"/>
                <a:gd name="T107" fmla="*/ 1183 h 1231"/>
                <a:gd name="T108" fmla="*/ 607 w 665"/>
                <a:gd name="T109" fmla="*/ 1204 h 1231"/>
                <a:gd name="T110" fmla="*/ 602 w 665"/>
                <a:gd name="T111" fmla="*/ 1223 h 1231"/>
                <a:gd name="T112" fmla="*/ 585 w 665"/>
                <a:gd name="T113" fmla="*/ 1223 h 1231"/>
                <a:gd name="T114" fmla="*/ 569 w 665"/>
                <a:gd name="T115" fmla="*/ 1231 h 12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5"/>
                <a:gd name="T175" fmla="*/ 0 h 1231"/>
                <a:gd name="T176" fmla="*/ 665 w 665"/>
                <a:gd name="T177" fmla="*/ 1231 h 12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5" h="1231">
                  <a:moveTo>
                    <a:pt x="569" y="1231"/>
                  </a:moveTo>
                  <a:lnTo>
                    <a:pt x="555" y="1231"/>
                  </a:lnTo>
                  <a:lnTo>
                    <a:pt x="545" y="1231"/>
                  </a:lnTo>
                  <a:lnTo>
                    <a:pt x="536" y="1224"/>
                  </a:lnTo>
                  <a:lnTo>
                    <a:pt x="525" y="1224"/>
                  </a:lnTo>
                  <a:lnTo>
                    <a:pt x="507" y="1223"/>
                  </a:lnTo>
                  <a:lnTo>
                    <a:pt x="491" y="1220"/>
                  </a:lnTo>
                  <a:lnTo>
                    <a:pt x="477" y="1216"/>
                  </a:lnTo>
                  <a:lnTo>
                    <a:pt x="463" y="1215"/>
                  </a:lnTo>
                  <a:lnTo>
                    <a:pt x="449" y="1215"/>
                  </a:lnTo>
                  <a:lnTo>
                    <a:pt x="434" y="1212"/>
                  </a:lnTo>
                  <a:lnTo>
                    <a:pt x="427" y="1210"/>
                  </a:lnTo>
                  <a:lnTo>
                    <a:pt x="414" y="1210"/>
                  </a:lnTo>
                  <a:lnTo>
                    <a:pt x="404" y="1205"/>
                  </a:lnTo>
                  <a:lnTo>
                    <a:pt x="395" y="1202"/>
                  </a:lnTo>
                  <a:lnTo>
                    <a:pt x="379" y="1204"/>
                  </a:lnTo>
                  <a:lnTo>
                    <a:pt x="373" y="1205"/>
                  </a:lnTo>
                  <a:lnTo>
                    <a:pt x="368" y="1199"/>
                  </a:lnTo>
                  <a:lnTo>
                    <a:pt x="368" y="1194"/>
                  </a:lnTo>
                  <a:lnTo>
                    <a:pt x="370" y="1182"/>
                  </a:lnTo>
                  <a:lnTo>
                    <a:pt x="371" y="1180"/>
                  </a:lnTo>
                  <a:lnTo>
                    <a:pt x="373" y="1175"/>
                  </a:lnTo>
                  <a:lnTo>
                    <a:pt x="373" y="1163"/>
                  </a:lnTo>
                  <a:lnTo>
                    <a:pt x="373" y="1148"/>
                  </a:lnTo>
                  <a:lnTo>
                    <a:pt x="368" y="1137"/>
                  </a:lnTo>
                  <a:lnTo>
                    <a:pt x="366" y="1129"/>
                  </a:lnTo>
                  <a:lnTo>
                    <a:pt x="363" y="1122"/>
                  </a:lnTo>
                  <a:lnTo>
                    <a:pt x="357" y="1110"/>
                  </a:lnTo>
                  <a:lnTo>
                    <a:pt x="349" y="1103"/>
                  </a:lnTo>
                  <a:lnTo>
                    <a:pt x="341" y="1090"/>
                  </a:lnTo>
                  <a:lnTo>
                    <a:pt x="332" y="1079"/>
                  </a:lnTo>
                  <a:lnTo>
                    <a:pt x="324" y="1063"/>
                  </a:lnTo>
                  <a:lnTo>
                    <a:pt x="316" y="1052"/>
                  </a:lnTo>
                  <a:lnTo>
                    <a:pt x="306" y="1047"/>
                  </a:lnTo>
                  <a:lnTo>
                    <a:pt x="294" y="1041"/>
                  </a:lnTo>
                  <a:lnTo>
                    <a:pt x="289" y="1034"/>
                  </a:lnTo>
                  <a:lnTo>
                    <a:pt x="291" y="1027"/>
                  </a:lnTo>
                  <a:lnTo>
                    <a:pt x="291" y="1019"/>
                  </a:lnTo>
                  <a:lnTo>
                    <a:pt x="289" y="1012"/>
                  </a:lnTo>
                  <a:lnTo>
                    <a:pt x="287" y="1009"/>
                  </a:lnTo>
                  <a:lnTo>
                    <a:pt x="287" y="1006"/>
                  </a:lnTo>
                  <a:lnTo>
                    <a:pt x="286" y="1004"/>
                  </a:lnTo>
                  <a:lnTo>
                    <a:pt x="280" y="1001"/>
                  </a:lnTo>
                  <a:lnTo>
                    <a:pt x="275" y="998"/>
                  </a:lnTo>
                  <a:lnTo>
                    <a:pt x="267" y="1000"/>
                  </a:lnTo>
                  <a:lnTo>
                    <a:pt x="262" y="1003"/>
                  </a:lnTo>
                  <a:lnTo>
                    <a:pt x="257" y="998"/>
                  </a:lnTo>
                  <a:lnTo>
                    <a:pt x="240" y="982"/>
                  </a:lnTo>
                  <a:lnTo>
                    <a:pt x="227" y="971"/>
                  </a:lnTo>
                  <a:lnTo>
                    <a:pt x="226" y="965"/>
                  </a:lnTo>
                  <a:lnTo>
                    <a:pt x="221" y="959"/>
                  </a:lnTo>
                  <a:lnTo>
                    <a:pt x="210" y="951"/>
                  </a:lnTo>
                  <a:lnTo>
                    <a:pt x="200" y="940"/>
                  </a:lnTo>
                  <a:lnTo>
                    <a:pt x="194" y="935"/>
                  </a:lnTo>
                  <a:lnTo>
                    <a:pt x="186" y="935"/>
                  </a:lnTo>
                  <a:lnTo>
                    <a:pt x="178" y="935"/>
                  </a:lnTo>
                  <a:lnTo>
                    <a:pt x="170" y="927"/>
                  </a:lnTo>
                  <a:lnTo>
                    <a:pt x="158" y="916"/>
                  </a:lnTo>
                  <a:lnTo>
                    <a:pt x="148" y="911"/>
                  </a:lnTo>
                  <a:lnTo>
                    <a:pt x="137" y="906"/>
                  </a:lnTo>
                  <a:lnTo>
                    <a:pt x="128" y="900"/>
                  </a:lnTo>
                  <a:lnTo>
                    <a:pt x="121" y="894"/>
                  </a:lnTo>
                  <a:lnTo>
                    <a:pt x="123" y="886"/>
                  </a:lnTo>
                  <a:lnTo>
                    <a:pt x="125" y="881"/>
                  </a:lnTo>
                  <a:lnTo>
                    <a:pt x="125" y="872"/>
                  </a:lnTo>
                  <a:lnTo>
                    <a:pt x="126" y="864"/>
                  </a:lnTo>
                  <a:lnTo>
                    <a:pt x="126" y="854"/>
                  </a:lnTo>
                  <a:lnTo>
                    <a:pt x="132" y="846"/>
                  </a:lnTo>
                  <a:lnTo>
                    <a:pt x="136" y="841"/>
                  </a:lnTo>
                  <a:lnTo>
                    <a:pt x="136" y="834"/>
                  </a:lnTo>
                  <a:lnTo>
                    <a:pt x="132" y="827"/>
                  </a:lnTo>
                  <a:lnTo>
                    <a:pt x="125" y="819"/>
                  </a:lnTo>
                  <a:lnTo>
                    <a:pt x="120" y="815"/>
                  </a:lnTo>
                  <a:lnTo>
                    <a:pt x="118" y="808"/>
                  </a:lnTo>
                  <a:lnTo>
                    <a:pt x="123" y="799"/>
                  </a:lnTo>
                  <a:lnTo>
                    <a:pt x="117" y="788"/>
                  </a:lnTo>
                  <a:lnTo>
                    <a:pt x="112" y="778"/>
                  </a:lnTo>
                  <a:lnTo>
                    <a:pt x="110" y="769"/>
                  </a:lnTo>
                  <a:lnTo>
                    <a:pt x="106" y="759"/>
                  </a:lnTo>
                  <a:lnTo>
                    <a:pt x="99" y="751"/>
                  </a:lnTo>
                  <a:lnTo>
                    <a:pt x="96" y="739"/>
                  </a:lnTo>
                  <a:lnTo>
                    <a:pt x="88" y="724"/>
                  </a:lnTo>
                  <a:lnTo>
                    <a:pt x="85" y="716"/>
                  </a:lnTo>
                  <a:lnTo>
                    <a:pt x="80" y="705"/>
                  </a:lnTo>
                  <a:lnTo>
                    <a:pt x="79" y="698"/>
                  </a:lnTo>
                  <a:lnTo>
                    <a:pt x="75" y="691"/>
                  </a:lnTo>
                  <a:lnTo>
                    <a:pt x="74" y="683"/>
                  </a:lnTo>
                  <a:lnTo>
                    <a:pt x="71" y="675"/>
                  </a:lnTo>
                  <a:lnTo>
                    <a:pt x="63" y="667"/>
                  </a:lnTo>
                  <a:lnTo>
                    <a:pt x="64" y="661"/>
                  </a:lnTo>
                  <a:lnTo>
                    <a:pt x="66" y="653"/>
                  </a:lnTo>
                  <a:lnTo>
                    <a:pt x="68" y="645"/>
                  </a:lnTo>
                  <a:lnTo>
                    <a:pt x="72" y="644"/>
                  </a:lnTo>
                  <a:lnTo>
                    <a:pt x="77" y="641"/>
                  </a:lnTo>
                  <a:lnTo>
                    <a:pt x="82" y="637"/>
                  </a:lnTo>
                  <a:lnTo>
                    <a:pt x="83" y="637"/>
                  </a:lnTo>
                  <a:lnTo>
                    <a:pt x="85" y="629"/>
                  </a:lnTo>
                  <a:lnTo>
                    <a:pt x="85" y="623"/>
                  </a:lnTo>
                  <a:lnTo>
                    <a:pt x="87" y="620"/>
                  </a:lnTo>
                  <a:lnTo>
                    <a:pt x="87" y="615"/>
                  </a:lnTo>
                  <a:lnTo>
                    <a:pt x="85" y="612"/>
                  </a:lnTo>
                  <a:lnTo>
                    <a:pt x="83" y="606"/>
                  </a:lnTo>
                  <a:lnTo>
                    <a:pt x="80" y="601"/>
                  </a:lnTo>
                  <a:lnTo>
                    <a:pt x="72" y="596"/>
                  </a:lnTo>
                  <a:lnTo>
                    <a:pt x="63" y="592"/>
                  </a:lnTo>
                  <a:lnTo>
                    <a:pt x="60" y="585"/>
                  </a:lnTo>
                  <a:lnTo>
                    <a:pt x="55" y="579"/>
                  </a:lnTo>
                  <a:lnTo>
                    <a:pt x="53" y="573"/>
                  </a:lnTo>
                  <a:lnTo>
                    <a:pt x="55" y="550"/>
                  </a:lnTo>
                  <a:lnTo>
                    <a:pt x="55" y="539"/>
                  </a:lnTo>
                  <a:lnTo>
                    <a:pt x="57" y="531"/>
                  </a:lnTo>
                  <a:lnTo>
                    <a:pt x="57" y="520"/>
                  </a:lnTo>
                  <a:lnTo>
                    <a:pt x="57" y="514"/>
                  </a:lnTo>
                  <a:lnTo>
                    <a:pt x="58" y="504"/>
                  </a:lnTo>
                  <a:lnTo>
                    <a:pt x="61" y="501"/>
                  </a:lnTo>
                  <a:lnTo>
                    <a:pt x="64" y="504"/>
                  </a:lnTo>
                  <a:lnTo>
                    <a:pt x="69" y="512"/>
                  </a:lnTo>
                  <a:lnTo>
                    <a:pt x="71" y="519"/>
                  </a:lnTo>
                  <a:lnTo>
                    <a:pt x="74" y="523"/>
                  </a:lnTo>
                  <a:lnTo>
                    <a:pt x="77" y="527"/>
                  </a:lnTo>
                  <a:lnTo>
                    <a:pt x="80" y="533"/>
                  </a:lnTo>
                  <a:lnTo>
                    <a:pt x="83" y="536"/>
                  </a:lnTo>
                  <a:lnTo>
                    <a:pt x="83" y="531"/>
                  </a:lnTo>
                  <a:lnTo>
                    <a:pt x="83" y="523"/>
                  </a:lnTo>
                  <a:lnTo>
                    <a:pt x="83" y="517"/>
                  </a:lnTo>
                  <a:lnTo>
                    <a:pt x="82" y="509"/>
                  </a:lnTo>
                  <a:lnTo>
                    <a:pt x="82" y="501"/>
                  </a:lnTo>
                  <a:lnTo>
                    <a:pt x="87" y="495"/>
                  </a:lnTo>
                  <a:lnTo>
                    <a:pt x="91" y="490"/>
                  </a:lnTo>
                  <a:lnTo>
                    <a:pt x="101" y="482"/>
                  </a:lnTo>
                  <a:lnTo>
                    <a:pt x="106" y="478"/>
                  </a:lnTo>
                  <a:lnTo>
                    <a:pt x="99" y="470"/>
                  </a:lnTo>
                  <a:lnTo>
                    <a:pt x="91" y="463"/>
                  </a:lnTo>
                  <a:lnTo>
                    <a:pt x="82" y="460"/>
                  </a:lnTo>
                  <a:lnTo>
                    <a:pt x="77" y="457"/>
                  </a:lnTo>
                  <a:lnTo>
                    <a:pt x="74" y="457"/>
                  </a:lnTo>
                  <a:lnTo>
                    <a:pt x="71" y="463"/>
                  </a:lnTo>
                  <a:lnTo>
                    <a:pt x="69" y="470"/>
                  </a:lnTo>
                  <a:lnTo>
                    <a:pt x="68" y="476"/>
                  </a:lnTo>
                  <a:lnTo>
                    <a:pt x="66" y="479"/>
                  </a:lnTo>
                  <a:lnTo>
                    <a:pt x="64" y="482"/>
                  </a:lnTo>
                  <a:lnTo>
                    <a:pt x="63" y="487"/>
                  </a:lnTo>
                  <a:lnTo>
                    <a:pt x="58" y="486"/>
                  </a:lnTo>
                  <a:lnTo>
                    <a:pt x="57" y="482"/>
                  </a:lnTo>
                  <a:lnTo>
                    <a:pt x="49" y="474"/>
                  </a:lnTo>
                  <a:lnTo>
                    <a:pt x="42" y="470"/>
                  </a:lnTo>
                  <a:lnTo>
                    <a:pt x="38" y="465"/>
                  </a:lnTo>
                  <a:lnTo>
                    <a:pt x="34" y="457"/>
                  </a:lnTo>
                  <a:lnTo>
                    <a:pt x="31" y="451"/>
                  </a:lnTo>
                  <a:lnTo>
                    <a:pt x="33" y="444"/>
                  </a:lnTo>
                  <a:lnTo>
                    <a:pt x="36" y="438"/>
                  </a:lnTo>
                  <a:lnTo>
                    <a:pt x="38" y="427"/>
                  </a:lnTo>
                  <a:lnTo>
                    <a:pt x="34" y="419"/>
                  </a:lnTo>
                  <a:lnTo>
                    <a:pt x="30" y="414"/>
                  </a:lnTo>
                  <a:lnTo>
                    <a:pt x="30" y="405"/>
                  </a:lnTo>
                  <a:lnTo>
                    <a:pt x="26" y="398"/>
                  </a:lnTo>
                  <a:lnTo>
                    <a:pt x="23" y="395"/>
                  </a:lnTo>
                  <a:lnTo>
                    <a:pt x="22" y="387"/>
                  </a:lnTo>
                  <a:lnTo>
                    <a:pt x="17" y="384"/>
                  </a:lnTo>
                  <a:lnTo>
                    <a:pt x="15" y="375"/>
                  </a:lnTo>
                  <a:lnTo>
                    <a:pt x="12" y="372"/>
                  </a:lnTo>
                  <a:lnTo>
                    <a:pt x="12" y="367"/>
                  </a:lnTo>
                  <a:lnTo>
                    <a:pt x="7" y="362"/>
                  </a:lnTo>
                  <a:lnTo>
                    <a:pt x="7" y="354"/>
                  </a:lnTo>
                  <a:lnTo>
                    <a:pt x="6" y="348"/>
                  </a:lnTo>
                  <a:lnTo>
                    <a:pt x="7" y="343"/>
                  </a:lnTo>
                  <a:lnTo>
                    <a:pt x="9" y="335"/>
                  </a:lnTo>
                  <a:lnTo>
                    <a:pt x="9" y="324"/>
                  </a:lnTo>
                  <a:lnTo>
                    <a:pt x="14" y="319"/>
                  </a:lnTo>
                  <a:lnTo>
                    <a:pt x="14" y="310"/>
                  </a:lnTo>
                  <a:lnTo>
                    <a:pt x="14" y="299"/>
                  </a:lnTo>
                  <a:lnTo>
                    <a:pt x="14" y="291"/>
                  </a:lnTo>
                  <a:lnTo>
                    <a:pt x="17" y="285"/>
                  </a:lnTo>
                  <a:lnTo>
                    <a:pt x="17" y="277"/>
                  </a:lnTo>
                  <a:lnTo>
                    <a:pt x="19" y="270"/>
                  </a:lnTo>
                  <a:lnTo>
                    <a:pt x="23" y="267"/>
                  </a:lnTo>
                  <a:lnTo>
                    <a:pt x="25" y="264"/>
                  </a:lnTo>
                  <a:lnTo>
                    <a:pt x="25" y="258"/>
                  </a:lnTo>
                  <a:lnTo>
                    <a:pt x="22" y="250"/>
                  </a:lnTo>
                  <a:lnTo>
                    <a:pt x="20" y="243"/>
                  </a:lnTo>
                  <a:lnTo>
                    <a:pt x="19" y="239"/>
                  </a:lnTo>
                  <a:lnTo>
                    <a:pt x="19" y="226"/>
                  </a:lnTo>
                  <a:lnTo>
                    <a:pt x="11" y="220"/>
                  </a:lnTo>
                  <a:lnTo>
                    <a:pt x="11" y="210"/>
                  </a:lnTo>
                  <a:lnTo>
                    <a:pt x="12" y="207"/>
                  </a:lnTo>
                  <a:lnTo>
                    <a:pt x="9" y="202"/>
                  </a:lnTo>
                  <a:lnTo>
                    <a:pt x="9" y="188"/>
                  </a:lnTo>
                  <a:lnTo>
                    <a:pt x="6" y="185"/>
                  </a:lnTo>
                  <a:lnTo>
                    <a:pt x="1" y="179"/>
                  </a:lnTo>
                  <a:lnTo>
                    <a:pt x="0" y="172"/>
                  </a:lnTo>
                  <a:lnTo>
                    <a:pt x="1" y="167"/>
                  </a:lnTo>
                  <a:lnTo>
                    <a:pt x="4" y="160"/>
                  </a:lnTo>
                  <a:lnTo>
                    <a:pt x="6" y="150"/>
                  </a:lnTo>
                  <a:lnTo>
                    <a:pt x="15" y="147"/>
                  </a:lnTo>
                  <a:lnTo>
                    <a:pt x="22" y="141"/>
                  </a:lnTo>
                  <a:lnTo>
                    <a:pt x="30" y="131"/>
                  </a:lnTo>
                  <a:lnTo>
                    <a:pt x="39" y="122"/>
                  </a:lnTo>
                  <a:lnTo>
                    <a:pt x="45" y="109"/>
                  </a:lnTo>
                  <a:lnTo>
                    <a:pt x="50" y="93"/>
                  </a:lnTo>
                  <a:lnTo>
                    <a:pt x="55" y="80"/>
                  </a:lnTo>
                  <a:lnTo>
                    <a:pt x="64" y="60"/>
                  </a:lnTo>
                  <a:lnTo>
                    <a:pt x="66" y="41"/>
                  </a:lnTo>
                  <a:lnTo>
                    <a:pt x="68" y="22"/>
                  </a:lnTo>
                  <a:lnTo>
                    <a:pt x="71" y="6"/>
                  </a:lnTo>
                  <a:lnTo>
                    <a:pt x="72" y="0"/>
                  </a:lnTo>
                  <a:lnTo>
                    <a:pt x="384" y="104"/>
                  </a:lnTo>
                  <a:lnTo>
                    <a:pt x="292" y="425"/>
                  </a:lnTo>
                  <a:lnTo>
                    <a:pt x="303" y="443"/>
                  </a:lnTo>
                  <a:lnTo>
                    <a:pt x="310" y="452"/>
                  </a:lnTo>
                  <a:lnTo>
                    <a:pt x="316" y="462"/>
                  </a:lnTo>
                  <a:lnTo>
                    <a:pt x="322" y="474"/>
                  </a:lnTo>
                  <a:lnTo>
                    <a:pt x="333" y="495"/>
                  </a:lnTo>
                  <a:lnTo>
                    <a:pt x="343" y="508"/>
                  </a:lnTo>
                  <a:lnTo>
                    <a:pt x="363" y="542"/>
                  </a:lnTo>
                  <a:lnTo>
                    <a:pt x="379" y="569"/>
                  </a:lnTo>
                  <a:lnTo>
                    <a:pt x="404" y="607"/>
                  </a:lnTo>
                  <a:lnTo>
                    <a:pt x="430" y="650"/>
                  </a:lnTo>
                  <a:lnTo>
                    <a:pt x="453" y="683"/>
                  </a:lnTo>
                  <a:lnTo>
                    <a:pt x="479" y="731"/>
                  </a:lnTo>
                  <a:lnTo>
                    <a:pt x="501" y="766"/>
                  </a:lnTo>
                  <a:lnTo>
                    <a:pt x="523" y="800"/>
                  </a:lnTo>
                  <a:lnTo>
                    <a:pt x="578" y="889"/>
                  </a:lnTo>
                  <a:lnTo>
                    <a:pt x="594" y="914"/>
                  </a:lnTo>
                  <a:lnTo>
                    <a:pt x="612" y="940"/>
                  </a:lnTo>
                  <a:lnTo>
                    <a:pt x="621" y="954"/>
                  </a:lnTo>
                  <a:lnTo>
                    <a:pt x="629" y="966"/>
                  </a:lnTo>
                  <a:lnTo>
                    <a:pt x="635" y="974"/>
                  </a:lnTo>
                  <a:lnTo>
                    <a:pt x="635" y="982"/>
                  </a:lnTo>
                  <a:lnTo>
                    <a:pt x="637" y="997"/>
                  </a:lnTo>
                  <a:lnTo>
                    <a:pt x="645" y="1012"/>
                  </a:lnTo>
                  <a:lnTo>
                    <a:pt x="646" y="1022"/>
                  </a:lnTo>
                  <a:lnTo>
                    <a:pt x="648" y="1031"/>
                  </a:lnTo>
                  <a:lnTo>
                    <a:pt x="654" y="1038"/>
                  </a:lnTo>
                  <a:lnTo>
                    <a:pt x="662" y="1047"/>
                  </a:lnTo>
                  <a:lnTo>
                    <a:pt x="664" y="1055"/>
                  </a:lnTo>
                  <a:lnTo>
                    <a:pt x="665" y="1061"/>
                  </a:lnTo>
                  <a:lnTo>
                    <a:pt x="664" y="1068"/>
                  </a:lnTo>
                  <a:lnTo>
                    <a:pt x="661" y="1071"/>
                  </a:lnTo>
                  <a:lnTo>
                    <a:pt x="656" y="1074"/>
                  </a:lnTo>
                  <a:lnTo>
                    <a:pt x="650" y="1076"/>
                  </a:lnTo>
                  <a:lnTo>
                    <a:pt x="642" y="1080"/>
                  </a:lnTo>
                  <a:lnTo>
                    <a:pt x="635" y="1087"/>
                  </a:lnTo>
                  <a:lnTo>
                    <a:pt x="634" y="1091"/>
                  </a:lnTo>
                  <a:lnTo>
                    <a:pt x="627" y="1095"/>
                  </a:lnTo>
                  <a:lnTo>
                    <a:pt x="624" y="1098"/>
                  </a:lnTo>
                  <a:lnTo>
                    <a:pt x="623" y="1106"/>
                  </a:lnTo>
                  <a:lnTo>
                    <a:pt x="623" y="1115"/>
                  </a:lnTo>
                  <a:lnTo>
                    <a:pt x="624" y="1122"/>
                  </a:lnTo>
                  <a:lnTo>
                    <a:pt x="620" y="1128"/>
                  </a:lnTo>
                  <a:lnTo>
                    <a:pt x="618" y="1133"/>
                  </a:lnTo>
                  <a:lnTo>
                    <a:pt x="618" y="1137"/>
                  </a:lnTo>
                  <a:lnTo>
                    <a:pt x="613" y="1139"/>
                  </a:lnTo>
                  <a:lnTo>
                    <a:pt x="610" y="1142"/>
                  </a:lnTo>
                  <a:lnTo>
                    <a:pt x="608" y="1145"/>
                  </a:lnTo>
                  <a:lnTo>
                    <a:pt x="604" y="1150"/>
                  </a:lnTo>
                  <a:lnTo>
                    <a:pt x="601" y="1152"/>
                  </a:lnTo>
                  <a:lnTo>
                    <a:pt x="594" y="1156"/>
                  </a:lnTo>
                  <a:lnTo>
                    <a:pt x="593" y="1158"/>
                  </a:lnTo>
                  <a:lnTo>
                    <a:pt x="591" y="1161"/>
                  </a:lnTo>
                  <a:lnTo>
                    <a:pt x="593" y="1164"/>
                  </a:lnTo>
                  <a:lnTo>
                    <a:pt x="594" y="1167"/>
                  </a:lnTo>
                  <a:lnTo>
                    <a:pt x="594" y="1172"/>
                  </a:lnTo>
                  <a:lnTo>
                    <a:pt x="593" y="1178"/>
                  </a:lnTo>
                  <a:lnTo>
                    <a:pt x="591" y="1183"/>
                  </a:lnTo>
                  <a:lnTo>
                    <a:pt x="588" y="1186"/>
                  </a:lnTo>
                  <a:lnTo>
                    <a:pt x="594" y="1191"/>
                  </a:lnTo>
                  <a:lnTo>
                    <a:pt x="597" y="1196"/>
                  </a:lnTo>
                  <a:lnTo>
                    <a:pt x="602" y="1199"/>
                  </a:lnTo>
                  <a:lnTo>
                    <a:pt x="607" y="1204"/>
                  </a:lnTo>
                  <a:lnTo>
                    <a:pt x="608" y="1207"/>
                  </a:lnTo>
                  <a:lnTo>
                    <a:pt x="608" y="1210"/>
                  </a:lnTo>
                  <a:lnTo>
                    <a:pt x="607" y="1213"/>
                  </a:lnTo>
                  <a:lnTo>
                    <a:pt x="605" y="1218"/>
                  </a:lnTo>
                  <a:lnTo>
                    <a:pt x="602" y="1223"/>
                  </a:lnTo>
                  <a:lnTo>
                    <a:pt x="599" y="1226"/>
                  </a:lnTo>
                  <a:lnTo>
                    <a:pt x="596" y="1226"/>
                  </a:lnTo>
                  <a:lnTo>
                    <a:pt x="591" y="1226"/>
                  </a:lnTo>
                  <a:lnTo>
                    <a:pt x="588" y="1224"/>
                  </a:lnTo>
                  <a:lnTo>
                    <a:pt x="585" y="1223"/>
                  </a:lnTo>
                  <a:lnTo>
                    <a:pt x="582" y="1226"/>
                  </a:lnTo>
                  <a:lnTo>
                    <a:pt x="578" y="1228"/>
                  </a:lnTo>
                  <a:lnTo>
                    <a:pt x="577" y="1229"/>
                  </a:lnTo>
                  <a:lnTo>
                    <a:pt x="574" y="1231"/>
                  </a:lnTo>
                  <a:lnTo>
                    <a:pt x="569" y="1231"/>
                  </a:lnTo>
                  <a:close/>
                </a:path>
              </a:pathLst>
            </a:custGeom>
            <a:solidFill>
              <a:srgbClr val="92D050"/>
            </a:solidFill>
            <a:ln w="4763">
              <a:solidFill>
                <a:srgbClr val="000000"/>
              </a:solidFill>
              <a:round/>
              <a:headEnd/>
              <a:tailEnd/>
            </a:ln>
          </p:spPr>
          <p:txBody>
            <a:bodyPr/>
            <a:lstStyle/>
            <a:p>
              <a:endParaRPr lang="en-US" sz="800" dirty="0">
                <a:solidFill>
                  <a:srgbClr val="92D050"/>
                </a:solidFill>
              </a:endParaRPr>
            </a:p>
          </p:txBody>
        </p:sp>
        <p:sp>
          <p:nvSpPr>
            <p:cNvPr id="68" name="Freeform 282"/>
            <p:cNvSpPr>
              <a:spLocks/>
            </p:cNvSpPr>
            <p:nvPr/>
          </p:nvSpPr>
          <p:spPr bwMode="auto">
            <a:xfrm>
              <a:off x="1051" y="2102"/>
              <a:ext cx="587" cy="704"/>
            </a:xfrm>
            <a:custGeom>
              <a:avLst/>
              <a:gdLst>
                <a:gd name="T0" fmla="*/ 332 w 587"/>
                <a:gd name="T1" fmla="*/ 677 h 704"/>
                <a:gd name="T2" fmla="*/ 215 w 587"/>
                <a:gd name="T3" fmla="*/ 604 h 704"/>
                <a:gd name="T4" fmla="*/ 119 w 587"/>
                <a:gd name="T5" fmla="*/ 546 h 704"/>
                <a:gd name="T6" fmla="*/ 0 w 587"/>
                <a:gd name="T7" fmla="*/ 462 h 704"/>
                <a:gd name="T8" fmla="*/ 16 w 587"/>
                <a:gd name="T9" fmla="*/ 454 h 704"/>
                <a:gd name="T10" fmla="*/ 27 w 587"/>
                <a:gd name="T11" fmla="*/ 457 h 704"/>
                <a:gd name="T12" fmla="*/ 36 w 587"/>
                <a:gd name="T13" fmla="*/ 449 h 704"/>
                <a:gd name="T14" fmla="*/ 38 w 587"/>
                <a:gd name="T15" fmla="*/ 435 h 704"/>
                <a:gd name="T16" fmla="*/ 19 w 587"/>
                <a:gd name="T17" fmla="*/ 417 h 704"/>
                <a:gd name="T18" fmla="*/ 24 w 587"/>
                <a:gd name="T19" fmla="*/ 408 h 704"/>
                <a:gd name="T20" fmla="*/ 22 w 587"/>
                <a:gd name="T21" fmla="*/ 392 h 704"/>
                <a:gd name="T22" fmla="*/ 32 w 587"/>
                <a:gd name="T23" fmla="*/ 383 h 704"/>
                <a:gd name="T24" fmla="*/ 49 w 587"/>
                <a:gd name="T25" fmla="*/ 368 h 704"/>
                <a:gd name="T26" fmla="*/ 54 w 587"/>
                <a:gd name="T27" fmla="*/ 354 h 704"/>
                <a:gd name="T28" fmla="*/ 55 w 587"/>
                <a:gd name="T29" fmla="*/ 329 h 704"/>
                <a:gd name="T30" fmla="*/ 73 w 587"/>
                <a:gd name="T31" fmla="*/ 311 h 704"/>
                <a:gd name="T32" fmla="*/ 95 w 587"/>
                <a:gd name="T33" fmla="*/ 299 h 704"/>
                <a:gd name="T34" fmla="*/ 92 w 587"/>
                <a:gd name="T35" fmla="*/ 273 h 704"/>
                <a:gd name="T36" fmla="*/ 77 w 587"/>
                <a:gd name="T37" fmla="*/ 253 h 704"/>
                <a:gd name="T38" fmla="*/ 68 w 587"/>
                <a:gd name="T39" fmla="*/ 228 h 704"/>
                <a:gd name="T40" fmla="*/ 70 w 587"/>
                <a:gd name="T41" fmla="*/ 207 h 704"/>
                <a:gd name="T42" fmla="*/ 77 w 587"/>
                <a:gd name="T43" fmla="*/ 193 h 704"/>
                <a:gd name="T44" fmla="*/ 79 w 587"/>
                <a:gd name="T45" fmla="*/ 169 h 704"/>
                <a:gd name="T46" fmla="*/ 82 w 587"/>
                <a:gd name="T47" fmla="*/ 123 h 704"/>
                <a:gd name="T48" fmla="*/ 84 w 587"/>
                <a:gd name="T49" fmla="*/ 106 h 704"/>
                <a:gd name="T50" fmla="*/ 92 w 587"/>
                <a:gd name="T51" fmla="*/ 90 h 704"/>
                <a:gd name="T52" fmla="*/ 109 w 587"/>
                <a:gd name="T53" fmla="*/ 98 h 704"/>
                <a:gd name="T54" fmla="*/ 128 w 587"/>
                <a:gd name="T55" fmla="*/ 110 h 704"/>
                <a:gd name="T56" fmla="*/ 145 w 587"/>
                <a:gd name="T57" fmla="*/ 103 h 704"/>
                <a:gd name="T58" fmla="*/ 150 w 587"/>
                <a:gd name="T59" fmla="*/ 85 h 704"/>
                <a:gd name="T60" fmla="*/ 153 w 587"/>
                <a:gd name="T61" fmla="*/ 60 h 704"/>
                <a:gd name="T62" fmla="*/ 161 w 587"/>
                <a:gd name="T63" fmla="*/ 30 h 704"/>
                <a:gd name="T64" fmla="*/ 169 w 587"/>
                <a:gd name="T65" fmla="*/ 0 h 704"/>
                <a:gd name="T66" fmla="*/ 240 w 587"/>
                <a:gd name="T67" fmla="*/ 16 h 704"/>
                <a:gd name="T68" fmla="*/ 305 w 587"/>
                <a:gd name="T69" fmla="*/ 27 h 704"/>
                <a:gd name="T70" fmla="*/ 356 w 587"/>
                <a:gd name="T71" fmla="*/ 38 h 704"/>
                <a:gd name="T72" fmla="*/ 379 w 587"/>
                <a:gd name="T73" fmla="*/ 47 h 704"/>
                <a:gd name="T74" fmla="*/ 411 w 587"/>
                <a:gd name="T75" fmla="*/ 50 h 704"/>
                <a:gd name="T76" fmla="*/ 482 w 587"/>
                <a:gd name="T77" fmla="*/ 61 h 704"/>
                <a:gd name="T78" fmla="*/ 547 w 587"/>
                <a:gd name="T79" fmla="*/ 74 h 704"/>
                <a:gd name="T80" fmla="*/ 569 w 587"/>
                <a:gd name="T81" fmla="*/ 229 h 704"/>
                <a:gd name="T82" fmla="*/ 538 w 587"/>
                <a:gd name="T83" fmla="*/ 451 h 704"/>
                <a:gd name="T84" fmla="*/ 528 w 587"/>
                <a:gd name="T85" fmla="*/ 523 h 704"/>
                <a:gd name="T86" fmla="*/ 515 w 587"/>
                <a:gd name="T87" fmla="*/ 607 h 704"/>
                <a:gd name="T88" fmla="*/ 503 w 587"/>
                <a:gd name="T89" fmla="*/ 704 h 7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7"/>
                <a:gd name="T136" fmla="*/ 0 h 704"/>
                <a:gd name="T137" fmla="*/ 587 w 587"/>
                <a:gd name="T138" fmla="*/ 704 h 7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7" h="704">
                  <a:moveTo>
                    <a:pt x="503" y="704"/>
                  </a:moveTo>
                  <a:lnTo>
                    <a:pt x="356" y="678"/>
                  </a:lnTo>
                  <a:lnTo>
                    <a:pt x="332" y="677"/>
                  </a:lnTo>
                  <a:lnTo>
                    <a:pt x="311" y="667"/>
                  </a:lnTo>
                  <a:lnTo>
                    <a:pt x="259" y="633"/>
                  </a:lnTo>
                  <a:lnTo>
                    <a:pt x="215" y="604"/>
                  </a:lnTo>
                  <a:lnTo>
                    <a:pt x="182" y="584"/>
                  </a:lnTo>
                  <a:lnTo>
                    <a:pt x="147" y="565"/>
                  </a:lnTo>
                  <a:lnTo>
                    <a:pt x="119" y="546"/>
                  </a:lnTo>
                  <a:lnTo>
                    <a:pt x="70" y="514"/>
                  </a:lnTo>
                  <a:lnTo>
                    <a:pt x="6" y="473"/>
                  </a:lnTo>
                  <a:lnTo>
                    <a:pt x="0" y="462"/>
                  </a:lnTo>
                  <a:lnTo>
                    <a:pt x="5" y="460"/>
                  </a:lnTo>
                  <a:lnTo>
                    <a:pt x="13" y="457"/>
                  </a:lnTo>
                  <a:lnTo>
                    <a:pt x="16" y="454"/>
                  </a:lnTo>
                  <a:lnTo>
                    <a:pt x="19" y="455"/>
                  </a:lnTo>
                  <a:lnTo>
                    <a:pt x="22" y="457"/>
                  </a:lnTo>
                  <a:lnTo>
                    <a:pt x="27" y="457"/>
                  </a:lnTo>
                  <a:lnTo>
                    <a:pt x="30" y="457"/>
                  </a:lnTo>
                  <a:lnTo>
                    <a:pt x="35" y="454"/>
                  </a:lnTo>
                  <a:lnTo>
                    <a:pt x="36" y="449"/>
                  </a:lnTo>
                  <a:lnTo>
                    <a:pt x="38" y="444"/>
                  </a:lnTo>
                  <a:lnTo>
                    <a:pt x="39" y="438"/>
                  </a:lnTo>
                  <a:lnTo>
                    <a:pt x="38" y="435"/>
                  </a:lnTo>
                  <a:lnTo>
                    <a:pt x="27" y="425"/>
                  </a:lnTo>
                  <a:lnTo>
                    <a:pt x="24" y="422"/>
                  </a:lnTo>
                  <a:lnTo>
                    <a:pt x="19" y="417"/>
                  </a:lnTo>
                  <a:lnTo>
                    <a:pt x="19" y="414"/>
                  </a:lnTo>
                  <a:lnTo>
                    <a:pt x="22" y="411"/>
                  </a:lnTo>
                  <a:lnTo>
                    <a:pt x="24" y="408"/>
                  </a:lnTo>
                  <a:lnTo>
                    <a:pt x="25" y="403"/>
                  </a:lnTo>
                  <a:lnTo>
                    <a:pt x="25" y="398"/>
                  </a:lnTo>
                  <a:lnTo>
                    <a:pt x="22" y="392"/>
                  </a:lnTo>
                  <a:lnTo>
                    <a:pt x="24" y="389"/>
                  </a:lnTo>
                  <a:lnTo>
                    <a:pt x="27" y="386"/>
                  </a:lnTo>
                  <a:lnTo>
                    <a:pt x="32" y="383"/>
                  </a:lnTo>
                  <a:lnTo>
                    <a:pt x="36" y="378"/>
                  </a:lnTo>
                  <a:lnTo>
                    <a:pt x="44" y="370"/>
                  </a:lnTo>
                  <a:lnTo>
                    <a:pt x="49" y="368"/>
                  </a:lnTo>
                  <a:lnTo>
                    <a:pt x="49" y="364"/>
                  </a:lnTo>
                  <a:lnTo>
                    <a:pt x="51" y="359"/>
                  </a:lnTo>
                  <a:lnTo>
                    <a:pt x="54" y="354"/>
                  </a:lnTo>
                  <a:lnTo>
                    <a:pt x="55" y="345"/>
                  </a:lnTo>
                  <a:lnTo>
                    <a:pt x="54" y="337"/>
                  </a:lnTo>
                  <a:lnTo>
                    <a:pt x="55" y="329"/>
                  </a:lnTo>
                  <a:lnTo>
                    <a:pt x="63" y="322"/>
                  </a:lnTo>
                  <a:lnTo>
                    <a:pt x="66" y="318"/>
                  </a:lnTo>
                  <a:lnTo>
                    <a:pt x="73" y="311"/>
                  </a:lnTo>
                  <a:lnTo>
                    <a:pt x="79" y="305"/>
                  </a:lnTo>
                  <a:lnTo>
                    <a:pt x="87" y="303"/>
                  </a:lnTo>
                  <a:lnTo>
                    <a:pt x="95" y="299"/>
                  </a:lnTo>
                  <a:lnTo>
                    <a:pt x="96" y="291"/>
                  </a:lnTo>
                  <a:lnTo>
                    <a:pt x="95" y="281"/>
                  </a:lnTo>
                  <a:lnTo>
                    <a:pt x="92" y="273"/>
                  </a:lnTo>
                  <a:lnTo>
                    <a:pt x="84" y="265"/>
                  </a:lnTo>
                  <a:lnTo>
                    <a:pt x="79" y="259"/>
                  </a:lnTo>
                  <a:lnTo>
                    <a:pt x="77" y="253"/>
                  </a:lnTo>
                  <a:lnTo>
                    <a:pt x="76" y="243"/>
                  </a:lnTo>
                  <a:lnTo>
                    <a:pt x="70" y="231"/>
                  </a:lnTo>
                  <a:lnTo>
                    <a:pt x="68" y="228"/>
                  </a:lnTo>
                  <a:lnTo>
                    <a:pt x="66" y="220"/>
                  </a:lnTo>
                  <a:lnTo>
                    <a:pt x="66" y="213"/>
                  </a:lnTo>
                  <a:lnTo>
                    <a:pt x="70" y="207"/>
                  </a:lnTo>
                  <a:lnTo>
                    <a:pt x="70" y="201"/>
                  </a:lnTo>
                  <a:lnTo>
                    <a:pt x="73" y="196"/>
                  </a:lnTo>
                  <a:lnTo>
                    <a:pt x="77" y="193"/>
                  </a:lnTo>
                  <a:lnTo>
                    <a:pt x="79" y="185"/>
                  </a:lnTo>
                  <a:lnTo>
                    <a:pt x="79" y="178"/>
                  </a:lnTo>
                  <a:lnTo>
                    <a:pt x="79" y="169"/>
                  </a:lnTo>
                  <a:lnTo>
                    <a:pt x="79" y="134"/>
                  </a:lnTo>
                  <a:lnTo>
                    <a:pt x="81" y="128"/>
                  </a:lnTo>
                  <a:lnTo>
                    <a:pt x="82" y="123"/>
                  </a:lnTo>
                  <a:lnTo>
                    <a:pt x="85" y="118"/>
                  </a:lnTo>
                  <a:lnTo>
                    <a:pt x="85" y="110"/>
                  </a:lnTo>
                  <a:lnTo>
                    <a:pt x="84" y="106"/>
                  </a:lnTo>
                  <a:lnTo>
                    <a:pt x="84" y="103"/>
                  </a:lnTo>
                  <a:lnTo>
                    <a:pt x="88" y="95"/>
                  </a:lnTo>
                  <a:lnTo>
                    <a:pt x="92" y="90"/>
                  </a:lnTo>
                  <a:lnTo>
                    <a:pt x="98" y="91"/>
                  </a:lnTo>
                  <a:lnTo>
                    <a:pt x="106" y="96"/>
                  </a:lnTo>
                  <a:lnTo>
                    <a:pt x="109" y="98"/>
                  </a:lnTo>
                  <a:lnTo>
                    <a:pt x="117" y="98"/>
                  </a:lnTo>
                  <a:lnTo>
                    <a:pt x="122" y="103"/>
                  </a:lnTo>
                  <a:lnTo>
                    <a:pt x="128" y="110"/>
                  </a:lnTo>
                  <a:lnTo>
                    <a:pt x="136" y="110"/>
                  </a:lnTo>
                  <a:lnTo>
                    <a:pt x="141" y="107"/>
                  </a:lnTo>
                  <a:lnTo>
                    <a:pt x="145" y="103"/>
                  </a:lnTo>
                  <a:lnTo>
                    <a:pt x="149" y="96"/>
                  </a:lnTo>
                  <a:lnTo>
                    <a:pt x="152" y="90"/>
                  </a:lnTo>
                  <a:lnTo>
                    <a:pt x="150" y="85"/>
                  </a:lnTo>
                  <a:lnTo>
                    <a:pt x="149" y="79"/>
                  </a:lnTo>
                  <a:lnTo>
                    <a:pt x="150" y="66"/>
                  </a:lnTo>
                  <a:lnTo>
                    <a:pt x="153" y="60"/>
                  </a:lnTo>
                  <a:lnTo>
                    <a:pt x="155" y="49"/>
                  </a:lnTo>
                  <a:lnTo>
                    <a:pt x="156" y="39"/>
                  </a:lnTo>
                  <a:lnTo>
                    <a:pt x="161" y="30"/>
                  </a:lnTo>
                  <a:lnTo>
                    <a:pt x="161" y="16"/>
                  </a:lnTo>
                  <a:lnTo>
                    <a:pt x="166" y="4"/>
                  </a:lnTo>
                  <a:lnTo>
                    <a:pt x="169" y="0"/>
                  </a:lnTo>
                  <a:lnTo>
                    <a:pt x="199" y="8"/>
                  </a:lnTo>
                  <a:lnTo>
                    <a:pt x="217" y="12"/>
                  </a:lnTo>
                  <a:lnTo>
                    <a:pt x="240" y="16"/>
                  </a:lnTo>
                  <a:lnTo>
                    <a:pt x="261" y="20"/>
                  </a:lnTo>
                  <a:lnTo>
                    <a:pt x="283" y="25"/>
                  </a:lnTo>
                  <a:lnTo>
                    <a:pt x="305" y="27"/>
                  </a:lnTo>
                  <a:lnTo>
                    <a:pt x="321" y="33"/>
                  </a:lnTo>
                  <a:lnTo>
                    <a:pt x="340" y="36"/>
                  </a:lnTo>
                  <a:lnTo>
                    <a:pt x="356" y="38"/>
                  </a:lnTo>
                  <a:lnTo>
                    <a:pt x="367" y="41"/>
                  </a:lnTo>
                  <a:lnTo>
                    <a:pt x="376" y="41"/>
                  </a:lnTo>
                  <a:lnTo>
                    <a:pt x="379" y="47"/>
                  </a:lnTo>
                  <a:lnTo>
                    <a:pt x="389" y="53"/>
                  </a:lnTo>
                  <a:lnTo>
                    <a:pt x="400" y="53"/>
                  </a:lnTo>
                  <a:lnTo>
                    <a:pt x="411" y="50"/>
                  </a:lnTo>
                  <a:lnTo>
                    <a:pt x="433" y="53"/>
                  </a:lnTo>
                  <a:lnTo>
                    <a:pt x="459" y="58"/>
                  </a:lnTo>
                  <a:lnTo>
                    <a:pt x="482" y="61"/>
                  </a:lnTo>
                  <a:lnTo>
                    <a:pt x="500" y="68"/>
                  </a:lnTo>
                  <a:lnTo>
                    <a:pt x="527" y="74"/>
                  </a:lnTo>
                  <a:lnTo>
                    <a:pt x="547" y="74"/>
                  </a:lnTo>
                  <a:lnTo>
                    <a:pt x="568" y="79"/>
                  </a:lnTo>
                  <a:lnTo>
                    <a:pt x="587" y="82"/>
                  </a:lnTo>
                  <a:lnTo>
                    <a:pt x="569" y="229"/>
                  </a:lnTo>
                  <a:lnTo>
                    <a:pt x="552" y="330"/>
                  </a:lnTo>
                  <a:lnTo>
                    <a:pt x="542" y="414"/>
                  </a:lnTo>
                  <a:lnTo>
                    <a:pt x="538" y="451"/>
                  </a:lnTo>
                  <a:lnTo>
                    <a:pt x="534" y="476"/>
                  </a:lnTo>
                  <a:lnTo>
                    <a:pt x="530" y="501"/>
                  </a:lnTo>
                  <a:lnTo>
                    <a:pt x="528" y="523"/>
                  </a:lnTo>
                  <a:lnTo>
                    <a:pt x="525" y="547"/>
                  </a:lnTo>
                  <a:lnTo>
                    <a:pt x="519" y="577"/>
                  </a:lnTo>
                  <a:lnTo>
                    <a:pt x="515" y="607"/>
                  </a:lnTo>
                  <a:lnTo>
                    <a:pt x="511" y="629"/>
                  </a:lnTo>
                  <a:lnTo>
                    <a:pt x="506" y="667"/>
                  </a:lnTo>
                  <a:lnTo>
                    <a:pt x="503" y="704"/>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69" name="Freeform 283"/>
            <p:cNvSpPr>
              <a:spLocks/>
            </p:cNvSpPr>
            <p:nvPr/>
          </p:nvSpPr>
          <p:spPr bwMode="auto">
            <a:xfrm>
              <a:off x="773" y="1437"/>
              <a:ext cx="558" cy="874"/>
            </a:xfrm>
            <a:custGeom>
              <a:avLst/>
              <a:gdLst>
                <a:gd name="T0" fmla="*/ 0 w 558"/>
                <a:gd name="T1" fmla="*/ 320 h 874"/>
                <a:gd name="T2" fmla="*/ 148 w 558"/>
                <a:gd name="T3" fmla="*/ 560 h 874"/>
                <a:gd name="T4" fmla="*/ 343 w 558"/>
                <a:gd name="T5" fmla="*/ 870 h 874"/>
                <a:gd name="T6" fmla="*/ 348 w 558"/>
                <a:gd name="T7" fmla="*/ 872 h 874"/>
                <a:gd name="T8" fmla="*/ 351 w 558"/>
                <a:gd name="T9" fmla="*/ 859 h 874"/>
                <a:gd name="T10" fmla="*/ 357 w 558"/>
                <a:gd name="T11" fmla="*/ 843 h 874"/>
                <a:gd name="T12" fmla="*/ 357 w 558"/>
                <a:gd name="T13" fmla="*/ 812 h 874"/>
                <a:gd name="T14" fmla="*/ 360 w 558"/>
                <a:gd name="T15" fmla="*/ 787 h 874"/>
                <a:gd name="T16" fmla="*/ 363 w 558"/>
                <a:gd name="T17" fmla="*/ 774 h 874"/>
                <a:gd name="T18" fmla="*/ 365 w 558"/>
                <a:gd name="T19" fmla="*/ 761 h 874"/>
                <a:gd name="T20" fmla="*/ 376 w 558"/>
                <a:gd name="T21" fmla="*/ 755 h 874"/>
                <a:gd name="T22" fmla="*/ 384 w 558"/>
                <a:gd name="T23" fmla="*/ 760 h 874"/>
                <a:gd name="T24" fmla="*/ 398 w 558"/>
                <a:gd name="T25" fmla="*/ 764 h 874"/>
                <a:gd name="T26" fmla="*/ 406 w 558"/>
                <a:gd name="T27" fmla="*/ 774 h 874"/>
                <a:gd name="T28" fmla="*/ 420 w 558"/>
                <a:gd name="T29" fmla="*/ 769 h 874"/>
                <a:gd name="T30" fmla="*/ 430 w 558"/>
                <a:gd name="T31" fmla="*/ 755 h 874"/>
                <a:gd name="T32" fmla="*/ 428 w 558"/>
                <a:gd name="T33" fmla="*/ 737 h 874"/>
                <a:gd name="T34" fmla="*/ 433 w 558"/>
                <a:gd name="T35" fmla="*/ 720 h 874"/>
                <a:gd name="T36" fmla="*/ 436 w 558"/>
                <a:gd name="T37" fmla="*/ 701 h 874"/>
                <a:gd name="T38" fmla="*/ 441 w 558"/>
                <a:gd name="T39" fmla="*/ 685 h 874"/>
                <a:gd name="T40" fmla="*/ 449 w 558"/>
                <a:gd name="T41" fmla="*/ 636 h 874"/>
                <a:gd name="T42" fmla="*/ 460 w 558"/>
                <a:gd name="T43" fmla="*/ 594 h 874"/>
                <a:gd name="T44" fmla="*/ 469 w 558"/>
                <a:gd name="T45" fmla="*/ 535 h 874"/>
                <a:gd name="T46" fmla="*/ 477 w 558"/>
                <a:gd name="T47" fmla="*/ 495 h 874"/>
                <a:gd name="T48" fmla="*/ 485 w 558"/>
                <a:gd name="T49" fmla="*/ 453 h 874"/>
                <a:gd name="T50" fmla="*/ 495 w 558"/>
                <a:gd name="T51" fmla="*/ 410 h 874"/>
                <a:gd name="T52" fmla="*/ 504 w 558"/>
                <a:gd name="T53" fmla="*/ 370 h 874"/>
                <a:gd name="T54" fmla="*/ 512 w 558"/>
                <a:gd name="T55" fmla="*/ 331 h 874"/>
                <a:gd name="T56" fmla="*/ 520 w 558"/>
                <a:gd name="T57" fmla="*/ 283 h 874"/>
                <a:gd name="T58" fmla="*/ 531 w 558"/>
                <a:gd name="T59" fmla="*/ 239 h 874"/>
                <a:gd name="T60" fmla="*/ 539 w 558"/>
                <a:gd name="T61" fmla="*/ 200 h 874"/>
                <a:gd name="T62" fmla="*/ 548 w 558"/>
                <a:gd name="T63" fmla="*/ 158 h 874"/>
                <a:gd name="T64" fmla="*/ 558 w 558"/>
                <a:gd name="T65" fmla="*/ 122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8"/>
                <a:gd name="T100" fmla="*/ 0 h 874"/>
                <a:gd name="T101" fmla="*/ 558 w 558"/>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8" h="874">
                  <a:moveTo>
                    <a:pt x="93" y="0"/>
                  </a:moveTo>
                  <a:lnTo>
                    <a:pt x="0" y="320"/>
                  </a:lnTo>
                  <a:lnTo>
                    <a:pt x="25" y="359"/>
                  </a:lnTo>
                  <a:lnTo>
                    <a:pt x="148" y="560"/>
                  </a:lnTo>
                  <a:lnTo>
                    <a:pt x="193" y="630"/>
                  </a:lnTo>
                  <a:lnTo>
                    <a:pt x="343" y="870"/>
                  </a:lnTo>
                  <a:lnTo>
                    <a:pt x="344" y="874"/>
                  </a:lnTo>
                  <a:lnTo>
                    <a:pt x="348" y="872"/>
                  </a:lnTo>
                  <a:lnTo>
                    <a:pt x="348" y="864"/>
                  </a:lnTo>
                  <a:lnTo>
                    <a:pt x="351" y="859"/>
                  </a:lnTo>
                  <a:lnTo>
                    <a:pt x="355" y="856"/>
                  </a:lnTo>
                  <a:lnTo>
                    <a:pt x="357" y="843"/>
                  </a:lnTo>
                  <a:lnTo>
                    <a:pt x="359" y="829"/>
                  </a:lnTo>
                  <a:lnTo>
                    <a:pt x="357" y="812"/>
                  </a:lnTo>
                  <a:lnTo>
                    <a:pt x="359" y="794"/>
                  </a:lnTo>
                  <a:lnTo>
                    <a:pt x="360" y="787"/>
                  </a:lnTo>
                  <a:lnTo>
                    <a:pt x="363" y="783"/>
                  </a:lnTo>
                  <a:lnTo>
                    <a:pt x="363" y="774"/>
                  </a:lnTo>
                  <a:lnTo>
                    <a:pt x="362" y="769"/>
                  </a:lnTo>
                  <a:lnTo>
                    <a:pt x="365" y="761"/>
                  </a:lnTo>
                  <a:lnTo>
                    <a:pt x="371" y="753"/>
                  </a:lnTo>
                  <a:lnTo>
                    <a:pt x="376" y="755"/>
                  </a:lnTo>
                  <a:lnTo>
                    <a:pt x="382" y="756"/>
                  </a:lnTo>
                  <a:lnTo>
                    <a:pt x="384" y="760"/>
                  </a:lnTo>
                  <a:lnTo>
                    <a:pt x="393" y="761"/>
                  </a:lnTo>
                  <a:lnTo>
                    <a:pt x="398" y="764"/>
                  </a:lnTo>
                  <a:lnTo>
                    <a:pt x="403" y="769"/>
                  </a:lnTo>
                  <a:lnTo>
                    <a:pt x="406" y="774"/>
                  </a:lnTo>
                  <a:lnTo>
                    <a:pt x="414" y="774"/>
                  </a:lnTo>
                  <a:lnTo>
                    <a:pt x="420" y="769"/>
                  </a:lnTo>
                  <a:lnTo>
                    <a:pt x="427" y="763"/>
                  </a:lnTo>
                  <a:lnTo>
                    <a:pt x="430" y="755"/>
                  </a:lnTo>
                  <a:lnTo>
                    <a:pt x="428" y="744"/>
                  </a:lnTo>
                  <a:lnTo>
                    <a:pt x="428" y="737"/>
                  </a:lnTo>
                  <a:lnTo>
                    <a:pt x="428" y="726"/>
                  </a:lnTo>
                  <a:lnTo>
                    <a:pt x="433" y="720"/>
                  </a:lnTo>
                  <a:lnTo>
                    <a:pt x="436" y="709"/>
                  </a:lnTo>
                  <a:lnTo>
                    <a:pt x="436" y="701"/>
                  </a:lnTo>
                  <a:lnTo>
                    <a:pt x="441" y="695"/>
                  </a:lnTo>
                  <a:lnTo>
                    <a:pt x="441" y="685"/>
                  </a:lnTo>
                  <a:lnTo>
                    <a:pt x="446" y="660"/>
                  </a:lnTo>
                  <a:lnTo>
                    <a:pt x="449" y="636"/>
                  </a:lnTo>
                  <a:lnTo>
                    <a:pt x="453" y="617"/>
                  </a:lnTo>
                  <a:lnTo>
                    <a:pt x="460" y="594"/>
                  </a:lnTo>
                  <a:lnTo>
                    <a:pt x="465" y="563"/>
                  </a:lnTo>
                  <a:lnTo>
                    <a:pt x="469" y="535"/>
                  </a:lnTo>
                  <a:lnTo>
                    <a:pt x="472" y="516"/>
                  </a:lnTo>
                  <a:lnTo>
                    <a:pt x="477" y="495"/>
                  </a:lnTo>
                  <a:lnTo>
                    <a:pt x="482" y="473"/>
                  </a:lnTo>
                  <a:lnTo>
                    <a:pt x="485" y="453"/>
                  </a:lnTo>
                  <a:lnTo>
                    <a:pt x="491" y="432"/>
                  </a:lnTo>
                  <a:lnTo>
                    <a:pt x="495" y="410"/>
                  </a:lnTo>
                  <a:lnTo>
                    <a:pt x="499" y="389"/>
                  </a:lnTo>
                  <a:lnTo>
                    <a:pt x="504" y="370"/>
                  </a:lnTo>
                  <a:lnTo>
                    <a:pt x="506" y="351"/>
                  </a:lnTo>
                  <a:lnTo>
                    <a:pt x="512" y="331"/>
                  </a:lnTo>
                  <a:lnTo>
                    <a:pt x="517" y="307"/>
                  </a:lnTo>
                  <a:lnTo>
                    <a:pt x="520" y="283"/>
                  </a:lnTo>
                  <a:lnTo>
                    <a:pt x="525" y="263"/>
                  </a:lnTo>
                  <a:lnTo>
                    <a:pt x="531" y="239"/>
                  </a:lnTo>
                  <a:lnTo>
                    <a:pt x="536" y="217"/>
                  </a:lnTo>
                  <a:lnTo>
                    <a:pt x="539" y="200"/>
                  </a:lnTo>
                  <a:lnTo>
                    <a:pt x="544" y="177"/>
                  </a:lnTo>
                  <a:lnTo>
                    <a:pt x="548" y="158"/>
                  </a:lnTo>
                  <a:lnTo>
                    <a:pt x="552" y="139"/>
                  </a:lnTo>
                  <a:lnTo>
                    <a:pt x="558" y="122"/>
                  </a:lnTo>
                  <a:lnTo>
                    <a:pt x="93" y="0"/>
                  </a:lnTo>
                  <a:close/>
                </a:path>
              </a:pathLst>
            </a:custGeom>
            <a:solidFill>
              <a:srgbClr val="4BACC6"/>
            </a:solidFill>
            <a:ln w="4763">
              <a:solidFill>
                <a:srgbClr val="000000"/>
              </a:solidFill>
              <a:round/>
              <a:headEnd/>
              <a:tailEnd/>
            </a:ln>
          </p:spPr>
          <p:txBody>
            <a:bodyPr/>
            <a:lstStyle/>
            <a:p>
              <a:endParaRPr lang="en-US" sz="800" dirty="0">
                <a:solidFill>
                  <a:srgbClr val="92D050"/>
                </a:solidFill>
              </a:endParaRPr>
            </a:p>
          </p:txBody>
        </p:sp>
        <p:sp>
          <p:nvSpPr>
            <p:cNvPr id="70" name="Freeform 284"/>
            <p:cNvSpPr>
              <a:spLocks/>
            </p:cNvSpPr>
            <p:nvPr/>
          </p:nvSpPr>
          <p:spPr bwMode="auto">
            <a:xfrm>
              <a:off x="1552" y="2186"/>
              <a:ext cx="604" cy="626"/>
            </a:xfrm>
            <a:custGeom>
              <a:avLst/>
              <a:gdLst>
                <a:gd name="T0" fmla="*/ 87 w 604"/>
                <a:gd name="T1" fmla="*/ 0 h 626"/>
                <a:gd name="T2" fmla="*/ 87 w 604"/>
                <a:gd name="T3" fmla="*/ 1 h 626"/>
                <a:gd name="T4" fmla="*/ 603 w 604"/>
                <a:gd name="T5" fmla="*/ 66 h 626"/>
                <a:gd name="T6" fmla="*/ 604 w 604"/>
                <a:gd name="T7" fmla="*/ 102 h 626"/>
                <a:gd name="T8" fmla="*/ 600 w 604"/>
                <a:gd name="T9" fmla="*/ 117 h 626"/>
                <a:gd name="T10" fmla="*/ 595 w 604"/>
                <a:gd name="T11" fmla="*/ 131 h 626"/>
                <a:gd name="T12" fmla="*/ 593 w 604"/>
                <a:gd name="T13" fmla="*/ 183 h 626"/>
                <a:gd name="T14" fmla="*/ 590 w 604"/>
                <a:gd name="T15" fmla="*/ 223 h 626"/>
                <a:gd name="T16" fmla="*/ 585 w 604"/>
                <a:gd name="T17" fmla="*/ 259 h 626"/>
                <a:gd name="T18" fmla="*/ 585 w 604"/>
                <a:gd name="T19" fmla="*/ 297 h 626"/>
                <a:gd name="T20" fmla="*/ 581 w 604"/>
                <a:gd name="T21" fmla="*/ 335 h 626"/>
                <a:gd name="T22" fmla="*/ 577 w 604"/>
                <a:gd name="T23" fmla="*/ 382 h 626"/>
                <a:gd name="T24" fmla="*/ 576 w 604"/>
                <a:gd name="T25" fmla="*/ 419 h 626"/>
                <a:gd name="T26" fmla="*/ 571 w 604"/>
                <a:gd name="T27" fmla="*/ 449 h 626"/>
                <a:gd name="T28" fmla="*/ 568 w 604"/>
                <a:gd name="T29" fmla="*/ 488 h 626"/>
                <a:gd name="T30" fmla="*/ 566 w 604"/>
                <a:gd name="T31" fmla="*/ 518 h 626"/>
                <a:gd name="T32" fmla="*/ 562 w 604"/>
                <a:gd name="T33" fmla="*/ 569 h 626"/>
                <a:gd name="T34" fmla="*/ 560 w 604"/>
                <a:gd name="T35" fmla="*/ 599 h 626"/>
                <a:gd name="T36" fmla="*/ 559 w 604"/>
                <a:gd name="T37" fmla="*/ 612 h 626"/>
                <a:gd name="T38" fmla="*/ 519 w 604"/>
                <a:gd name="T39" fmla="*/ 612 h 626"/>
                <a:gd name="T40" fmla="*/ 487 w 604"/>
                <a:gd name="T41" fmla="*/ 607 h 626"/>
                <a:gd name="T42" fmla="*/ 448 w 604"/>
                <a:gd name="T43" fmla="*/ 602 h 626"/>
                <a:gd name="T44" fmla="*/ 418 w 604"/>
                <a:gd name="T45" fmla="*/ 599 h 626"/>
                <a:gd name="T46" fmla="*/ 386 w 604"/>
                <a:gd name="T47" fmla="*/ 594 h 626"/>
                <a:gd name="T48" fmla="*/ 353 w 604"/>
                <a:gd name="T49" fmla="*/ 591 h 626"/>
                <a:gd name="T50" fmla="*/ 317 w 604"/>
                <a:gd name="T51" fmla="*/ 590 h 626"/>
                <a:gd name="T52" fmla="*/ 291 w 604"/>
                <a:gd name="T53" fmla="*/ 583 h 626"/>
                <a:gd name="T54" fmla="*/ 261 w 604"/>
                <a:gd name="T55" fmla="*/ 583 h 626"/>
                <a:gd name="T56" fmla="*/ 237 w 604"/>
                <a:gd name="T57" fmla="*/ 579 h 626"/>
                <a:gd name="T58" fmla="*/ 230 w 604"/>
                <a:gd name="T59" fmla="*/ 583 h 626"/>
                <a:gd name="T60" fmla="*/ 230 w 604"/>
                <a:gd name="T61" fmla="*/ 590 h 626"/>
                <a:gd name="T62" fmla="*/ 228 w 604"/>
                <a:gd name="T63" fmla="*/ 594 h 626"/>
                <a:gd name="T64" fmla="*/ 226 w 604"/>
                <a:gd name="T65" fmla="*/ 596 h 626"/>
                <a:gd name="T66" fmla="*/ 206 w 604"/>
                <a:gd name="T67" fmla="*/ 596 h 626"/>
                <a:gd name="T68" fmla="*/ 190 w 604"/>
                <a:gd name="T69" fmla="*/ 594 h 626"/>
                <a:gd name="T70" fmla="*/ 169 w 604"/>
                <a:gd name="T71" fmla="*/ 588 h 626"/>
                <a:gd name="T72" fmla="*/ 149 w 604"/>
                <a:gd name="T73" fmla="*/ 583 h 626"/>
                <a:gd name="T74" fmla="*/ 132 w 604"/>
                <a:gd name="T75" fmla="*/ 583 h 626"/>
                <a:gd name="T76" fmla="*/ 97 w 604"/>
                <a:gd name="T77" fmla="*/ 583 h 626"/>
                <a:gd name="T78" fmla="*/ 82 w 604"/>
                <a:gd name="T79" fmla="*/ 583 h 626"/>
                <a:gd name="T80" fmla="*/ 76 w 604"/>
                <a:gd name="T81" fmla="*/ 599 h 626"/>
                <a:gd name="T82" fmla="*/ 76 w 604"/>
                <a:gd name="T83" fmla="*/ 626 h 626"/>
                <a:gd name="T84" fmla="*/ 49 w 604"/>
                <a:gd name="T85" fmla="*/ 626 h 626"/>
                <a:gd name="T86" fmla="*/ 24 w 604"/>
                <a:gd name="T87" fmla="*/ 623 h 626"/>
                <a:gd name="T88" fmla="*/ 0 w 604"/>
                <a:gd name="T89" fmla="*/ 620 h 626"/>
                <a:gd name="T90" fmla="*/ 10 w 604"/>
                <a:gd name="T91" fmla="*/ 542 h 626"/>
                <a:gd name="T92" fmla="*/ 21 w 604"/>
                <a:gd name="T93" fmla="*/ 474 h 626"/>
                <a:gd name="T94" fmla="*/ 29 w 604"/>
                <a:gd name="T95" fmla="*/ 425 h 626"/>
                <a:gd name="T96" fmla="*/ 33 w 604"/>
                <a:gd name="T97" fmla="*/ 389 h 626"/>
                <a:gd name="T98" fmla="*/ 41 w 604"/>
                <a:gd name="T99" fmla="*/ 327 h 626"/>
                <a:gd name="T100" fmla="*/ 46 w 604"/>
                <a:gd name="T101" fmla="*/ 292 h 626"/>
                <a:gd name="T102" fmla="*/ 51 w 604"/>
                <a:gd name="T103" fmla="*/ 243 h 626"/>
                <a:gd name="T104" fmla="*/ 60 w 604"/>
                <a:gd name="T105" fmla="*/ 191 h 626"/>
                <a:gd name="T106" fmla="*/ 68 w 604"/>
                <a:gd name="T107" fmla="*/ 137 h 626"/>
                <a:gd name="T108" fmla="*/ 75 w 604"/>
                <a:gd name="T109" fmla="*/ 96 h 626"/>
                <a:gd name="T110" fmla="*/ 78 w 604"/>
                <a:gd name="T111" fmla="*/ 53 h 626"/>
                <a:gd name="T112" fmla="*/ 87 w 604"/>
                <a:gd name="T113" fmla="*/ 0 h 6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4"/>
                <a:gd name="T172" fmla="*/ 0 h 626"/>
                <a:gd name="T173" fmla="*/ 604 w 604"/>
                <a:gd name="T174" fmla="*/ 626 h 6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4" h="626">
                  <a:moveTo>
                    <a:pt x="87" y="0"/>
                  </a:moveTo>
                  <a:lnTo>
                    <a:pt x="87" y="1"/>
                  </a:lnTo>
                  <a:lnTo>
                    <a:pt x="603" y="66"/>
                  </a:lnTo>
                  <a:lnTo>
                    <a:pt x="604" y="102"/>
                  </a:lnTo>
                  <a:lnTo>
                    <a:pt x="600" y="117"/>
                  </a:lnTo>
                  <a:lnTo>
                    <a:pt x="595" y="131"/>
                  </a:lnTo>
                  <a:lnTo>
                    <a:pt x="593" y="183"/>
                  </a:lnTo>
                  <a:lnTo>
                    <a:pt x="590" y="223"/>
                  </a:lnTo>
                  <a:lnTo>
                    <a:pt x="585" y="259"/>
                  </a:lnTo>
                  <a:lnTo>
                    <a:pt x="585" y="297"/>
                  </a:lnTo>
                  <a:lnTo>
                    <a:pt x="581" y="335"/>
                  </a:lnTo>
                  <a:lnTo>
                    <a:pt x="577" y="382"/>
                  </a:lnTo>
                  <a:lnTo>
                    <a:pt x="576" y="419"/>
                  </a:lnTo>
                  <a:lnTo>
                    <a:pt x="571" y="449"/>
                  </a:lnTo>
                  <a:lnTo>
                    <a:pt x="568" y="488"/>
                  </a:lnTo>
                  <a:lnTo>
                    <a:pt x="566" y="518"/>
                  </a:lnTo>
                  <a:lnTo>
                    <a:pt x="562" y="569"/>
                  </a:lnTo>
                  <a:lnTo>
                    <a:pt x="560" y="599"/>
                  </a:lnTo>
                  <a:lnTo>
                    <a:pt x="559" y="612"/>
                  </a:lnTo>
                  <a:lnTo>
                    <a:pt x="519" y="612"/>
                  </a:lnTo>
                  <a:lnTo>
                    <a:pt x="487" y="607"/>
                  </a:lnTo>
                  <a:lnTo>
                    <a:pt x="448" y="602"/>
                  </a:lnTo>
                  <a:lnTo>
                    <a:pt x="418" y="599"/>
                  </a:lnTo>
                  <a:lnTo>
                    <a:pt x="386" y="594"/>
                  </a:lnTo>
                  <a:lnTo>
                    <a:pt x="353" y="591"/>
                  </a:lnTo>
                  <a:lnTo>
                    <a:pt x="317" y="590"/>
                  </a:lnTo>
                  <a:lnTo>
                    <a:pt x="291" y="583"/>
                  </a:lnTo>
                  <a:lnTo>
                    <a:pt x="261" y="583"/>
                  </a:lnTo>
                  <a:lnTo>
                    <a:pt x="237" y="579"/>
                  </a:lnTo>
                  <a:lnTo>
                    <a:pt x="230" y="583"/>
                  </a:lnTo>
                  <a:lnTo>
                    <a:pt x="230" y="590"/>
                  </a:lnTo>
                  <a:lnTo>
                    <a:pt x="228" y="594"/>
                  </a:lnTo>
                  <a:lnTo>
                    <a:pt x="226" y="596"/>
                  </a:lnTo>
                  <a:lnTo>
                    <a:pt x="206" y="596"/>
                  </a:lnTo>
                  <a:lnTo>
                    <a:pt x="190" y="594"/>
                  </a:lnTo>
                  <a:lnTo>
                    <a:pt x="169" y="588"/>
                  </a:lnTo>
                  <a:lnTo>
                    <a:pt x="149" y="583"/>
                  </a:lnTo>
                  <a:lnTo>
                    <a:pt x="132" y="583"/>
                  </a:lnTo>
                  <a:lnTo>
                    <a:pt x="97" y="583"/>
                  </a:lnTo>
                  <a:lnTo>
                    <a:pt x="82" y="583"/>
                  </a:lnTo>
                  <a:lnTo>
                    <a:pt x="76" y="599"/>
                  </a:lnTo>
                  <a:lnTo>
                    <a:pt x="76" y="626"/>
                  </a:lnTo>
                  <a:lnTo>
                    <a:pt x="49" y="626"/>
                  </a:lnTo>
                  <a:lnTo>
                    <a:pt x="24" y="623"/>
                  </a:lnTo>
                  <a:lnTo>
                    <a:pt x="0" y="620"/>
                  </a:lnTo>
                  <a:lnTo>
                    <a:pt x="10" y="542"/>
                  </a:lnTo>
                  <a:lnTo>
                    <a:pt x="21" y="474"/>
                  </a:lnTo>
                  <a:lnTo>
                    <a:pt x="29" y="425"/>
                  </a:lnTo>
                  <a:lnTo>
                    <a:pt x="33" y="389"/>
                  </a:lnTo>
                  <a:lnTo>
                    <a:pt x="41" y="327"/>
                  </a:lnTo>
                  <a:lnTo>
                    <a:pt x="46" y="292"/>
                  </a:lnTo>
                  <a:lnTo>
                    <a:pt x="51" y="243"/>
                  </a:lnTo>
                  <a:lnTo>
                    <a:pt x="60" y="191"/>
                  </a:lnTo>
                  <a:lnTo>
                    <a:pt x="68" y="137"/>
                  </a:lnTo>
                  <a:lnTo>
                    <a:pt x="75" y="96"/>
                  </a:lnTo>
                  <a:lnTo>
                    <a:pt x="78" y="53"/>
                  </a:lnTo>
                  <a:lnTo>
                    <a:pt x="87" y="0"/>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71" name="Freeform 285"/>
            <p:cNvSpPr>
              <a:spLocks/>
            </p:cNvSpPr>
            <p:nvPr/>
          </p:nvSpPr>
          <p:spPr bwMode="auto">
            <a:xfrm>
              <a:off x="551" y="896"/>
              <a:ext cx="690" cy="601"/>
            </a:xfrm>
            <a:custGeom>
              <a:avLst/>
              <a:gdLst>
                <a:gd name="T0" fmla="*/ 176 w 690"/>
                <a:gd name="T1" fmla="*/ 6 h 601"/>
                <a:gd name="T2" fmla="*/ 169 w 690"/>
                <a:gd name="T3" fmla="*/ 19 h 601"/>
                <a:gd name="T4" fmla="*/ 165 w 690"/>
                <a:gd name="T5" fmla="*/ 33 h 601"/>
                <a:gd name="T6" fmla="*/ 161 w 690"/>
                <a:gd name="T7" fmla="*/ 49 h 601"/>
                <a:gd name="T8" fmla="*/ 155 w 690"/>
                <a:gd name="T9" fmla="*/ 65 h 601"/>
                <a:gd name="T10" fmla="*/ 138 w 690"/>
                <a:gd name="T11" fmla="*/ 95 h 601"/>
                <a:gd name="T12" fmla="*/ 95 w 690"/>
                <a:gd name="T13" fmla="*/ 187 h 601"/>
                <a:gd name="T14" fmla="*/ 60 w 690"/>
                <a:gd name="T15" fmla="*/ 279 h 601"/>
                <a:gd name="T16" fmla="*/ 57 w 690"/>
                <a:gd name="T17" fmla="*/ 285 h 601"/>
                <a:gd name="T18" fmla="*/ 44 w 690"/>
                <a:gd name="T19" fmla="*/ 288 h 601"/>
                <a:gd name="T20" fmla="*/ 25 w 690"/>
                <a:gd name="T21" fmla="*/ 313 h 601"/>
                <a:gd name="T22" fmla="*/ 11 w 690"/>
                <a:gd name="T23" fmla="*/ 339 h 601"/>
                <a:gd name="T24" fmla="*/ 11 w 690"/>
                <a:gd name="T25" fmla="*/ 356 h 601"/>
                <a:gd name="T26" fmla="*/ 8 w 690"/>
                <a:gd name="T27" fmla="*/ 372 h 601"/>
                <a:gd name="T28" fmla="*/ 5 w 690"/>
                <a:gd name="T29" fmla="*/ 394 h 601"/>
                <a:gd name="T30" fmla="*/ 3 w 690"/>
                <a:gd name="T31" fmla="*/ 415 h 601"/>
                <a:gd name="T32" fmla="*/ 0 w 690"/>
                <a:gd name="T33" fmla="*/ 437 h 601"/>
                <a:gd name="T34" fmla="*/ 549 w 690"/>
                <a:gd name="T35" fmla="*/ 601 h 601"/>
                <a:gd name="T36" fmla="*/ 555 w 690"/>
                <a:gd name="T37" fmla="*/ 568 h 601"/>
                <a:gd name="T38" fmla="*/ 560 w 690"/>
                <a:gd name="T39" fmla="*/ 551 h 601"/>
                <a:gd name="T40" fmla="*/ 565 w 690"/>
                <a:gd name="T41" fmla="*/ 533 h 601"/>
                <a:gd name="T42" fmla="*/ 573 w 690"/>
                <a:gd name="T43" fmla="*/ 494 h 601"/>
                <a:gd name="T44" fmla="*/ 584 w 690"/>
                <a:gd name="T45" fmla="*/ 457 h 601"/>
                <a:gd name="T46" fmla="*/ 592 w 690"/>
                <a:gd name="T47" fmla="*/ 426 h 601"/>
                <a:gd name="T48" fmla="*/ 606 w 690"/>
                <a:gd name="T49" fmla="*/ 394 h 601"/>
                <a:gd name="T50" fmla="*/ 614 w 690"/>
                <a:gd name="T51" fmla="*/ 378 h 601"/>
                <a:gd name="T52" fmla="*/ 612 w 690"/>
                <a:gd name="T53" fmla="*/ 361 h 601"/>
                <a:gd name="T54" fmla="*/ 596 w 690"/>
                <a:gd name="T55" fmla="*/ 350 h 601"/>
                <a:gd name="T56" fmla="*/ 603 w 690"/>
                <a:gd name="T57" fmla="*/ 329 h 601"/>
                <a:gd name="T58" fmla="*/ 625 w 690"/>
                <a:gd name="T59" fmla="*/ 309 h 601"/>
                <a:gd name="T60" fmla="*/ 639 w 690"/>
                <a:gd name="T61" fmla="*/ 299 h 601"/>
                <a:gd name="T62" fmla="*/ 645 w 690"/>
                <a:gd name="T63" fmla="*/ 280 h 601"/>
                <a:gd name="T64" fmla="*/ 663 w 690"/>
                <a:gd name="T65" fmla="*/ 260 h 601"/>
                <a:gd name="T66" fmla="*/ 677 w 690"/>
                <a:gd name="T67" fmla="*/ 241 h 601"/>
                <a:gd name="T68" fmla="*/ 688 w 690"/>
                <a:gd name="T69" fmla="*/ 223 h 601"/>
                <a:gd name="T70" fmla="*/ 683 w 690"/>
                <a:gd name="T71" fmla="*/ 206 h 601"/>
                <a:gd name="T72" fmla="*/ 671 w 690"/>
                <a:gd name="T73" fmla="*/ 187 h 601"/>
                <a:gd name="T74" fmla="*/ 519 w 690"/>
                <a:gd name="T75" fmla="*/ 136 h 601"/>
                <a:gd name="T76" fmla="*/ 498 w 690"/>
                <a:gd name="T77" fmla="*/ 136 h 601"/>
                <a:gd name="T78" fmla="*/ 479 w 690"/>
                <a:gd name="T79" fmla="*/ 130 h 601"/>
                <a:gd name="T80" fmla="*/ 462 w 690"/>
                <a:gd name="T81" fmla="*/ 136 h 601"/>
                <a:gd name="T82" fmla="*/ 441 w 690"/>
                <a:gd name="T83" fmla="*/ 130 h 601"/>
                <a:gd name="T84" fmla="*/ 421 w 690"/>
                <a:gd name="T85" fmla="*/ 135 h 601"/>
                <a:gd name="T86" fmla="*/ 394 w 690"/>
                <a:gd name="T87" fmla="*/ 128 h 601"/>
                <a:gd name="T88" fmla="*/ 356 w 690"/>
                <a:gd name="T89" fmla="*/ 124 h 601"/>
                <a:gd name="T90" fmla="*/ 343 w 690"/>
                <a:gd name="T91" fmla="*/ 117 h 601"/>
                <a:gd name="T92" fmla="*/ 328 w 690"/>
                <a:gd name="T93" fmla="*/ 105 h 601"/>
                <a:gd name="T94" fmla="*/ 305 w 690"/>
                <a:gd name="T95" fmla="*/ 101 h 601"/>
                <a:gd name="T96" fmla="*/ 288 w 690"/>
                <a:gd name="T97" fmla="*/ 105 h 601"/>
                <a:gd name="T98" fmla="*/ 260 w 690"/>
                <a:gd name="T99" fmla="*/ 101 h 601"/>
                <a:gd name="T100" fmla="*/ 236 w 690"/>
                <a:gd name="T101" fmla="*/ 76 h 601"/>
                <a:gd name="T102" fmla="*/ 239 w 690"/>
                <a:gd name="T103" fmla="*/ 38 h 601"/>
                <a:gd name="T104" fmla="*/ 231 w 690"/>
                <a:gd name="T105" fmla="*/ 24 h 601"/>
                <a:gd name="T106" fmla="*/ 211 w 690"/>
                <a:gd name="T107" fmla="*/ 10 h 601"/>
                <a:gd name="T108" fmla="*/ 188 w 690"/>
                <a:gd name="T109" fmla="*/ 0 h 6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0"/>
                <a:gd name="T166" fmla="*/ 0 h 601"/>
                <a:gd name="T167" fmla="*/ 690 w 690"/>
                <a:gd name="T168" fmla="*/ 601 h 6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0" h="601">
                  <a:moveTo>
                    <a:pt x="180" y="2"/>
                  </a:moveTo>
                  <a:lnTo>
                    <a:pt x="176" y="6"/>
                  </a:lnTo>
                  <a:lnTo>
                    <a:pt x="173" y="13"/>
                  </a:lnTo>
                  <a:lnTo>
                    <a:pt x="169" y="19"/>
                  </a:lnTo>
                  <a:lnTo>
                    <a:pt x="168" y="27"/>
                  </a:lnTo>
                  <a:lnTo>
                    <a:pt x="165" y="33"/>
                  </a:lnTo>
                  <a:lnTo>
                    <a:pt x="165" y="41"/>
                  </a:lnTo>
                  <a:lnTo>
                    <a:pt x="161" y="49"/>
                  </a:lnTo>
                  <a:lnTo>
                    <a:pt x="157" y="59"/>
                  </a:lnTo>
                  <a:lnTo>
                    <a:pt x="155" y="65"/>
                  </a:lnTo>
                  <a:lnTo>
                    <a:pt x="150" y="73"/>
                  </a:lnTo>
                  <a:lnTo>
                    <a:pt x="138" y="95"/>
                  </a:lnTo>
                  <a:lnTo>
                    <a:pt x="122" y="128"/>
                  </a:lnTo>
                  <a:lnTo>
                    <a:pt x="95" y="187"/>
                  </a:lnTo>
                  <a:lnTo>
                    <a:pt x="57" y="271"/>
                  </a:lnTo>
                  <a:lnTo>
                    <a:pt x="60" y="279"/>
                  </a:lnTo>
                  <a:lnTo>
                    <a:pt x="59" y="282"/>
                  </a:lnTo>
                  <a:lnTo>
                    <a:pt x="57" y="285"/>
                  </a:lnTo>
                  <a:lnTo>
                    <a:pt x="49" y="286"/>
                  </a:lnTo>
                  <a:lnTo>
                    <a:pt x="44" y="288"/>
                  </a:lnTo>
                  <a:lnTo>
                    <a:pt x="32" y="299"/>
                  </a:lnTo>
                  <a:lnTo>
                    <a:pt x="25" y="313"/>
                  </a:lnTo>
                  <a:lnTo>
                    <a:pt x="16" y="329"/>
                  </a:lnTo>
                  <a:lnTo>
                    <a:pt x="11" y="339"/>
                  </a:lnTo>
                  <a:lnTo>
                    <a:pt x="11" y="347"/>
                  </a:lnTo>
                  <a:lnTo>
                    <a:pt x="11" y="356"/>
                  </a:lnTo>
                  <a:lnTo>
                    <a:pt x="10" y="362"/>
                  </a:lnTo>
                  <a:lnTo>
                    <a:pt x="8" y="372"/>
                  </a:lnTo>
                  <a:lnTo>
                    <a:pt x="6" y="381"/>
                  </a:lnTo>
                  <a:lnTo>
                    <a:pt x="5" y="394"/>
                  </a:lnTo>
                  <a:lnTo>
                    <a:pt x="5" y="405"/>
                  </a:lnTo>
                  <a:lnTo>
                    <a:pt x="3" y="415"/>
                  </a:lnTo>
                  <a:lnTo>
                    <a:pt x="2" y="423"/>
                  </a:lnTo>
                  <a:lnTo>
                    <a:pt x="0" y="437"/>
                  </a:lnTo>
                  <a:lnTo>
                    <a:pt x="315" y="543"/>
                  </a:lnTo>
                  <a:lnTo>
                    <a:pt x="549" y="601"/>
                  </a:lnTo>
                  <a:lnTo>
                    <a:pt x="554" y="578"/>
                  </a:lnTo>
                  <a:lnTo>
                    <a:pt x="555" y="568"/>
                  </a:lnTo>
                  <a:lnTo>
                    <a:pt x="558" y="562"/>
                  </a:lnTo>
                  <a:lnTo>
                    <a:pt x="560" y="551"/>
                  </a:lnTo>
                  <a:lnTo>
                    <a:pt x="562" y="541"/>
                  </a:lnTo>
                  <a:lnTo>
                    <a:pt x="565" y="533"/>
                  </a:lnTo>
                  <a:lnTo>
                    <a:pt x="568" y="522"/>
                  </a:lnTo>
                  <a:lnTo>
                    <a:pt x="573" y="494"/>
                  </a:lnTo>
                  <a:lnTo>
                    <a:pt x="581" y="473"/>
                  </a:lnTo>
                  <a:lnTo>
                    <a:pt x="584" y="457"/>
                  </a:lnTo>
                  <a:lnTo>
                    <a:pt x="587" y="440"/>
                  </a:lnTo>
                  <a:lnTo>
                    <a:pt x="592" y="426"/>
                  </a:lnTo>
                  <a:lnTo>
                    <a:pt x="596" y="413"/>
                  </a:lnTo>
                  <a:lnTo>
                    <a:pt x="606" y="394"/>
                  </a:lnTo>
                  <a:lnTo>
                    <a:pt x="609" y="389"/>
                  </a:lnTo>
                  <a:lnTo>
                    <a:pt x="614" y="378"/>
                  </a:lnTo>
                  <a:lnTo>
                    <a:pt x="617" y="370"/>
                  </a:lnTo>
                  <a:lnTo>
                    <a:pt x="612" y="361"/>
                  </a:lnTo>
                  <a:lnTo>
                    <a:pt x="606" y="356"/>
                  </a:lnTo>
                  <a:lnTo>
                    <a:pt x="596" y="350"/>
                  </a:lnTo>
                  <a:lnTo>
                    <a:pt x="598" y="339"/>
                  </a:lnTo>
                  <a:lnTo>
                    <a:pt x="603" y="329"/>
                  </a:lnTo>
                  <a:lnTo>
                    <a:pt x="617" y="313"/>
                  </a:lnTo>
                  <a:lnTo>
                    <a:pt x="625" y="309"/>
                  </a:lnTo>
                  <a:lnTo>
                    <a:pt x="631" y="304"/>
                  </a:lnTo>
                  <a:lnTo>
                    <a:pt x="639" y="299"/>
                  </a:lnTo>
                  <a:lnTo>
                    <a:pt x="642" y="291"/>
                  </a:lnTo>
                  <a:lnTo>
                    <a:pt x="645" y="280"/>
                  </a:lnTo>
                  <a:lnTo>
                    <a:pt x="656" y="271"/>
                  </a:lnTo>
                  <a:lnTo>
                    <a:pt x="663" y="260"/>
                  </a:lnTo>
                  <a:lnTo>
                    <a:pt x="671" y="249"/>
                  </a:lnTo>
                  <a:lnTo>
                    <a:pt x="677" y="241"/>
                  </a:lnTo>
                  <a:lnTo>
                    <a:pt x="685" y="230"/>
                  </a:lnTo>
                  <a:lnTo>
                    <a:pt x="688" y="223"/>
                  </a:lnTo>
                  <a:lnTo>
                    <a:pt x="690" y="215"/>
                  </a:lnTo>
                  <a:lnTo>
                    <a:pt x="683" y="206"/>
                  </a:lnTo>
                  <a:lnTo>
                    <a:pt x="674" y="196"/>
                  </a:lnTo>
                  <a:lnTo>
                    <a:pt x="671" y="187"/>
                  </a:lnTo>
                  <a:lnTo>
                    <a:pt x="669" y="177"/>
                  </a:lnTo>
                  <a:lnTo>
                    <a:pt x="519" y="136"/>
                  </a:lnTo>
                  <a:lnTo>
                    <a:pt x="508" y="138"/>
                  </a:lnTo>
                  <a:lnTo>
                    <a:pt x="498" y="136"/>
                  </a:lnTo>
                  <a:lnTo>
                    <a:pt x="489" y="133"/>
                  </a:lnTo>
                  <a:lnTo>
                    <a:pt x="479" y="130"/>
                  </a:lnTo>
                  <a:lnTo>
                    <a:pt x="470" y="131"/>
                  </a:lnTo>
                  <a:lnTo>
                    <a:pt x="462" y="136"/>
                  </a:lnTo>
                  <a:lnTo>
                    <a:pt x="449" y="133"/>
                  </a:lnTo>
                  <a:lnTo>
                    <a:pt x="441" y="130"/>
                  </a:lnTo>
                  <a:lnTo>
                    <a:pt x="430" y="133"/>
                  </a:lnTo>
                  <a:lnTo>
                    <a:pt x="421" y="135"/>
                  </a:lnTo>
                  <a:lnTo>
                    <a:pt x="405" y="135"/>
                  </a:lnTo>
                  <a:lnTo>
                    <a:pt x="394" y="128"/>
                  </a:lnTo>
                  <a:lnTo>
                    <a:pt x="391" y="122"/>
                  </a:lnTo>
                  <a:lnTo>
                    <a:pt x="356" y="124"/>
                  </a:lnTo>
                  <a:lnTo>
                    <a:pt x="348" y="124"/>
                  </a:lnTo>
                  <a:lnTo>
                    <a:pt x="343" y="117"/>
                  </a:lnTo>
                  <a:lnTo>
                    <a:pt x="339" y="111"/>
                  </a:lnTo>
                  <a:lnTo>
                    <a:pt x="328" y="105"/>
                  </a:lnTo>
                  <a:lnTo>
                    <a:pt x="315" y="103"/>
                  </a:lnTo>
                  <a:lnTo>
                    <a:pt x="305" y="101"/>
                  </a:lnTo>
                  <a:lnTo>
                    <a:pt x="299" y="103"/>
                  </a:lnTo>
                  <a:lnTo>
                    <a:pt x="288" y="105"/>
                  </a:lnTo>
                  <a:lnTo>
                    <a:pt x="272" y="105"/>
                  </a:lnTo>
                  <a:lnTo>
                    <a:pt x="260" y="101"/>
                  </a:lnTo>
                  <a:lnTo>
                    <a:pt x="244" y="92"/>
                  </a:lnTo>
                  <a:lnTo>
                    <a:pt x="236" y="76"/>
                  </a:lnTo>
                  <a:lnTo>
                    <a:pt x="236" y="65"/>
                  </a:lnTo>
                  <a:lnTo>
                    <a:pt x="239" y="38"/>
                  </a:lnTo>
                  <a:lnTo>
                    <a:pt x="236" y="33"/>
                  </a:lnTo>
                  <a:lnTo>
                    <a:pt x="231" y="24"/>
                  </a:lnTo>
                  <a:lnTo>
                    <a:pt x="222" y="16"/>
                  </a:lnTo>
                  <a:lnTo>
                    <a:pt x="211" y="10"/>
                  </a:lnTo>
                  <a:lnTo>
                    <a:pt x="196" y="5"/>
                  </a:lnTo>
                  <a:lnTo>
                    <a:pt x="188" y="0"/>
                  </a:lnTo>
                  <a:lnTo>
                    <a:pt x="180" y="2"/>
                  </a:lnTo>
                  <a:close/>
                </a:path>
              </a:pathLst>
            </a:custGeom>
            <a:solidFill>
              <a:schemeClr val="bg1">
                <a:lumMod val="85000"/>
              </a:schemeClr>
            </a:solidFill>
            <a:ln w="4763">
              <a:solidFill>
                <a:srgbClr val="000000"/>
              </a:solidFill>
              <a:round/>
              <a:headEnd/>
              <a:tailEnd/>
            </a:ln>
          </p:spPr>
          <p:txBody>
            <a:bodyPr/>
            <a:lstStyle/>
            <a:p>
              <a:endParaRPr lang="en-US" dirty="0">
                <a:solidFill>
                  <a:srgbClr val="92D050"/>
                </a:solidFill>
              </a:endParaRPr>
            </a:p>
          </p:txBody>
        </p:sp>
        <p:sp>
          <p:nvSpPr>
            <p:cNvPr id="72" name="Freeform 286"/>
            <p:cNvSpPr>
              <a:spLocks/>
            </p:cNvSpPr>
            <p:nvPr/>
          </p:nvSpPr>
          <p:spPr bwMode="auto">
            <a:xfrm>
              <a:off x="730" y="626"/>
              <a:ext cx="568" cy="446"/>
            </a:xfrm>
            <a:custGeom>
              <a:avLst/>
              <a:gdLst>
                <a:gd name="T0" fmla="*/ 182 w 568"/>
                <a:gd name="T1" fmla="*/ 17 h 446"/>
                <a:gd name="T2" fmla="*/ 198 w 568"/>
                <a:gd name="T3" fmla="*/ 38 h 446"/>
                <a:gd name="T4" fmla="*/ 186 w 568"/>
                <a:gd name="T5" fmla="*/ 50 h 446"/>
                <a:gd name="T6" fmla="*/ 175 w 568"/>
                <a:gd name="T7" fmla="*/ 61 h 446"/>
                <a:gd name="T8" fmla="*/ 183 w 568"/>
                <a:gd name="T9" fmla="*/ 76 h 446"/>
                <a:gd name="T10" fmla="*/ 183 w 568"/>
                <a:gd name="T11" fmla="*/ 104 h 446"/>
                <a:gd name="T12" fmla="*/ 174 w 568"/>
                <a:gd name="T13" fmla="*/ 126 h 446"/>
                <a:gd name="T14" fmla="*/ 164 w 568"/>
                <a:gd name="T15" fmla="*/ 132 h 446"/>
                <a:gd name="T16" fmla="*/ 153 w 568"/>
                <a:gd name="T17" fmla="*/ 128 h 446"/>
                <a:gd name="T18" fmla="*/ 141 w 568"/>
                <a:gd name="T19" fmla="*/ 147 h 446"/>
                <a:gd name="T20" fmla="*/ 125 w 568"/>
                <a:gd name="T21" fmla="*/ 159 h 446"/>
                <a:gd name="T22" fmla="*/ 106 w 568"/>
                <a:gd name="T23" fmla="*/ 161 h 446"/>
                <a:gd name="T24" fmla="*/ 109 w 568"/>
                <a:gd name="T25" fmla="*/ 145 h 446"/>
                <a:gd name="T26" fmla="*/ 123 w 568"/>
                <a:gd name="T27" fmla="*/ 129 h 446"/>
                <a:gd name="T28" fmla="*/ 141 w 568"/>
                <a:gd name="T29" fmla="*/ 117 h 446"/>
                <a:gd name="T30" fmla="*/ 153 w 568"/>
                <a:gd name="T31" fmla="*/ 107 h 446"/>
                <a:gd name="T32" fmla="*/ 155 w 568"/>
                <a:gd name="T33" fmla="*/ 93 h 446"/>
                <a:gd name="T34" fmla="*/ 128 w 568"/>
                <a:gd name="T35" fmla="*/ 77 h 446"/>
                <a:gd name="T36" fmla="*/ 95 w 568"/>
                <a:gd name="T37" fmla="*/ 61 h 446"/>
                <a:gd name="T38" fmla="*/ 36 w 568"/>
                <a:gd name="T39" fmla="*/ 17 h 446"/>
                <a:gd name="T40" fmla="*/ 20 w 568"/>
                <a:gd name="T41" fmla="*/ 39 h 446"/>
                <a:gd name="T42" fmla="*/ 17 w 568"/>
                <a:gd name="T43" fmla="*/ 57 h 446"/>
                <a:gd name="T44" fmla="*/ 27 w 568"/>
                <a:gd name="T45" fmla="*/ 76 h 446"/>
                <a:gd name="T46" fmla="*/ 22 w 568"/>
                <a:gd name="T47" fmla="*/ 110 h 446"/>
                <a:gd name="T48" fmla="*/ 20 w 568"/>
                <a:gd name="T49" fmla="*/ 142 h 446"/>
                <a:gd name="T50" fmla="*/ 16 w 568"/>
                <a:gd name="T51" fmla="*/ 164 h 446"/>
                <a:gd name="T52" fmla="*/ 28 w 568"/>
                <a:gd name="T53" fmla="*/ 175 h 446"/>
                <a:gd name="T54" fmla="*/ 16 w 568"/>
                <a:gd name="T55" fmla="*/ 189 h 446"/>
                <a:gd name="T56" fmla="*/ 17 w 568"/>
                <a:gd name="T57" fmla="*/ 204 h 446"/>
                <a:gd name="T58" fmla="*/ 19 w 568"/>
                <a:gd name="T59" fmla="*/ 221 h 446"/>
                <a:gd name="T60" fmla="*/ 8 w 568"/>
                <a:gd name="T61" fmla="*/ 216 h 446"/>
                <a:gd name="T62" fmla="*/ 5 w 568"/>
                <a:gd name="T63" fmla="*/ 234 h 446"/>
                <a:gd name="T64" fmla="*/ 6 w 568"/>
                <a:gd name="T65" fmla="*/ 253 h 446"/>
                <a:gd name="T66" fmla="*/ 33 w 568"/>
                <a:gd name="T67" fmla="*/ 265 h 446"/>
                <a:gd name="T68" fmla="*/ 49 w 568"/>
                <a:gd name="T69" fmla="*/ 286 h 446"/>
                <a:gd name="T70" fmla="*/ 58 w 568"/>
                <a:gd name="T71" fmla="*/ 318 h 446"/>
                <a:gd name="T72" fmla="*/ 65 w 568"/>
                <a:gd name="T73" fmla="*/ 362 h 446"/>
                <a:gd name="T74" fmla="*/ 88 w 568"/>
                <a:gd name="T75" fmla="*/ 375 h 446"/>
                <a:gd name="T76" fmla="*/ 125 w 568"/>
                <a:gd name="T77" fmla="*/ 371 h 446"/>
                <a:gd name="T78" fmla="*/ 155 w 568"/>
                <a:gd name="T79" fmla="*/ 378 h 446"/>
                <a:gd name="T80" fmla="*/ 212 w 568"/>
                <a:gd name="T81" fmla="*/ 390 h 446"/>
                <a:gd name="T82" fmla="*/ 237 w 568"/>
                <a:gd name="T83" fmla="*/ 405 h 446"/>
                <a:gd name="T84" fmla="*/ 283 w 568"/>
                <a:gd name="T85" fmla="*/ 405 h 446"/>
                <a:gd name="T86" fmla="*/ 308 w 568"/>
                <a:gd name="T87" fmla="*/ 401 h 446"/>
                <a:gd name="T88" fmla="*/ 340 w 568"/>
                <a:gd name="T89" fmla="*/ 406 h 446"/>
                <a:gd name="T90" fmla="*/ 490 w 568"/>
                <a:gd name="T91" fmla="*/ 425 h 446"/>
                <a:gd name="T92" fmla="*/ 492 w 568"/>
                <a:gd name="T93" fmla="*/ 395 h 446"/>
                <a:gd name="T94" fmla="*/ 506 w 568"/>
                <a:gd name="T95" fmla="*/ 343 h 446"/>
                <a:gd name="T96" fmla="*/ 522 w 568"/>
                <a:gd name="T97" fmla="*/ 281 h 446"/>
                <a:gd name="T98" fmla="*/ 538 w 568"/>
                <a:gd name="T99" fmla="*/ 227 h 446"/>
                <a:gd name="T100" fmla="*/ 557 w 568"/>
                <a:gd name="T101" fmla="*/ 158 h 446"/>
                <a:gd name="T102" fmla="*/ 183 w 568"/>
                <a:gd name="T103" fmla="*/ 0 h 4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8"/>
                <a:gd name="T157" fmla="*/ 0 h 446"/>
                <a:gd name="T158" fmla="*/ 568 w 568"/>
                <a:gd name="T159" fmla="*/ 446 h 4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8" h="446">
                  <a:moveTo>
                    <a:pt x="183" y="0"/>
                  </a:moveTo>
                  <a:lnTo>
                    <a:pt x="180" y="12"/>
                  </a:lnTo>
                  <a:lnTo>
                    <a:pt x="182" y="17"/>
                  </a:lnTo>
                  <a:lnTo>
                    <a:pt x="188" y="23"/>
                  </a:lnTo>
                  <a:lnTo>
                    <a:pt x="194" y="31"/>
                  </a:lnTo>
                  <a:lnTo>
                    <a:pt x="198" y="38"/>
                  </a:lnTo>
                  <a:lnTo>
                    <a:pt x="196" y="39"/>
                  </a:lnTo>
                  <a:lnTo>
                    <a:pt x="191" y="44"/>
                  </a:lnTo>
                  <a:lnTo>
                    <a:pt x="186" y="50"/>
                  </a:lnTo>
                  <a:lnTo>
                    <a:pt x="183" y="52"/>
                  </a:lnTo>
                  <a:lnTo>
                    <a:pt x="177" y="57"/>
                  </a:lnTo>
                  <a:lnTo>
                    <a:pt x="175" y="61"/>
                  </a:lnTo>
                  <a:lnTo>
                    <a:pt x="177" y="64"/>
                  </a:lnTo>
                  <a:lnTo>
                    <a:pt x="183" y="71"/>
                  </a:lnTo>
                  <a:lnTo>
                    <a:pt x="183" y="76"/>
                  </a:lnTo>
                  <a:lnTo>
                    <a:pt x="183" y="83"/>
                  </a:lnTo>
                  <a:lnTo>
                    <a:pt x="183" y="91"/>
                  </a:lnTo>
                  <a:lnTo>
                    <a:pt x="183" y="104"/>
                  </a:lnTo>
                  <a:lnTo>
                    <a:pt x="182" y="110"/>
                  </a:lnTo>
                  <a:lnTo>
                    <a:pt x="177" y="120"/>
                  </a:lnTo>
                  <a:lnTo>
                    <a:pt x="174" y="126"/>
                  </a:lnTo>
                  <a:lnTo>
                    <a:pt x="171" y="131"/>
                  </a:lnTo>
                  <a:lnTo>
                    <a:pt x="169" y="136"/>
                  </a:lnTo>
                  <a:lnTo>
                    <a:pt x="164" y="132"/>
                  </a:lnTo>
                  <a:lnTo>
                    <a:pt x="164" y="126"/>
                  </a:lnTo>
                  <a:lnTo>
                    <a:pt x="158" y="125"/>
                  </a:lnTo>
                  <a:lnTo>
                    <a:pt x="153" y="128"/>
                  </a:lnTo>
                  <a:lnTo>
                    <a:pt x="147" y="131"/>
                  </a:lnTo>
                  <a:lnTo>
                    <a:pt x="142" y="139"/>
                  </a:lnTo>
                  <a:lnTo>
                    <a:pt x="141" y="147"/>
                  </a:lnTo>
                  <a:lnTo>
                    <a:pt x="137" y="153"/>
                  </a:lnTo>
                  <a:lnTo>
                    <a:pt x="133" y="158"/>
                  </a:lnTo>
                  <a:lnTo>
                    <a:pt x="125" y="159"/>
                  </a:lnTo>
                  <a:lnTo>
                    <a:pt x="120" y="163"/>
                  </a:lnTo>
                  <a:lnTo>
                    <a:pt x="112" y="166"/>
                  </a:lnTo>
                  <a:lnTo>
                    <a:pt x="106" y="161"/>
                  </a:lnTo>
                  <a:lnTo>
                    <a:pt x="104" y="158"/>
                  </a:lnTo>
                  <a:lnTo>
                    <a:pt x="106" y="151"/>
                  </a:lnTo>
                  <a:lnTo>
                    <a:pt x="109" y="145"/>
                  </a:lnTo>
                  <a:lnTo>
                    <a:pt x="114" y="139"/>
                  </a:lnTo>
                  <a:lnTo>
                    <a:pt x="120" y="136"/>
                  </a:lnTo>
                  <a:lnTo>
                    <a:pt x="123" y="129"/>
                  </a:lnTo>
                  <a:lnTo>
                    <a:pt x="126" y="125"/>
                  </a:lnTo>
                  <a:lnTo>
                    <a:pt x="134" y="121"/>
                  </a:lnTo>
                  <a:lnTo>
                    <a:pt x="141" y="117"/>
                  </a:lnTo>
                  <a:lnTo>
                    <a:pt x="145" y="113"/>
                  </a:lnTo>
                  <a:lnTo>
                    <a:pt x="150" y="112"/>
                  </a:lnTo>
                  <a:lnTo>
                    <a:pt x="153" y="107"/>
                  </a:lnTo>
                  <a:lnTo>
                    <a:pt x="155" y="102"/>
                  </a:lnTo>
                  <a:lnTo>
                    <a:pt x="155" y="98"/>
                  </a:lnTo>
                  <a:lnTo>
                    <a:pt x="155" y="93"/>
                  </a:lnTo>
                  <a:lnTo>
                    <a:pt x="150" y="90"/>
                  </a:lnTo>
                  <a:lnTo>
                    <a:pt x="144" y="90"/>
                  </a:lnTo>
                  <a:lnTo>
                    <a:pt x="128" y="77"/>
                  </a:lnTo>
                  <a:lnTo>
                    <a:pt x="118" y="71"/>
                  </a:lnTo>
                  <a:lnTo>
                    <a:pt x="109" y="66"/>
                  </a:lnTo>
                  <a:lnTo>
                    <a:pt x="95" y="61"/>
                  </a:lnTo>
                  <a:lnTo>
                    <a:pt x="84" y="55"/>
                  </a:lnTo>
                  <a:lnTo>
                    <a:pt x="41" y="19"/>
                  </a:lnTo>
                  <a:lnTo>
                    <a:pt x="36" y="17"/>
                  </a:lnTo>
                  <a:lnTo>
                    <a:pt x="30" y="22"/>
                  </a:lnTo>
                  <a:lnTo>
                    <a:pt x="25" y="30"/>
                  </a:lnTo>
                  <a:lnTo>
                    <a:pt x="20" y="39"/>
                  </a:lnTo>
                  <a:lnTo>
                    <a:pt x="19" y="45"/>
                  </a:lnTo>
                  <a:lnTo>
                    <a:pt x="17" y="50"/>
                  </a:lnTo>
                  <a:lnTo>
                    <a:pt x="17" y="57"/>
                  </a:lnTo>
                  <a:lnTo>
                    <a:pt x="17" y="61"/>
                  </a:lnTo>
                  <a:lnTo>
                    <a:pt x="22" y="68"/>
                  </a:lnTo>
                  <a:lnTo>
                    <a:pt x="27" y="76"/>
                  </a:lnTo>
                  <a:lnTo>
                    <a:pt x="24" y="88"/>
                  </a:lnTo>
                  <a:lnTo>
                    <a:pt x="24" y="99"/>
                  </a:lnTo>
                  <a:lnTo>
                    <a:pt x="22" y="110"/>
                  </a:lnTo>
                  <a:lnTo>
                    <a:pt x="20" y="125"/>
                  </a:lnTo>
                  <a:lnTo>
                    <a:pt x="20" y="132"/>
                  </a:lnTo>
                  <a:lnTo>
                    <a:pt x="20" y="142"/>
                  </a:lnTo>
                  <a:lnTo>
                    <a:pt x="17" y="148"/>
                  </a:lnTo>
                  <a:lnTo>
                    <a:pt x="16" y="159"/>
                  </a:lnTo>
                  <a:lnTo>
                    <a:pt x="16" y="164"/>
                  </a:lnTo>
                  <a:lnTo>
                    <a:pt x="17" y="169"/>
                  </a:lnTo>
                  <a:lnTo>
                    <a:pt x="24" y="174"/>
                  </a:lnTo>
                  <a:lnTo>
                    <a:pt x="28" y="175"/>
                  </a:lnTo>
                  <a:lnTo>
                    <a:pt x="27" y="180"/>
                  </a:lnTo>
                  <a:lnTo>
                    <a:pt x="20" y="186"/>
                  </a:lnTo>
                  <a:lnTo>
                    <a:pt x="16" y="189"/>
                  </a:lnTo>
                  <a:lnTo>
                    <a:pt x="11" y="196"/>
                  </a:lnTo>
                  <a:lnTo>
                    <a:pt x="13" y="201"/>
                  </a:lnTo>
                  <a:lnTo>
                    <a:pt x="17" y="204"/>
                  </a:lnTo>
                  <a:lnTo>
                    <a:pt x="25" y="207"/>
                  </a:lnTo>
                  <a:lnTo>
                    <a:pt x="22" y="213"/>
                  </a:lnTo>
                  <a:lnTo>
                    <a:pt x="19" y="221"/>
                  </a:lnTo>
                  <a:lnTo>
                    <a:pt x="14" y="224"/>
                  </a:lnTo>
                  <a:lnTo>
                    <a:pt x="11" y="219"/>
                  </a:lnTo>
                  <a:lnTo>
                    <a:pt x="8" y="216"/>
                  </a:lnTo>
                  <a:lnTo>
                    <a:pt x="6" y="223"/>
                  </a:lnTo>
                  <a:lnTo>
                    <a:pt x="8" y="229"/>
                  </a:lnTo>
                  <a:lnTo>
                    <a:pt x="5" y="234"/>
                  </a:lnTo>
                  <a:lnTo>
                    <a:pt x="0" y="240"/>
                  </a:lnTo>
                  <a:lnTo>
                    <a:pt x="1" y="248"/>
                  </a:lnTo>
                  <a:lnTo>
                    <a:pt x="6" y="253"/>
                  </a:lnTo>
                  <a:lnTo>
                    <a:pt x="16" y="257"/>
                  </a:lnTo>
                  <a:lnTo>
                    <a:pt x="27" y="262"/>
                  </a:lnTo>
                  <a:lnTo>
                    <a:pt x="33" y="265"/>
                  </a:lnTo>
                  <a:lnTo>
                    <a:pt x="38" y="270"/>
                  </a:lnTo>
                  <a:lnTo>
                    <a:pt x="43" y="276"/>
                  </a:lnTo>
                  <a:lnTo>
                    <a:pt x="49" y="286"/>
                  </a:lnTo>
                  <a:lnTo>
                    <a:pt x="52" y="292"/>
                  </a:lnTo>
                  <a:lnTo>
                    <a:pt x="58" y="305"/>
                  </a:lnTo>
                  <a:lnTo>
                    <a:pt x="58" y="318"/>
                  </a:lnTo>
                  <a:lnTo>
                    <a:pt x="57" y="330"/>
                  </a:lnTo>
                  <a:lnTo>
                    <a:pt x="57" y="348"/>
                  </a:lnTo>
                  <a:lnTo>
                    <a:pt x="65" y="362"/>
                  </a:lnTo>
                  <a:lnTo>
                    <a:pt x="73" y="365"/>
                  </a:lnTo>
                  <a:lnTo>
                    <a:pt x="81" y="370"/>
                  </a:lnTo>
                  <a:lnTo>
                    <a:pt x="88" y="375"/>
                  </a:lnTo>
                  <a:lnTo>
                    <a:pt x="95" y="375"/>
                  </a:lnTo>
                  <a:lnTo>
                    <a:pt x="114" y="371"/>
                  </a:lnTo>
                  <a:lnTo>
                    <a:pt x="125" y="371"/>
                  </a:lnTo>
                  <a:lnTo>
                    <a:pt x="134" y="370"/>
                  </a:lnTo>
                  <a:lnTo>
                    <a:pt x="144" y="373"/>
                  </a:lnTo>
                  <a:lnTo>
                    <a:pt x="155" y="378"/>
                  </a:lnTo>
                  <a:lnTo>
                    <a:pt x="171" y="392"/>
                  </a:lnTo>
                  <a:lnTo>
                    <a:pt x="182" y="392"/>
                  </a:lnTo>
                  <a:lnTo>
                    <a:pt x="212" y="390"/>
                  </a:lnTo>
                  <a:lnTo>
                    <a:pt x="213" y="397"/>
                  </a:lnTo>
                  <a:lnTo>
                    <a:pt x="224" y="403"/>
                  </a:lnTo>
                  <a:lnTo>
                    <a:pt x="237" y="405"/>
                  </a:lnTo>
                  <a:lnTo>
                    <a:pt x="254" y="400"/>
                  </a:lnTo>
                  <a:lnTo>
                    <a:pt x="261" y="398"/>
                  </a:lnTo>
                  <a:lnTo>
                    <a:pt x="283" y="405"/>
                  </a:lnTo>
                  <a:lnTo>
                    <a:pt x="291" y="400"/>
                  </a:lnTo>
                  <a:lnTo>
                    <a:pt x="297" y="400"/>
                  </a:lnTo>
                  <a:lnTo>
                    <a:pt x="308" y="401"/>
                  </a:lnTo>
                  <a:lnTo>
                    <a:pt x="323" y="406"/>
                  </a:lnTo>
                  <a:lnTo>
                    <a:pt x="334" y="408"/>
                  </a:lnTo>
                  <a:lnTo>
                    <a:pt x="340" y="406"/>
                  </a:lnTo>
                  <a:lnTo>
                    <a:pt x="489" y="446"/>
                  </a:lnTo>
                  <a:lnTo>
                    <a:pt x="489" y="435"/>
                  </a:lnTo>
                  <a:lnTo>
                    <a:pt x="490" y="425"/>
                  </a:lnTo>
                  <a:lnTo>
                    <a:pt x="492" y="416"/>
                  </a:lnTo>
                  <a:lnTo>
                    <a:pt x="492" y="405"/>
                  </a:lnTo>
                  <a:lnTo>
                    <a:pt x="492" y="395"/>
                  </a:lnTo>
                  <a:lnTo>
                    <a:pt x="493" y="379"/>
                  </a:lnTo>
                  <a:lnTo>
                    <a:pt x="500" y="360"/>
                  </a:lnTo>
                  <a:lnTo>
                    <a:pt x="506" y="343"/>
                  </a:lnTo>
                  <a:lnTo>
                    <a:pt x="512" y="324"/>
                  </a:lnTo>
                  <a:lnTo>
                    <a:pt x="515" y="300"/>
                  </a:lnTo>
                  <a:lnTo>
                    <a:pt x="522" y="281"/>
                  </a:lnTo>
                  <a:lnTo>
                    <a:pt x="527" y="265"/>
                  </a:lnTo>
                  <a:lnTo>
                    <a:pt x="531" y="245"/>
                  </a:lnTo>
                  <a:lnTo>
                    <a:pt x="538" y="227"/>
                  </a:lnTo>
                  <a:lnTo>
                    <a:pt x="544" y="208"/>
                  </a:lnTo>
                  <a:lnTo>
                    <a:pt x="550" y="178"/>
                  </a:lnTo>
                  <a:lnTo>
                    <a:pt x="557" y="158"/>
                  </a:lnTo>
                  <a:lnTo>
                    <a:pt x="563" y="134"/>
                  </a:lnTo>
                  <a:lnTo>
                    <a:pt x="568" y="121"/>
                  </a:lnTo>
                  <a:lnTo>
                    <a:pt x="183" y="0"/>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73" name="Freeform 287"/>
            <p:cNvSpPr>
              <a:spLocks/>
            </p:cNvSpPr>
            <p:nvPr/>
          </p:nvSpPr>
          <p:spPr bwMode="auto">
            <a:xfrm>
              <a:off x="1098" y="747"/>
              <a:ext cx="516" cy="861"/>
            </a:xfrm>
            <a:custGeom>
              <a:avLst/>
              <a:gdLst>
                <a:gd name="T0" fmla="*/ 261 w 516"/>
                <a:gd name="T1" fmla="*/ 43 h 861"/>
                <a:gd name="T2" fmla="*/ 243 w 516"/>
                <a:gd name="T3" fmla="*/ 86 h 861"/>
                <a:gd name="T4" fmla="*/ 237 w 516"/>
                <a:gd name="T5" fmla="*/ 116 h 861"/>
                <a:gd name="T6" fmla="*/ 248 w 516"/>
                <a:gd name="T7" fmla="*/ 151 h 861"/>
                <a:gd name="T8" fmla="*/ 253 w 516"/>
                <a:gd name="T9" fmla="*/ 176 h 861"/>
                <a:gd name="T10" fmla="*/ 245 w 516"/>
                <a:gd name="T11" fmla="*/ 190 h 861"/>
                <a:gd name="T12" fmla="*/ 255 w 516"/>
                <a:gd name="T13" fmla="*/ 206 h 861"/>
                <a:gd name="T14" fmla="*/ 269 w 516"/>
                <a:gd name="T15" fmla="*/ 222 h 861"/>
                <a:gd name="T16" fmla="*/ 281 w 516"/>
                <a:gd name="T17" fmla="*/ 257 h 861"/>
                <a:gd name="T18" fmla="*/ 291 w 516"/>
                <a:gd name="T19" fmla="*/ 277 h 861"/>
                <a:gd name="T20" fmla="*/ 304 w 516"/>
                <a:gd name="T21" fmla="*/ 299 h 861"/>
                <a:gd name="T22" fmla="*/ 323 w 516"/>
                <a:gd name="T23" fmla="*/ 301 h 861"/>
                <a:gd name="T24" fmla="*/ 318 w 516"/>
                <a:gd name="T25" fmla="*/ 315 h 861"/>
                <a:gd name="T26" fmla="*/ 310 w 516"/>
                <a:gd name="T27" fmla="*/ 333 h 861"/>
                <a:gd name="T28" fmla="*/ 305 w 516"/>
                <a:gd name="T29" fmla="*/ 350 h 861"/>
                <a:gd name="T30" fmla="*/ 299 w 516"/>
                <a:gd name="T31" fmla="*/ 361 h 861"/>
                <a:gd name="T32" fmla="*/ 300 w 516"/>
                <a:gd name="T33" fmla="*/ 379 h 861"/>
                <a:gd name="T34" fmla="*/ 293 w 516"/>
                <a:gd name="T35" fmla="*/ 390 h 861"/>
                <a:gd name="T36" fmla="*/ 286 w 516"/>
                <a:gd name="T37" fmla="*/ 404 h 861"/>
                <a:gd name="T38" fmla="*/ 283 w 516"/>
                <a:gd name="T39" fmla="*/ 413 h 861"/>
                <a:gd name="T40" fmla="*/ 293 w 516"/>
                <a:gd name="T41" fmla="*/ 426 h 861"/>
                <a:gd name="T42" fmla="*/ 302 w 516"/>
                <a:gd name="T43" fmla="*/ 426 h 861"/>
                <a:gd name="T44" fmla="*/ 315 w 516"/>
                <a:gd name="T45" fmla="*/ 421 h 861"/>
                <a:gd name="T46" fmla="*/ 324 w 516"/>
                <a:gd name="T47" fmla="*/ 413 h 861"/>
                <a:gd name="T48" fmla="*/ 334 w 516"/>
                <a:gd name="T49" fmla="*/ 421 h 861"/>
                <a:gd name="T50" fmla="*/ 340 w 516"/>
                <a:gd name="T51" fmla="*/ 467 h 861"/>
                <a:gd name="T52" fmla="*/ 345 w 516"/>
                <a:gd name="T53" fmla="*/ 485 h 861"/>
                <a:gd name="T54" fmla="*/ 349 w 516"/>
                <a:gd name="T55" fmla="*/ 497 h 861"/>
                <a:gd name="T56" fmla="*/ 345 w 516"/>
                <a:gd name="T57" fmla="*/ 511 h 861"/>
                <a:gd name="T58" fmla="*/ 356 w 516"/>
                <a:gd name="T59" fmla="*/ 523 h 861"/>
                <a:gd name="T60" fmla="*/ 368 w 516"/>
                <a:gd name="T61" fmla="*/ 532 h 861"/>
                <a:gd name="T62" fmla="*/ 367 w 516"/>
                <a:gd name="T63" fmla="*/ 549 h 861"/>
                <a:gd name="T64" fmla="*/ 370 w 516"/>
                <a:gd name="T65" fmla="*/ 560 h 861"/>
                <a:gd name="T66" fmla="*/ 378 w 516"/>
                <a:gd name="T67" fmla="*/ 576 h 861"/>
                <a:gd name="T68" fmla="*/ 391 w 516"/>
                <a:gd name="T69" fmla="*/ 564 h 861"/>
                <a:gd name="T70" fmla="*/ 403 w 516"/>
                <a:gd name="T71" fmla="*/ 568 h 861"/>
                <a:gd name="T72" fmla="*/ 417 w 516"/>
                <a:gd name="T73" fmla="*/ 572 h 861"/>
                <a:gd name="T74" fmla="*/ 432 w 516"/>
                <a:gd name="T75" fmla="*/ 564 h 861"/>
                <a:gd name="T76" fmla="*/ 446 w 516"/>
                <a:gd name="T77" fmla="*/ 572 h 861"/>
                <a:gd name="T78" fmla="*/ 462 w 516"/>
                <a:gd name="T79" fmla="*/ 573 h 861"/>
                <a:gd name="T80" fmla="*/ 482 w 516"/>
                <a:gd name="T81" fmla="*/ 576 h 861"/>
                <a:gd name="T82" fmla="*/ 490 w 516"/>
                <a:gd name="T83" fmla="*/ 565 h 861"/>
                <a:gd name="T84" fmla="*/ 503 w 516"/>
                <a:gd name="T85" fmla="*/ 560 h 861"/>
                <a:gd name="T86" fmla="*/ 508 w 516"/>
                <a:gd name="T87" fmla="*/ 579 h 861"/>
                <a:gd name="T88" fmla="*/ 231 w 516"/>
                <a:gd name="T89" fmla="*/ 812 h 861"/>
                <a:gd name="T90" fmla="*/ 28 w 516"/>
                <a:gd name="T91" fmla="*/ 635 h 861"/>
                <a:gd name="T92" fmla="*/ 55 w 516"/>
                <a:gd name="T93" fmla="*/ 548 h 861"/>
                <a:gd name="T94" fmla="*/ 65 w 516"/>
                <a:gd name="T95" fmla="*/ 515 h 861"/>
                <a:gd name="T96" fmla="*/ 47 w 516"/>
                <a:gd name="T97" fmla="*/ 491 h 861"/>
                <a:gd name="T98" fmla="*/ 74 w 516"/>
                <a:gd name="T99" fmla="*/ 458 h 861"/>
                <a:gd name="T100" fmla="*/ 96 w 516"/>
                <a:gd name="T101" fmla="*/ 429 h 861"/>
                <a:gd name="T102" fmla="*/ 123 w 516"/>
                <a:gd name="T103" fmla="*/ 393 h 861"/>
                <a:gd name="T104" fmla="*/ 139 w 516"/>
                <a:gd name="T105" fmla="*/ 361 h 861"/>
                <a:gd name="T106" fmla="*/ 119 w 516"/>
                <a:gd name="T107" fmla="*/ 314 h 861"/>
                <a:gd name="T108" fmla="*/ 120 w 516"/>
                <a:gd name="T109" fmla="*/ 273 h 8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861"/>
                <a:gd name="T167" fmla="*/ 516 w 516"/>
                <a:gd name="T168" fmla="*/ 861 h 8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861">
                  <a:moveTo>
                    <a:pt x="198" y="0"/>
                  </a:moveTo>
                  <a:lnTo>
                    <a:pt x="262" y="19"/>
                  </a:lnTo>
                  <a:lnTo>
                    <a:pt x="261" y="43"/>
                  </a:lnTo>
                  <a:lnTo>
                    <a:pt x="255" y="64"/>
                  </a:lnTo>
                  <a:lnTo>
                    <a:pt x="250" y="75"/>
                  </a:lnTo>
                  <a:lnTo>
                    <a:pt x="243" y="86"/>
                  </a:lnTo>
                  <a:lnTo>
                    <a:pt x="243" y="102"/>
                  </a:lnTo>
                  <a:lnTo>
                    <a:pt x="242" y="110"/>
                  </a:lnTo>
                  <a:lnTo>
                    <a:pt x="237" y="116"/>
                  </a:lnTo>
                  <a:lnTo>
                    <a:pt x="236" y="130"/>
                  </a:lnTo>
                  <a:lnTo>
                    <a:pt x="243" y="140"/>
                  </a:lnTo>
                  <a:lnTo>
                    <a:pt x="248" y="151"/>
                  </a:lnTo>
                  <a:lnTo>
                    <a:pt x="253" y="162"/>
                  </a:lnTo>
                  <a:lnTo>
                    <a:pt x="255" y="171"/>
                  </a:lnTo>
                  <a:lnTo>
                    <a:pt x="253" y="176"/>
                  </a:lnTo>
                  <a:lnTo>
                    <a:pt x="250" y="179"/>
                  </a:lnTo>
                  <a:lnTo>
                    <a:pt x="250" y="187"/>
                  </a:lnTo>
                  <a:lnTo>
                    <a:pt x="245" y="190"/>
                  </a:lnTo>
                  <a:lnTo>
                    <a:pt x="245" y="195"/>
                  </a:lnTo>
                  <a:lnTo>
                    <a:pt x="250" y="203"/>
                  </a:lnTo>
                  <a:lnTo>
                    <a:pt x="255" y="206"/>
                  </a:lnTo>
                  <a:lnTo>
                    <a:pt x="258" y="214"/>
                  </a:lnTo>
                  <a:lnTo>
                    <a:pt x="264" y="219"/>
                  </a:lnTo>
                  <a:lnTo>
                    <a:pt x="269" y="222"/>
                  </a:lnTo>
                  <a:lnTo>
                    <a:pt x="274" y="235"/>
                  </a:lnTo>
                  <a:lnTo>
                    <a:pt x="275" y="246"/>
                  </a:lnTo>
                  <a:lnTo>
                    <a:pt x="281" y="257"/>
                  </a:lnTo>
                  <a:lnTo>
                    <a:pt x="286" y="263"/>
                  </a:lnTo>
                  <a:lnTo>
                    <a:pt x="288" y="271"/>
                  </a:lnTo>
                  <a:lnTo>
                    <a:pt x="291" y="277"/>
                  </a:lnTo>
                  <a:lnTo>
                    <a:pt x="296" y="285"/>
                  </a:lnTo>
                  <a:lnTo>
                    <a:pt x="302" y="292"/>
                  </a:lnTo>
                  <a:lnTo>
                    <a:pt x="304" y="299"/>
                  </a:lnTo>
                  <a:lnTo>
                    <a:pt x="310" y="303"/>
                  </a:lnTo>
                  <a:lnTo>
                    <a:pt x="318" y="298"/>
                  </a:lnTo>
                  <a:lnTo>
                    <a:pt x="323" y="301"/>
                  </a:lnTo>
                  <a:lnTo>
                    <a:pt x="324" y="306"/>
                  </a:lnTo>
                  <a:lnTo>
                    <a:pt x="321" y="312"/>
                  </a:lnTo>
                  <a:lnTo>
                    <a:pt x="318" y="315"/>
                  </a:lnTo>
                  <a:lnTo>
                    <a:pt x="315" y="318"/>
                  </a:lnTo>
                  <a:lnTo>
                    <a:pt x="315" y="328"/>
                  </a:lnTo>
                  <a:lnTo>
                    <a:pt x="310" y="333"/>
                  </a:lnTo>
                  <a:lnTo>
                    <a:pt x="307" y="339"/>
                  </a:lnTo>
                  <a:lnTo>
                    <a:pt x="307" y="345"/>
                  </a:lnTo>
                  <a:lnTo>
                    <a:pt x="305" y="350"/>
                  </a:lnTo>
                  <a:lnTo>
                    <a:pt x="299" y="352"/>
                  </a:lnTo>
                  <a:lnTo>
                    <a:pt x="297" y="358"/>
                  </a:lnTo>
                  <a:lnTo>
                    <a:pt x="299" y="361"/>
                  </a:lnTo>
                  <a:lnTo>
                    <a:pt x="299" y="367"/>
                  </a:lnTo>
                  <a:lnTo>
                    <a:pt x="300" y="375"/>
                  </a:lnTo>
                  <a:lnTo>
                    <a:pt x="300" y="379"/>
                  </a:lnTo>
                  <a:lnTo>
                    <a:pt x="300" y="385"/>
                  </a:lnTo>
                  <a:lnTo>
                    <a:pt x="296" y="386"/>
                  </a:lnTo>
                  <a:lnTo>
                    <a:pt x="293" y="390"/>
                  </a:lnTo>
                  <a:lnTo>
                    <a:pt x="288" y="391"/>
                  </a:lnTo>
                  <a:lnTo>
                    <a:pt x="286" y="396"/>
                  </a:lnTo>
                  <a:lnTo>
                    <a:pt x="286" y="404"/>
                  </a:lnTo>
                  <a:lnTo>
                    <a:pt x="286" y="409"/>
                  </a:lnTo>
                  <a:lnTo>
                    <a:pt x="283" y="409"/>
                  </a:lnTo>
                  <a:lnTo>
                    <a:pt x="283" y="413"/>
                  </a:lnTo>
                  <a:lnTo>
                    <a:pt x="283" y="418"/>
                  </a:lnTo>
                  <a:lnTo>
                    <a:pt x="286" y="418"/>
                  </a:lnTo>
                  <a:lnTo>
                    <a:pt x="293" y="426"/>
                  </a:lnTo>
                  <a:lnTo>
                    <a:pt x="294" y="429"/>
                  </a:lnTo>
                  <a:lnTo>
                    <a:pt x="299" y="431"/>
                  </a:lnTo>
                  <a:lnTo>
                    <a:pt x="302" y="426"/>
                  </a:lnTo>
                  <a:lnTo>
                    <a:pt x="307" y="424"/>
                  </a:lnTo>
                  <a:lnTo>
                    <a:pt x="310" y="424"/>
                  </a:lnTo>
                  <a:lnTo>
                    <a:pt x="315" y="421"/>
                  </a:lnTo>
                  <a:lnTo>
                    <a:pt x="318" y="421"/>
                  </a:lnTo>
                  <a:lnTo>
                    <a:pt x="321" y="417"/>
                  </a:lnTo>
                  <a:lnTo>
                    <a:pt x="324" y="413"/>
                  </a:lnTo>
                  <a:lnTo>
                    <a:pt x="326" y="413"/>
                  </a:lnTo>
                  <a:lnTo>
                    <a:pt x="330" y="418"/>
                  </a:lnTo>
                  <a:lnTo>
                    <a:pt x="334" y="421"/>
                  </a:lnTo>
                  <a:lnTo>
                    <a:pt x="335" y="423"/>
                  </a:lnTo>
                  <a:lnTo>
                    <a:pt x="335" y="459"/>
                  </a:lnTo>
                  <a:lnTo>
                    <a:pt x="340" y="467"/>
                  </a:lnTo>
                  <a:lnTo>
                    <a:pt x="340" y="469"/>
                  </a:lnTo>
                  <a:lnTo>
                    <a:pt x="342" y="478"/>
                  </a:lnTo>
                  <a:lnTo>
                    <a:pt x="345" y="485"/>
                  </a:lnTo>
                  <a:lnTo>
                    <a:pt x="349" y="488"/>
                  </a:lnTo>
                  <a:lnTo>
                    <a:pt x="349" y="492"/>
                  </a:lnTo>
                  <a:lnTo>
                    <a:pt x="349" y="497"/>
                  </a:lnTo>
                  <a:lnTo>
                    <a:pt x="345" y="505"/>
                  </a:lnTo>
                  <a:lnTo>
                    <a:pt x="345" y="507"/>
                  </a:lnTo>
                  <a:lnTo>
                    <a:pt x="345" y="511"/>
                  </a:lnTo>
                  <a:lnTo>
                    <a:pt x="348" y="515"/>
                  </a:lnTo>
                  <a:lnTo>
                    <a:pt x="349" y="518"/>
                  </a:lnTo>
                  <a:lnTo>
                    <a:pt x="356" y="523"/>
                  </a:lnTo>
                  <a:lnTo>
                    <a:pt x="362" y="523"/>
                  </a:lnTo>
                  <a:lnTo>
                    <a:pt x="365" y="529"/>
                  </a:lnTo>
                  <a:lnTo>
                    <a:pt x="368" y="532"/>
                  </a:lnTo>
                  <a:lnTo>
                    <a:pt x="370" y="538"/>
                  </a:lnTo>
                  <a:lnTo>
                    <a:pt x="370" y="546"/>
                  </a:lnTo>
                  <a:lnTo>
                    <a:pt x="367" y="549"/>
                  </a:lnTo>
                  <a:lnTo>
                    <a:pt x="368" y="554"/>
                  </a:lnTo>
                  <a:lnTo>
                    <a:pt x="370" y="556"/>
                  </a:lnTo>
                  <a:lnTo>
                    <a:pt x="370" y="560"/>
                  </a:lnTo>
                  <a:lnTo>
                    <a:pt x="372" y="567"/>
                  </a:lnTo>
                  <a:lnTo>
                    <a:pt x="375" y="570"/>
                  </a:lnTo>
                  <a:lnTo>
                    <a:pt x="378" y="576"/>
                  </a:lnTo>
                  <a:lnTo>
                    <a:pt x="383" y="573"/>
                  </a:lnTo>
                  <a:lnTo>
                    <a:pt x="384" y="567"/>
                  </a:lnTo>
                  <a:lnTo>
                    <a:pt x="391" y="564"/>
                  </a:lnTo>
                  <a:lnTo>
                    <a:pt x="394" y="562"/>
                  </a:lnTo>
                  <a:lnTo>
                    <a:pt x="398" y="565"/>
                  </a:lnTo>
                  <a:lnTo>
                    <a:pt x="403" y="568"/>
                  </a:lnTo>
                  <a:lnTo>
                    <a:pt x="406" y="572"/>
                  </a:lnTo>
                  <a:lnTo>
                    <a:pt x="413" y="573"/>
                  </a:lnTo>
                  <a:lnTo>
                    <a:pt x="417" y="572"/>
                  </a:lnTo>
                  <a:lnTo>
                    <a:pt x="424" y="565"/>
                  </a:lnTo>
                  <a:lnTo>
                    <a:pt x="429" y="562"/>
                  </a:lnTo>
                  <a:lnTo>
                    <a:pt x="432" y="564"/>
                  </a:lnTo>
                  <a:lnTo>
                    <a:pt x="435" y="567"/>
                  </a:lnTo>
                  <a:lnTo>
                    <a:pt x="438" y="570"/>
                  </a:lnTo>
                  <a:lnTo>
                    <a:pt x="446" y="572"/>
                  </a:lnTo>
                  <a:lnTo>
                    <a:pt x="457" y="568"/>
                  </a:lnTo>
                  <a:lnTo>
                    <a:pt x="459" y="572"/>
                  </a:lnTo>
                  <a:lnTo>
                    <a:pt x="462" y="573"/>
                  </a:lnTo>
                  <a:lnTo>
                    <a:pt x="471" y="573"/>
                  </a:lnTo>
                  <a:lnTo>
                    <a:pt x="479" y="573"/>
                  </a:lnTo>
                  <a:lnTo>
                    <a:pt x="482" y="576"/>
                  </a:lnTo>
                  <a:lnTo>
                    <a:pt x="485" y="572"/>
                  </a:lnTo>
                  <a:lnTo>
                    <a:pt x="489" y="570"/>
                  </a:lnTo>
                  <a:lnTo>
                    <a:pt x="490" y="565"/>
                  </a:lnTo>
                  <a:lnTo>
                    <a:pt x="495" y="557"/>
                  </a:lnTo>
                  <a:lnTo>
                    <a:pt x="500" y="557"/>
                  </a:lnTo>
                  <a:lnTo>
                    <a:pt x="503" y="560"/>
                  </a:lnTo>
                  <a:lnTo>
                    <a:pt x="504" y="567"/>
                  </a:lnTo>
                  <a:lnTo>
                    <a:pt x="506" y="576"/>
                  </a:lnTo>
                  <a:lnTo>
                    <a:pt x="508" y="579"/>
                  </a:lnTo>
                  <a:lnTo>
                    <a:pt x="516" y="581"/>
                  </a:lnTo>
                  <a:lnTo>
                    <a:pt x="463" y="861"/>
                  </a:lnTo>
                  <a:lnTo>
                    <a:pt x="231" y="812"/>
                  </a:lnTo>
                  <a:lnTo>
                    <a:pt x="0" y="750"/>
                  </a:lnTo>
                  <a:lnTo>
                    <a:pt x="17" y="674"/>
                  </a:lnTo>
                  <a:lnTo>
                    <a:pt x="28" y="635"/>
                  </a:lnTo>
                  <a:lnTo>
                    <a:pt x="38" y="589"/>
                  </a:lnTo>
                  <a:lnTo>
                    <a:pt x="47" y="564"/>
                  </a:lnTo>
                  <a:lnTo>
                    <a:pt x="55" y="548"/>
                  </a:lnTo>
                  <a:lnTo>
                    <a:pt x="62" y="537"/>
                  </a:lnTo>
                  <a:lnTo>
                    <a:pt x="66" y="524"/>
                  </a:lnTo>
                  <a:lnTo>
                    <a:pt x="65" y="515"/>
                  </a:lnTo>
                  <a:lnTo>
                    <a:pt x="57" y="507"/>
                  </a:lnTo>
                  <a:lnTo>
                    <a:pt x="47" y="499"/>
                  </a:lnTo>
                  <a:lnTo>
                    <a:pt x="47" y="491"/>
                  </a:lnTo>
                  <a:lnTo>
                    <a:pt x="46" y="486"/>
                  </a:lnTo>
                  <a:lnTo>
                    <a:pt x="57" y="475"/>
                  </a:lnTo>
                  <a:lnTo>
                    <a:pt x="74" y="458"/>
                  </a:lnTo>
                  <a:lnTo>
                    <a:pt x="87" y="448"/>
                  </a:lnTo>
                  <a:lnTo>
                    <a:pt x="92" y="447"/>
                  </a:lnTo>
                  <a:lnTo>
                    <a:pt x="96" y="429"/>
                  </a:lnTo>
                  <a:lnTo>
                    <a:pt x="109" y="420"/>
                  </a:lnTo>
                  <a:lnTo>
                    <a:pt x="114" y="407"/>
                  </a:lnTo>
                  <a:lnTo>
                    <a:pt x="123" y="393"/>
                  </a:lnTo>
                  <a:lnTo>
                    <a:pt x="134" y="380"/>
                  </a:lnTo>
                  <a:lnTo>
                    <a:pt x="139" y="369"/>
                  </a:lnTo>
                  <a:lnTo>
                    <a:pt x="139" y="361"/>
                  </a:lnTo>
                  <a:lnTo>
                    <a:pt x="125" y="345"/>
                  </a:lnTo>
                  <a:lnTo>
                    <a:pt x="117" y="326"/>
                  </a:lnTo>
                  <a:lnTo>
                    <a:pt x="119" y="314"/>
                  </a:lnTo>
                  <a:lnTo>
                    <a:pt x="122" y="293"/>
                  </a:lnTo>
                  <a:lnTo>
                    <a:pt x="122" y="282"/>
                  </a:lnTo>
                  <a:lnTo>
                    <a:pt x="120" y="273"/>
                  </a:lnTo>
                  <a:lnTo>
                    <a:pt x="122" y="266"/>
                  </a:lnTo>
                  <a:lnTo>
                    <a:pt x="198" y="0"/>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74" name="Freeform 288"/>
            <p:cNvSpPr>
              <a:spLocks/>
            </p:cNvSpPr>
            <p:nvPr/>
          </p:nvSpPr>
          <p:spPr bwMode="auto">
            <a:xfrm>
              <a:off x="1638" y="1749"/>
              <a:ext cx="639" cy="505"/>
            </a:xfrm>
            <a:custGeom>
              <a:avLst/>
              <a:gdLst>
                <a:gd name="T0" fmla="*/ 68 w 639"/>
                <a:gd name="T1" fmla="*/ 0 h 505"/>
                <a:gd name="T2" fmla="*/ 0 w 639"/>
                <a:gd name="T3" fmla="*/ 438 h 505"/>
                <a:gd name="T4" fmla="*/ 275 w 639"/>
                <a:gd name="T5" fmla="*/ 471 h 505"/>
                <a:gd name="T6" fmla="*/ 337 w 639"/>
                <a:gd name="T7" fmla="*/ 479 h 505"/>
                <a:gd name="T8" fmla="*/ 420 w 639"/>
                <a:gd name="T9" fmla="*/ 490 h 505"/>
                <a:gd name="T10" fmla="*/ 517 w 639"/>
                <a:gd name="T11" fmla="*/ 503 h 505"/>
                <a:gd name="T12" fmla="*/ 607 w 639"/>
                <a:gd name="T13" fmla="*/ 505 h 505"/>
                <a:gd name="T14" fmla="*/ 639 w 639"/>
                <a:gd name="T15" fmla="*/ 70 h 505"/>
                <a:gd name="T16" fmla="*/ 597 w 639"/>
                <a:gd name="T17" fmla="*/ 66 h 505"/>
                <a:gd name="T18" fmla="*/ 555 w 639"/>
                <a:gd name="T19" fmla="*/ 62 h 505"/>
                <a:gd name="T20" fmla="*/ 510 w 639"/>
                <a:gd name="T21" fmla="*/ 58 h 505"/>
                <a:gd name="T22" fmla="*/ 476 w 639"/>
                <a:gd name="T23" fmla="*/ 54 h 505"/>
                <a:gd name="T24" fmla="*/ 428 w 639"/>
                <a:gd name="T25" fmla="*/ 49 h 505"/>
                <a:gd name="T26" fmla="*/ 378 w 639"/>
                <a:gd name="T27" fmla="*/ 41 h 505"/>
                <a:gd name="T28" fmla="*/ 321 w 639"/>
                <a:gd name="T29" fmla="*/ 33 h 505"/>
                <a:gd name="T30" fmla="*/ 272 w 639"/>
                <a:gd name="T31" fmla="*/ 27 h 505"/>
                <a:gd name="T32" fmla="*/ 234 w 639"/>
                <a:gd name="T33" fmla="*/ 22 h 505"/>
                <a:gd name="T34" fmla="*/ 204 w 639"/>
                <a:gd name="T35" fmla="*/ 17 h 505"/>
                <a:gd name="T36" fmla="*/ 174 w 639"/>
                <a:gd name="T37" fmla="*/ 14 h 505"/>
                <a:gd name="T38" fmla="*/ 142 w 639"/>
                <a:gd name="T39" fmla="*/ 9 h 505"/>
                <a:gd name="T40" fmla="*/ 117 w 639"/>
                <a:gd name="T41" fmla="*/ 5 h 505"/>
                <a:gd name="T42" fmla="*/ 93 w 639"/>
                <a:gd name="T43" fmla="*/ 1 h 505"/>
                <a:gd name="T44" fmla="*/ 68 w 639"/>
                <a:gd name="T45" fmla="*/ 0 h 5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9"/>
                <a:gd name="T70" fmla="*/ 0 h 505"/>
                <a:gd name="T71" fmla="*/ 639 w 639"/>
                <a:gd name="T72" fmla="*/ 505 h 5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9" h="505">
                  <a:moveTo>
                    <a:pt x="68" y="0"/>
                  </a:moveTo>
                  <a:lnTo>
                    <a:pt x="0" y="438"/>
                  </a:lnTo>
                  <a:lnTo>
                    <a:pt x="275" y="471"/>
                  </a:lnTo>
                  <a:lnTo>
                    <a:pt x="337" y="479"/>
                  </a:lnTo>
                  <a:lnTo>
                    <a:pt x="420" y="490"/>
                  </a:lnTo>
                  <a:lnTo>
                    <a:pt x="517" y="503"/>
                  </a:lnTo>
                  <a:lnTo>
                    <a:pt x="607" y="505"/>
                  </a:lnTo>
                  <a:lnTo>
                    <a:pt x="639" y="70"/>
                  </a:lnTo>
                  <a:lnTo>
                    <a:pt x="597" y="66"/>
                  </a:lnTo>
                  <a:lnTo>
                    <a:pt x="555" y="62"/>
                  </a:lnTo>
                  <a:lnTo>
                    <a:pt x="510" y="58"/>
                  </a:lnTo>
                  <a:lnTo>
                    <a:pt x="476" y="54"/>
                  </a:lnTo>
                  <a:lnTo>
                    <a:pt x="428" y="49"/>
                  </a:lnTo>
                  <a:lnTo>
                    <a:pt x="378" y="41"/>
                  </a:lnTo>
                  <a:lnTo>
                    <a:pt x="321" y="33"/>
                  </a:lnTo>
                  <a:lnTo>
                    <a:pt x="272" y="27"/>
                  </a:lnTo>
                  <a:lnTo>
                    <a:pt x="234" y="22"/>
                  </a:lnTo>
                  <a:lnTo>
                    <a:pt x="204" y="17"/>
                  </a:lnTo>
                  <a:lnTo>
                    <a:pt x="174" y="14"/>
                  </a:lnTo>
                  <a:lnTo>
                    <a:pt x="142" y="9"/>
                  </a:lnTo>
                  <a:lnTo>
                    <a:pt x="117" y="5"/>
                  </a:lnTo>
                  <a:lnTo>
                    <a:pt x="93" y="1"/>
                  </a:lnTo>
                  <a:lnTo>
                    <a:pt x="68" y="0"/>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75" name="Freeform 289"/>
            <p:cNvSpPr>
              <a:spLocks/>
            </p:cNvSpPr>
            <p:nvPr/>
          </p:nvSpPr>
          <p:spPr bwMode="auto">
            <a:xfrm>
              <a:off x="1548" y="1282"/>
              <a:ext cx="612" cy="521"/>
            </a:xfrm>
            <a:custGeom>
              <a:avLst/>
              <a:gdLst>
                <a:gd name="T0" fmla="*/ 80 w 612"/>
                <a:gd name="T1" fmla="*/ 0 h 521"/>
                <a:gd name="T2" fmla="*/ 61 w 612"/>
                <a:gd name="T3" fmla="*/ 76 h 521"/>
                <a:gd name="T4" fmla="*/ 49 w 612"/>
                <a:gd name="T5" fmla="*/ 149 h 521"/>
                <a:gd name="T6" fmla="*/ 33 w 612"/>
                <a:gd name="T7" fmla="*/ 231 h 521"/>
                <a:gd name="T8" fmla="*/ 20 w 612"/>
                <a:gd name="T9" fmla="*/ 294 h 521"/>
                <a:gd name="T10" fmla="*/ 17 w 612"/>
                <a:gd name="T11" fmla="*/ 312 h 521"/>
                <a:gd name="T12" fmla="*/ 12 w 612"/>
                <a:gd name="T13" fmla="*/ 339 h 521"/>
                <a:gd name="T14" fmla="*/ 0 w 612"/>
                <a:gd name="T15" fmla="*/ 434 h 521"/>
                <a:gd name="T16" fmla="*/ 158 w 612"/>
                <a:gd name="T17" fmla="*/ 467 h 521"/>
                <a:gd name="T18" fmla="*/ 278 w 612"/>
                <a:gd name="T19" fmla="*/ 481 h 521"/>
                <a:gd name="T20" fmla="*/ 349 w 612"/>
                <a:gd name="T21" fmla="*/ 492 h 521"/>
                <a:gd name="T22" fmla="*/ 411 w 612"/>
                <a:gd name="T23" fmla="*/ 500 h 521"/>
                <a:gd name="T24" fmla="*/ 458 w 612"/>
                <a:gd name="T25" fmla="*/ 506 h 521"/>
                <a:gd name="T26" fmla="*/ 506 w 612"/>
                <a:gd name="T27" fmla="*/ 513 h 521"/>
                <a:gd name="T28" fmla="*/ 566 w 612"/>
                <a:gd name="T29" fmla="*/ 521 h 521"/>
                <a:gd name="T30" fmla="*/ 569 w 612"/>
                <a:gd name="T31" fmla="*/ 495 h 521"/>
                <a:gd name="T32" fmla="*/ 572 w 612"/>
                <a:gd name="T33" fmla="*/ 465 h 521"/>
                <a:gd name="T34" fmla="*/ 575 w 612"/>
                <a:gd name="T35" fmla="*/ 438 h 521"/>
                <a:gd name="T36" fmla="*/ 577 w 612"/>
                <a:gd name="T37" fmla="*/ 412 h 521"/>
                <a:gd name="T38" fmla="*/ 580 w 612"/>
                <a:gd name="T39" fmla="*/ 378 h 521"/>
                <a:gd name="T40" fmla="*/ 585 w 612"/>
                <a:gd name="T41" fmla="*/ 343 h 521"/>
                <a:gd name="T42" fmla="*/ 588 w 612"/>
                <a:gd name="T43" fmla="*/ 313 h 521"/>
                <a:gd name="T44" fmla="*/ 591 w 612"/>
                <a:gd name="T45" fmla="*/ 271 h 521"/>
                <a:gd name="T46" fmla="*/ 597 w 612"/>
                <a:gd name="T47" fmla="*/ 231 h 521"/>
                <a:gd name="T48" fmla="*/ 599 w 612"/>
                <a:gd name="T49" fmla="*/ 198 h 521"/>
                <a:gd name="T50" fmla="*/ 602 w 612"/>
                <a:gd name="T51" fmla="*/ 163 h 521"/>
                <a:gd name="T52" fmla="*/ 607 w 612"/>
                <a:gd name="T53" fmla="*/ 127 h 521"/>
                <a:gd name="T54" fmla="*/ 608 w 612"/>
                <a:gd name="T55" fmla="*/ 94 h 521"/>
                <a:gd name="T56" fmla="*/ 612 w 612"/>
                <a:gd name="T57" fmla="*/ 81 h 521"/>
                <a:gd name="T58" fmla="*/ 80 w 612"/>
                <a:gd name="T59" fmla="*/ 0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
                <a:gd name="T91" fmla="*/ 0 h 521"/>
                <a:gd name="T92" fmla="*/ 612 w 612"/>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 h="521">
                  <a:moveTo>
                    <a:pt x="80" y="0"/>
                  </a:moveTo>
                  <a:lnTo>
                    <a:pt x="61" y="76"/>
                  </a:lnTo>
                  <a:lnTo>
                    <a:pt x="49" y="149"/>
                  </a:lnTo>
                  <a:lnTo>
                    <a:pt x="33" y="231"/>
                  </a:lnTo>
                  <a:lnTo>
                    <a:pt x="20" y="294"/>
                  </a:lnTo>
                  <a:lnTo>
                    <a:pt x="17" y="312"/>
                  </a:lnTo>
                  <a:lnTo>
                    <a:pt x="12" y="339"/>
                  </a:lnTo>
                  <a:lnTo>
                    <a:pt x="0" y="434"/>
                  </a:lnTo>
                  <a:lnTo>
                    <a:pt x="158" y="467"/>
                  </a:lnTo>
                  <a:lnTo>
                    <a:pt x="278" y="481"/>
                  </a:lnTo>
                  <a:lnTo>
                    <a:pt x="349" y="492"/>
                  </a:lnTo>
                  <a:lnTo>
                    <a:pt x="411" y="500"/>
                  </a:lnTo>
                  <a:lnTo>
                    <a:pt x="458" y="506"/>
                  </a:lnTo>
                  <a:lnTo>
                    <a:pt x="506" y="513"/>
                  </a:lnTo>
                  <a:lnTo>
                    <a:pt x="566" y="521"/>
                  </a:lnTo>
                  <a:lnTo>
                    <a:pt x="569" y="495"/>
                  </a:lnTo>
                  <a:lnTo>
                    <a:pt x="572" y="465"/>
                  </a:lnTo>
                  <a:lnTo>
                    <a:pt x="575" y="438"/>
                  </a:lnTo>
                  <a:lnTo>
                    <a:pt x="577" y="412"/>
                  </a:lnTo>
                  <a:lnTo>
                    <a:pt x="580" y="378"/>
                  </a:lnTo>
                  <a:lnTo>
                    <a:pt x="585" y="343"/>
                  </a:lnTo>
                  <a:lnTo>
                    <a:pt x="588" y="313"/>
                  </a:lnTo>
                  <a:lnTo>
                    <a:pt x="591" y="271"/>
                  </a:lnTo>
                  <a:lnTo>
                    <a:pt x="597" y="231"/>
                  </a:lnTo>
                  <a:lnTo>
                    <a:pt x="599" y="198"/>
                  </a:lnTo>
                  <a:lnTo>
                    <a:pt x="602" y="163"/>
                  </a:lnTo>
                  <a:lnTo>
                    <a:pt x="607" y="127"/>
                  </a:lnTo>
                  <a:lnTo>
                    <a:pt x="608" y="94"/>
                  </a:lnTo>
                  <a:lnTo>
                    <a:pt x="612" y="81"/>
                  </a:lnTo>
                  <a:lnTo>
                    <a:pt x="80" y="0"/>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76" name="Freeform 290"/>
            <p:cNvSpPr>
              <a:spLocks/>
            </p:cNvSpPr>
            <p:nvPr/>
          </p:nvSpPr>
          <p:spPr bwMode="auto">
            <a:xfrm>
              <a:off x="1337" y="768"/>
              <a:ext cx="871" cy="598"/>
            </a:xfrm>
            <a:custGeom>
              <a:avLst/>
              <a:gdLst>
                <a:gd name="T0" fmla="*/ 20 w 871"/>
                <a:gd name="T1" fmla="*/ 36 h 598"/>
                <a:gd name="T2" fmla="*/ 7 w 871"/>
                <a:gd name="T3" fmla="*/ 68 h 598"/>
                <a:gd name="T4" fmla="*/ 4 w 871"/>
                <a:gd name="T5" fmla="*/ 93 h 598"/>
                <a:gd name="T6" fmla="*/ 6 w 871"/>
                <a:gd name="T7" fmla="*/ 120 h 598"/>
                <a:gd name="T8" fmla="*/ 19 w 871"/>
                <a:gd name="T9" fmla="*/ 147 h 598"/>
                <a:gd name="T10" fmla="*/ 14 w 871"/>
                <a:gd name="T11" fmla="*/ 163 h 598"/>
                <a:gd name="T12" fmla="*/ 9 w 871"/>
                <a:gd name="T13" fmla="*/ 175 h 598"/>
                <a:gd name="T14" fmla="*/ 20 w 871"/>
                <a:gd name="T15" fmla="*/ 194 h 598"/>
                <a:gd name="T16" fmla="*/ 36 w 871"/>
                <a:gd name="T17" fmla="*/ 215 h 598"/>
                <a:gd name="T18" fmla="*/ 50 w 871"/>
                <a:gd name="T19" fmla="*/ 243 h 598"/>
                <a:gd name="T20" fmla="*/ 60 w 871"/>
                <a:gd name="T21" fmla="*/ 266 h 598"/>
                <a:gd name="T22" fmla="*/ 71 w 871"/>
                <a:gd name="T23" fmla="*/ 283 h 598"/>
                <a:gd name="T24" fmla="*/ 87 w 871"/>
                <a:gd name="T25" fmla="*/ 281 h 598"/>
                <a:gd name="T26" fmla="*/ 80 w 871"/>
                <a:gd name="T27" fmla="*/ 299 h 598"/>
                <a:gd name="T28" fmla="*/ 75 w 871"/>
                <a:gd name="T29" fmla="*/ 315 h 598"/>
                <a:gd name="T30" fmla="*/ 68 w 871"/>
                <a:gd name="T31" fmla="*/ 332 h 598"/>
                <a:gd name="T32" fmla="*/ 64 w 871"/>
                <a:gd name="T33" fmla="*/ 346 h 598"/>
                <a:gd name="T34" fmla="*/ 63 w 871"/>
                <a:gd name="T35" fmla="*/ 365 h 598"/>
                <a:gd name="T36" fmla="*/ 52 w 871"/>
                <a:gd name="T37" fmla="*/ 378 h 598"/>
                <a:gd name="T38" fmla="*/ 47 w 871"/>
                <a:gd name="T39" fmla="*/ 392 h 598"/>
                <a:gd name="T40" fmla="*/ 58 w 871"/>
                <a:gd name="T41" fmla="*/ 408 h 598"/>
                <a:gd name="T42" fmla="*/ 71 w 871"/>
                <a:gd name="T43" fmla="*/ 405 h 598"/>
                <a:gd name="T44" fmla="*/ 85 w 871"/>
                <a:gd name="T45" fmla="*/ 397 h 598"/>
                <a:gd name="T46" fmla="*/ 99 w 871"/>
                <a:gd name="T47" fmla="*/ 405 h 598"/>
                <a:gd name="T48" fmla="*/ 104 w 871"/>
                <a:gd name="T49" fmla="*/ 449 h 598"/>
                <a:gd name="T50" fmla="*/ 109 w 871"/>
                <a:gd name="T51" fmla="*/ 462 h 598"/>
                <a:gd name="T52" fmla="*/ 112 w 871"/>
                <a:gd name="T53" fmla="*/ 481 h 598"/>
                <a:gd name="T54" fmla="*/ 112 w 871"/>
                <a:gd name="T55" fmla="*/ 495 h 598"/>
                <a:gd name="T56" fmla="*/ 126 w 871"/>
                <a:gd name="T57" fmla="*/ 505 h 598"/>
                <a:gd name="T58" fmla="*/ 134 w 871"/>
                <a:gd name="T59" fmla="*/ 523 h 598"/>
                <a:gd name="T60" fmla="*/ 132 w 871"/>
                <a:gd name="T61" fmla="*/ 536 h 598"/>
                <a:gd name="T62" fmla="*/ 137 w 871"/>
                <a:gd name="T63" fmla="*/ 550 h 598"/>
                <a:gd name="T64" fmla="*/ 145 w 871"/>
                <a:gd name="T65" fmla="*/ 557 h 598"/>
                <a:gd name="T66" fmla="*/ 153 w 871"/>
                <a:gd name="T67" fmla="*/ 546 h 598"/>
                <a:gd name="T68" fmla="*/ 167 w 871"/>
                <a:gd name="T69" fmla="*/ 549 h 598"/>
                <a:gd name="T70" fmla="*/ 183 w 871"/>
                <a:gd name="T71" fmla="*/ 552 h 598"/>
                <a:gd name="T72" fmla="*/ 194 w 871"/>
                <a:gd name="T73" fmla="*/ 542 h 598"/>
                <a:gd name="T74" fmla="*/ 207 w 871"/>
                <a:gd name="T75" fmla="*/ 552 h 598"/>
                <a:gd name="T76" fmla="*/ 221 w 871"/>
                <a:gd name="T77" fmla="*/ 550 h 598"/>
                <a:gd name="T78" fmla="*/ 235 w 871"/>
                <a:gd name="T79" fmla="*/ 555 h 598"/>
                <a:gd name="T80" fmla="*/ 245 w 871"/>
                <a:gd name="T81" fmla="*/ 558 h 598"/>
                <a:gd name="T82" fmla="*/ 254 w 871"/>
                <a:gd name="T83" fmla="*/ 549 h 598"/>
                <a:gd name="T84" fmla="*/ 264 w 871"/>
                <a:gd name="T85" fmla="*/ 539 h 598"/>
                <a:gd name="T86" fmla="*/ 270 w 871"/>
                <a:gd name="T87" fmla="*/ 554 h 598"/>
                <a:gd name="T88" fmla="*/ 276 w 871"/>
                <a:gd name="T89" fmla="*/ 563 h 598"/>
                <a:gd name="T90" fmla="*/ 824 w 871"/>
                <a:gd name="T91" fmla="*/ 598 h 598"/>
                <a:gd name="T92" fmla="*/ 650 w 871"/>
                <a:gd name="T93" fmla="*/ 130 h 598"/>
                <a:gd name="T94" fmla="*/ 395 w 871"/>
                <a:gd name="T95" fmla="*/ 85 h 598"/>
                <a:gd name="T96" fmla="*/ 172 w 871"/>
                <a:gd name="T97" fmla="*/ 38 h 598"/>
                <a:gd name="T98" fmla="*/ 26 w 871"/>
                <a:gd name="T99" fmla="*/ 0 h 5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1"/>
                <a:gd name="T151" fmla="*/ 0 h 598"/>
                <a:gd name="T152" fmla="*/ 871 w 871"/>
                <a:gd name="T153" fmla="*/ 598 h 5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1" h="598">
                  <a:moveTo>
                    <a:pt x="26" y="1"/>
                  </a:moveTo>
                  <a:lnTo>
                    <a:pt x="25" y="19"/>
                  </a:lnTo>
                  <a:lnTo>
                    <a:pt x="20" y="36"/>
                  </a:lnTo>
                  <a:lnTo>
                    <a:pt x="15" y="50"/>
                  </a:lnTo>
                  <a:lnTo>
                    <a:pt x="9" y="62"/>
                  </a:lnTo>
                  <a:lnTo>
                    <a:pt x="7" y="68"/>
                  </a:lnTo>
                  <a:lnTo>
                    <a:pt x="9" y="76"/>
                  </a:lnTo>
                  <a:lnTo>
                    <a:pt x="7" y="85"/>
                  </a:lnTo>
                  <a:lnTo>
                    <a:pt x="4" y="93"/>
                  </a:lnTo>
                  <a:lnTo>
                    <a:pt x="1" y="98"/>
                  </a:lnTo>
                  <a:lnTo>
                    <a:pt x="0" y="112"/>
                  </a:lnTo>
                  <a:lnTo>
                    <a:pt x="6" y="120"/>
                  </a:lnTo>
                  <a:lnTo>
                    <a:pt x="9" y="128"/>
                  </a:lnTo>
                  <a:lnTo>
                    <a:pt x="15" y="137"/>
                  </a:lnTo>
                  <a:lnTo>
                    <a:pt x="19" y="147"/>
                  </a:lnTo>
                  <a:lnTo>
                    <a:pt x="17" y="155"/>
                  </a:lnTo>
                  <a:lnTo>
                    <a:pt x="14" y="158"/>
                  </a:lnTo>
                  <a:lnTo>
                    <a:pt x="14" y="163"/>
                  </a:lnTo>
                  <a:lnTo>
                    <a:pt x="14" y="166"/>
                  </a:lnTo>
                  <a:lnTo>
                    <a:pt x="9" y="172"/>
                  </a:lnTo>
                  <a:lnTo>
                    <a:pt x="9" y="175"/>
                  </a:lnTo>
                  <a:lnTo>
                    <a:pt x="14" y="183"/>
                  </a:lnTo>
                  <a:lnTo>
                    <a:pt x="19" y="190"/>
                  </a:lnTo>
                  <a:lnTo>
                    <a:pt x="20" y="194"/>
                  </a:lnTo>
                  <a:lnTo>
                    <a:pt x="25" y="199"/>
                  </a:lnTo>
                  <a:lnTo>
                    <a:pt x="33" y="205"/>
                  </a:lnTo>
                  <a:lnTo>
                    <a:pt x="36" y="215"/>
                  </a:lnTo>
                  <a:lnTo>
                    <a:pt x="41" y="228"/>
                  </a:lnTo>
                  <a:lnTo>
                    <a:pt x="45" y="236"/>
                  </a:lnTo>
                  <a:lnTo>
                    <a:pt x="50" y="243"/>
                  </a:lnTo>
                  <a:lnTo>
                    <a:pt x="52" y="251"/>
                  </a:lnTo>
                  <a:lnTo>
                    <a:pt x="57" y="259"/>
                  </a:lnTo>
                  <a:lnTo>
                    <a:pt x="60" y="266"/>
                  </a:lnTo>
                  <a:lnTo>
                    <a:pt x="64" y="272"/>
                  </a:lnTo>
                  <a:lnTo>
                    <a:pt x="68" y="278"/>
                  </a:lnTo>
                  <a:lnTo>
                    <a:pt x="71" y="283"/>
                  </a:lnTo>
                  <a:lnTo>
                    <a:pt x="77" y="283"/>
                  </a:lnTo>
                  <a:lnTo>
                    <a:pt x="80" y="278"/>
                  </a:lnTo>
                  <a:lnTo>
                    <a:pt x="87" y="281"/>
                  </a:lnTo>
                  <a:lnTo>
                    <a:pt x="87" y="288"/>
                  </a:lnTo>
                  <a:lnTo>
                    <a:pt x="83" y="296"/>
                  </a:lnTo>
                  <a:lnTo>
                    <a:pt x="80" y="299"/>
                  </a:lnTo>
                  <a:lnTo>
                    <a:pt x="80" y="304"/>
                  </a:lnTo>
                  <a:lnTo>
                    <a:pt x="79" y="310"/>
                  </a:lnTo>
                  <a:lnTo>
                    <a:pt x="75" y="315"/>
                  </a:lnTo>
                  <a:lnTo>
                    <a:pt x="72" y="319"/>
                  </a:lnTo>
                  <a:lnTo>
                    <a:pt x="71" y="326"/>
                  </a:lnTo>
                  <a:lnTo>
                    <a:pt x="68" y="332"/>
                  </a:lnTo>
                  <a:lnTo>
                    <a:pt x="63" y="334"/>
                  </a:lnTo>
                  <a:lnTo>
                    <a:pt x="63" y="340"/>
                  </a:lnTo>
                  <a:lnTo>
                    <a:pt x="64" y="346"/>
                  </a:lnTo>
                  <a:lnTo>
                    <a:pt x="64" y="354"/>
                  </a:lnTo>
                  <a:lnTo>
                    <a:pt x="64" y="362"/>
                  </a:lnTo>
                  <a:lnTo>
                    <a:pt x="63" y="365"/>
                  </a:lnTo>
                  <a:lnTo>
                    <a:pt x="57" y="370"/>
                  </a:lnTo>
                  <a:lnTo>
                    <a:pt x="53" y="372"/>
                  </a:lnTo>
                  <a:lnTo>
                    <a:pt x="52" y="378"/>
                  </a:lnTo>
                  <a:lnTo>
                    <a:pt x="52" y="384"/>
                  </a:lnTo>
                  <a:lnTo>
                    <a:pt x="49" y="389"/>
                  </a:lnTo>
                  <a:lnTo>
                    <a:pt x="47" y="392"/>
                  </a:lnTo>
                  <a:lnTo>
                    <a:pt x="49" y="397"/>
                  </a:lnTo>
                  <a:lnTo>
                    <a:pt x="53" y="402"/>
                  </a:lnTo>
                  <a:lnTo>
                    <a:pt x="58" y="408"/>
                  </a:lnTo>
                  <a:lnTo>
                    <a:pt x="63" y="410"/>
                  </a:lnTo>
                  <a:lnTo>
                    <a:pt x="66" y="406"/>
                  </a:lnTo>
                  <a:lnTo>
                    <a:pt x="71" y="405"/>
                  </a:lnTo>
                  <a:lnTo>
                    <a:pt x="75" y="405"/>
                  </a:lnTo>
                  <a:lnTo>
                    <a:pt x="80" y="400"/>
                  </a:lnTo>
                  <a:lnTo>
                    <a:pt x="85" y="397"/>
                  </a:lnTo>
                  <a:lnTo>
                    <a:pt x="90" y="394"/>
                  </a:lnTo>
                  <a:lnTo>
                    <a:pt x="96" y="399"/>
                  </a:lnTo>
                  <a:lnTo>
                    <a:pt x="99" y="405"/>
                  </a:lnTo>
                  <a:lnTo>
                    <a:pt x="101" y="411"/>
                  </a:lnTo>
                  <a:lnTo>
                    <a:pt x="99" y="443"/>
                  </a:lnTo>
                  <a:lnTo>
                    <a:pt x="104" y="449"/>
                  </a:lnTo>
                  <a:lnTo>
                    <a:pt x="104" y="454"/>
                  </a:lnTo>
                  <a:lnTo>
                    <a:pt x="106" y="459"/>
                  </a:lnTo>
                  <a:lnTo>
                    <a:pt x="109" y="462"/>
                  </a:lnTo>
                  <a:lnTo>
                    <a:pt x="112" y="467"/>
                  </a:lnTo>
                  <a:lnTo>
                    <a:pt x="113" y="474"/>
                  </a:lnTo>
                  <a:lnTo>
                    <a:pt x="112" y="481"/>
                  </a:lnTo>
                  <a:lnTo>
                    <a:pt x="109" y="487"/>
                  </a:lnTo>
                  <a:lnTo>
                    <a:pt x="109" y="490"/>
                  </a:lnTo>
                  <a:lnTo>
                    <a:pt x="112" y="495"/>
                  </a:lnTo>
                  <a:lnTo>
                    <a:pt x="115" y="501"/>
                  </a:lnTo>
                  <a:lnTo>
                    <a:pt x="120" y="503"/>
                  </a:lnTo>
                  <a:lnTo>
                    <a:pt x="126" y="505"/>
                  </a:lnTo>
                  <a:lnTo>
                    <a:pt x="129" y="509"/>
                  </a:lnTo>
                  <a:lnTo>
                    <a:pt x="134" y="516"/>
                  </a:lnTo>
                  <a:lnTo>
                    <a:pt x="134" y="523"/>
                  </a:lnTo>
                  <a:lnTo>
                    <a:pt x="132" y="528"/>
                  </a:lnTo>
                  <a:lnTo>
                    <a:pt x="129" y="531"/>
                  </a:lnTo>
                  <a:lnTo>
                    <a:pt x="132" y="536"/>
                  </a:lnTo>
                  <a:lnTo>
                    <a:pt x="134" y="539"/>
                  </a:lnTo>
                  <a:lnTo>
                    <a:pt x="136" y="547"/>
                  </a:lnTo>
                  <a:lnTo>
                    <a:pt x="137" y="550"/>
                  </a:lnTo>
                  <a:lnTo>
                    <a:pt x="140" y="554"/>
                  </a:lnTo>
                  <a:lnTo>
                    <a:pt x="142" y="557"/>
                  </a:lnTo>
                  <a:lnTo>
                    <a:pt x="145" y="557"/>
                  </a:lnTo>
                  <a:lnTo>
                    <a:pt x="147" y="554"/>
                  </a:lnTo>
                  <a:lnTo>
                    <a:pt x="148" y="549"/>
                  </a:lnTo>
                  <a:lnTo>
                    <a:pt x="153" y="546"/>
                  </a:lnTo>
                  <a:lnTo>
                    <a:pt x="158" y="544"/>
                  </a:lnTo>
                  <a:lnTo>
                    <a:pt x="162" y="546"/>
                  </a:lnTo>
                  <a:lnTo>
                    <a:pt x="167" y="549"/>
                  </a:lnTo>
                  <a:lnTo>
                    <a:pt x="170" y="554"/>
                  </a:lnTo>
                  <a:lnTo>
                    <a:pt x="175" y="557"/>
                  </a:lnTo>
                  <a:lnTo>
                    <a:pt x="183" y="552"/>
                  </a:lnTo>
                  <a:lnTo>
                    <a:pt x="189" y="547"/>
                  </a:lnTo>
                  <a:lnTo>
                    <a:pt x="191" y="544"/>
                  </a:lnTo>
                  <a:lnTo>
                    <a:pt x="194" y="542"/>
                  </a:lnTo>
                  <a:lnTo>
                    <a:pt x="199" y="549"/>
                  </a:lnTo>
                  <a:lnTo>
                    <a:pt x="202" y="550"/>
                  </a:lnTo>
                  <a:lnTo>
                    <a:pt x="207" y="552"/>
                  </a:lnTo>
                  <a:lnTo>
                    <a:pt x="213" y="550"/>
                  </a:lnTo>
                  <a:lnTo>
                    <a:pt x="218" y="549"/>
                  </a:lnTo>
                  <a:lnTo>
                    <a:pt x="221" y="550"/>
                  </a:lnTo>
                  <a:lnTo>
                    <a:pt x="223" y="555"/>
                  </a:lnTo>
                  <a:lnTo>
                    <a:pt x="229" y="554"/>
                  </a:lnTo>
                  <a:lnTo>
                    <a:pt x="235" y="555"/>
                  </a:lnTo>
                  <a:lnTo>
                    <a:pt x="240" y="555"/>
                  </a:lnTo>
                  <a:lnTo>
                    <a:pt x="245" y="555"/>
                  </a:lnTo>
                  <a:lnTo>
                    <a:pt x="245" y="558"/>
                  </a:lnTo>
                  <a:lnTo>
                    <a:pt x="248" y="558"/>
                  </a:lnTo>
                  <a:lnTo>
                    <a:pt x="251" y="554"/>
                  </a:lnTo>
                  <a:lnTo>
                    <a:pt x="254" y="549"/>
                  </a:lnTo>
                  <a:lnTo>
                    <a:pt x="257" y="541"/>
                  </a:lnTo>
                  <a:lnTo>
                    <a:pt x="261" y="538"/>
                  </a:lnTo>
                  <a:lnTo>
                    <a:pt x="264" y="539"/>
                  </a:lnTo>
                  <a:lnTo>
                    <a:pt x="267" y="544"/>
                  </a:lnTo>
                  <a:lnTo>
                    <a:pt x="268" y="547"/>
                  </a:lnTo>
                  <a:lnTo>
                    <a:pt x="270" y="554"/>
                  </a:lnTo>
                  <a:lnTo>
                    <a:pt x="270" y="558"/>
                  </a:lnTo>
                  <a:lnTo>
                    <a:pt x="272" y="561"/>
                  </a:lnTo>
                  <a:lnTo>
                    <a:pt x="276" y="563"/>
                  </a:lnTo>
                  <a:lnTo>
                    <a:pt x="281" y="563"/>
                  </a:lnTo>
                  <a:lnTo>
                    <a:pt x="292" y="517"/>
                  </a:lnTo>
                  <a:lnTo>
                    <a:pt x="824" y="598"/>
                  </a:lnTo>
                  <a:lnTo>
                    <a:pt x="871" y="161"/>
                  </a:lnTo>
                  <a:lnTo>
                    <a:pt x="719" y="139"/>
                  </a:lnTo>
                  <a:lnTo>
                    <a:pt x="650" y="130"/>
                  </a:lnTo>
                  <a:lnTo>
                    <a:pt x="563" y="117"/>
                  </a:lnTo>
                  <a:lnTo>
                    <a:pt x="461" y="99"/>
                  </a:lnTo>
                  <a:lnTo>
                    <a:pt x="395" y="85"/>
                  </a:lnTo>
                  <a:lnTo>
                    <a:pt x="319" y="69"/>
                  </a:lnTo>
                  <a:lnTo>
                    <a:pt x="246" y="54"/>
                  </a:lnTo>
                  <a:lnTo>
                    <a:pt x="172" y="38"/>
                  </a:lnTo>
                  <a:lnTo>
                    <a:pt x="115" y="22"/>
                  </a:lnTo>
                  <a:lnTo>
                    <a:pt x="57" y="6"/>
                  </a:lnTo>
                  <a:lnTo>
                    <a:pt x="26" y="0"/>
                  </a:lnTo>
                  <a:lnTo>
                    <a:pt x="26" y="1"/>
                  </a:lnTo>
                  <a:close/>
                </a:path>
              </a:pathLst>
            </a:custGeom>
            <a:solidFill>
              <a:srgbClr val="4BACC6"/>
            </a:solidFill>
            <a:ln w="4763">
              <a:solidFill>
                <a:srgbClr val="000000"/>
              </a:solidFill>
              <a:round/>
              <a:headEnd/>
              <a:tailEnd/>
            </a:ln>
          </p:spPr>
          <p:txBody>
            <a:bodyPr/>
            <a:lstStyle/>
            <a:p>
              <a:endParaRPr lang="en-US" sz="800" dirty="0">
                <a:solidFill>
                  <a:srgbClr val="92D050"/>
                </a:solidFill>
              </a:endParaRPr>
            </a:p>
          </p:txBody>
        </p:sp>
        <p:sp>
          <p:nvSpPr>
            <p:cNvPr id="77" name="Freeform 291"/>
            <p:cNvSpPr>
              <a:spLocks/>
            </p:cNvSpPr>
            <p:nvPr/>
          </p:nvSpPr>
          <p:spPr bwMode="auto">
            <a:xfrm>
              <a:off x="2169" y="926"/>
              <a:ext cx="565" cy="367"/>
            </a:xfrm>
            <a:custGeom>
              <a:avLst/>
              <a:gdLst>
                <a:gd name="T0" fmla="*/ 38 w 565"/>
                <a:gd name="T1" fmla="*/ 0 h 367"/>
                <a:gd name="T2" fmla="*/ 0 w 565"/>
                <a:gd name="T3" fmla="*/ 334 h 367"/>
                <a:gd name="T4" fmla="*/ 565 w 565"/>
                <a:gd name="T5" fmla="*/ 367 h 367"/>
                <a:gd name="T6" fmla="*/ 565 w 565"/>
                <a:gd name="T7" fmla="*/ 326 h 367"/>
                <a:gd name="T8" fmla="*/ 557 w 565"/>
                <a:gd name="T9" fmla="*/ 317 h 367"/>
                <a:gd name="T10" fmla="*/ 554 w 565"/>
                <a:gd name="T11" fmla="*/ 309 h 367"/>
                <a:gd name="T12" fmla="*/ 549 w 565"/>
                <a:gd name="T13" fmla="*/ 296 h 367"/>
                <a:gd name="T14" fmla="*/ 546 w 565"/>
                <a:gd name="T15" fmla="*/ 287 h 367"/>
                <a:gd name="T16" fmla="*/ 546 w 565"/>
                <a:gd name="T17" fmla="*/ 280 h 367"/>
                <a:gd name="T18" fmla="*/ 552 w 565"/>
                <a:gd name="T19" fmla="*/ 275 h 367"/>
                <a:gd name="T20" fmla="*/ 554 w 565"/>
                <a:gd name="T21" fmla="*/ 269 h 367"/>
                <a:gd name="T22" fmla="*/ 552 w 565"/>
                <a:gd name="T23" fmla="*/ 256 h 367"/>
                <a:gd name="T24" fmla="*/ 547 w 565"/>
                <a:gd name="T25" fmla="*/ 244 h 367"/>
                <a:gd name="T26" fmla="*/ 546 w 565"/>
                <a:gd name="T27" fmla="*/ 225 h 367"/>
                <a:gd name="T28" fmla="*/ 542 w 565"/>
                <a:gd name="T29" fmla="*/ 207 h 367"/>
                <a:gd name="T30" fmla="*/ 541 w 565"/>
                <a:gd name="T31" fmla="*/ 190 h 367"/>
                <a:gd name="T32" fmla="*/ 539 w 565"/>
                <a:gd name="T33" fmla="*/ 179 h 367"/>
                <a:gd name="T34" fmla="*/ 535 w 565"/>
                <a:gd name="T35" fmla="*/ 168 h 367"/>
                <a:gd name="T36" fmla="*/ 536 w 565"/>
                <a:gd name="T37" fmla="*/ 154 h 367"/>
                <a:gd name="T38" fmla="*/ 536 w 565"/>
                <a:gd name="T39" fmla="*/ 143 h 367"/>
                <a:gd name="T40" fmla="*/ 533 w 565"/>
                <a:gd name="T41" fmla="*/ 127 h 367"/>
                <a:gd name="T42" fmla="*/ 531 w 565"/>
                <a:gd name="T43" fmla="*/ 116 h 367"/>
                <a:gd name="T44" fmla="*/ 533 w 565"/>
                <a:gd name="T45" fmla="*/ 101 h 367"/>
                <a:gd name="T46" fmla="*/ 528 w 565"/>
                <a:gd name="T47" fmla="*/ 95 h 367"/>
                <a:gd name="T48" fmla="*/ 527 w 565"/>
                <a:gd name="T49" fmla="*/ 86 h 367"/>
                <a:gd name="T50" fmla="*/ 525 w 565"/>
                <a:gd name="T51" fmla="*/ 75 h 367"/>
                <a:gd name="T52" fmla="*/ 530 w 565"/>
                <a:gd name="T53" fmla="*/ 68 h 367"/>
                <a:gd name="T54" fmla="*/ 535 w 565"/>
                <a:gd name="T55" fmla="*/ 63 h 367"/>
                <a:gd name="T56" fmla="*/ 531 w 565"/>
                <a:gd name="T57" fmla="*/ 54 h 367"/>
                <a:gd name="T58" fmla="*/ 528 w 565"/>
                <a:gd name="T59" fmla="*/ 44 h 367"/>
                <a:gd name="T60" fmla="*/ 520 w 565"/>
                <a:gd name="T61" fmla="*/ 35 h 367"/>
                <a:gd name="T62" fmla="*/ 416 w 565"/>
                <a:gd name="T63" fmla="*/ 27 h 367"/>
                <a:gd name="T64" fmla="*/ 359 w 565"/>
                <a:gd name="T65" fmla="*/ 25 h 367"/>
                <a:gd name="T66" fmla="*/ 313 w 565"/>
                <a:gd name="T67" fmla="*/ 24 h 367"/>
                <a:gd name="T68" fmla="*/ 272 w 565"/>
                <a:gd name="T69" fmla="*/ 21 h 367"/>
                <a:gd name="T70" fmla="*/ 231 w 565"/>
                <a:gd name="T71" fmla="*/ 18 h 367"/>
                <a:gd name="T72" fmla="*/ 38 w 565"/>
                <a:gd name="T73" fmla="*/ 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5"/>
                <a:gd name="T112" fmla="*/ 0 h 367"/>
                <a:gd name="T113" fmla="*/ 565 w 565"/>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5" h="367">
                  <a:moveTo>
                    <a:pt x="38" y="0"/>
                  </a:moveTo>
                  <a:lnTo>
                    <a:pt x="0" y="334"/>
                  </a:lnTo>
                  <a:lnTo>
                    <a:pt x="565" y="367"/>
                  </a:lnTo>
                  <a:lnTo>
                    <a:pt x="565" y="326"/>
                  </a:lnTo>
                  <a:lnTo>
                    <a:pt x="557" y="317"/>
                  </a:lnTo>
                  <a:lnTo>
                    <a:pt x="554" y="309"/>
                  </a:lnTo>
                  <a:lnTo>
                    <a:pt x="549" y="296"/>
                  </a:lnTo>
                  <a:lnTo>
                    <a:pt x="546" y="287"/>
                  </a:lnTo>
                  <a:lnTo>
                    <a:pt x="546" y="280"/>
                  </a:lnTo>
                  <a:lnTo>
                    <a:pt x="552" y="275"/>
                  </a:lnTo>
                  <a:lnTo>
                    <a:pt x="554" y="269"/>
                  </a:lnTo>
                  <a:lnTo>
                    <a:pt x="552" y="256"/>
                  </a:lnTo>
                  <a:lnTo>
                    <a:pt x="547" y="244"/>
                  </a:lnTo>
                  <a:lnTo>
                    <a:pt x="546" y="225"/>
                  </a:lnTo>
                  <a:lnTo>
                    <a:pt x="542" y="207"/>
                  </a:lnTo>
                  <a:lnTo>
                    <a:pt x="541" y="190"/>
                  </a:lnTo>
                  <a:lnTo>
                    <a:pt x="539" y="179"/>
                  </a:lnTo>
                  <a:lnTo>
                    <a:pt x="535" y="168"/>
                  </a:lnTo>
                  <a:lnTo>
                    <a:pt x="536" y="154"/>
                  </a:lnTo>
                  <a:lnTo>
                    <a:pt x="536" y="143"/>
                  </a:lnTo>
                  <a:lnTo>
                    <a:pt x="533" y="127"/>
                  </a:lnTo>
                  <a:lnTo>
                    <a:pt x="531" y="116"/>
                  </a:lnTo>
                  <a:lnTo>
                    <a:pt x="533" y="101"/>
                  </a:lnTo>
                  <a:lnTo>
                    <a:pt x="528" y="95"/>
                  </a:lnTo>
                  <a:lnTo>
                    <a:pt x="527" y="86"/>
                  </a:lnTo>
                  <a:lnTo>
                    <a:pt x="525" y="75"/>
                  </a:lnTo>
                  <a:lnTo>
                    <a:pt x="530" y="68"/>
                  </a:lnTo>
                  <a:lnTo>
                    <a:pt x="535" y="63"/>
                  </a:lnTo>
                  <a:lnTo>
                    <a:pt x="531" y="54"/>
                  </a:lnTo>
                  <a:lnTo>
                    <a:pt x="528" y="44"/>
                  </a:lnTo>
                  <a:lnTo>
                    <a:pt x="520" y="35"/>
                  </a:lnTo>
                  <a:lnTo>
                    <a:pt x="416" y="27"/>
                  </a:lnTo>
                  <a:lnTo>
                    <a:pt x="359" y="25"/>
                  </a:lnTo>
                  <a:lnTo>
                    <a:pt x="313" y="24"/>
                  </a:lnTo>
                  <a:lnTo>
                    <a:pt x="272" y="21"/>
                  </a:lnTo>
                  <a:lnTo>
                    <a:pt x="231" y="18"/>
                  </a:lnTo>
                  <a:lnTo>
                    <a:pt x="38" y="0"/>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78" name="Freeform 292"/>
            <p:cNvSpPr>
              <a:spLocks/>
            </p:cNvSpPr>
            <p:nvPr/>
          </p:nvSpPr>
          <p:spPr bwMode="auto">
            <a:xfrm>
              <a:off x="2136" y="1260"/>
              <a:ext cx="606" cy="410"/>
            </a:xfrm>
            <a:custGeom>
              <a:avLst/>
              <a:gdLst>
                <a:gd name="T0" fmla="*/ 598 w 606"/>
                <a:gd name="T1" fmla="*/ 33 h 410"/>
                <a:gd name="T2" fmla="*/ 596 w 606"/>
                <a:gd name="T3" fmla="*/ 44 h 410"/>
                <a:gd name="T4" fmla="*/ 588 w 606"/>
                <a:gd name="T5" fmla="*/ 55 h 410"/>
                <a:gd name="T6" fmla="*/ 577 w 606"/>
                <a:gd name="T7" fmla="*/ 65 h 410"/>
                <a:gd name="T8" fmla="*/ 575 w 606"/>
                <a:gd name="T9" fmla="*/ 73 h 410"/>
                <a:gd name="T10" fmla="*/ 579 w 606"/>
                <a:gd name="T11" fmla="*/ 82 h 410"/>
                <a:gd name="T12" fmla="*/ 594 w 606"/>
                <a:gd name="T13" fmla="*/ 95 h 410"/>
                <a:gd name="T14" fmla="*/ 606 w 606"/>
                <a:gd name="T15" fmla="*/ 106 h 410"/>
                <a:gd name="T16" fmla="*/ 596 w 606"/>
                <a:gd name="T17" fmla="*/ 304 h 410"/>
                <a:gd name="T18" fmla="*/ 588 w 606"/>
                <a:gd name="T19" fmla="*/ 305 h 410"/>
                <a:gd name="T20" fmla="*/ 588 w 606"/>
                <a:gd name="T21" fmla="*/ 313 h 410"/>
                <a:gd name="T22" fmla="*/ 596 w 606"/>
                <a:gd name="T23" fmla="*/ 316 h 410"/>
                <a:gd name="T24" fmla="*/ 594 w 606"/>
                <a:gd name="T25" fmla="*/ 323 h 410"/>
                <a:gd name="T26" fmla="*/ 593 w 606"/>
                <a:gd name="T27" fmla="*/ 332 h 410"/>
                <a:gd name="T28" fmla="*/ 598 w 606"/>
                <a:gd name="T29" fmla="*/ 337 h 410"/>
                <a:gd name="T30" fmla="*/ 602 w 606"/>
                <a:gd name="T31" fmla="*/ 345 h 410"/>
                <a:gd name="T32" fmla="*/ 596 w 606"/>
                <a:gd name="T33" fmla="*/ 362 h 410"/>
                <a:gd name="T34" fmla="*/ 593 w 606"/>
                <a:gd name="T35" fmla="*/ 372 h 410"/>
                <a:gd name="T36" fmla="*/ 590 w 606"/>
                <a:gd name="T37" fmla="*/ 378 h 410"/>
                <a:gd name="T38" fmla="*/ 588 w 606"/>
                <a:gd name="T39" fmla="*/ 384 h 410"/>
                <a:gd name="T40" fmla="*/ 594 w 606"/>
                <a:gd name="T41" fmla="*/ 402 h 410"/>
                <a:gd name="T42" fmla="*/ 593 w 606"/>
                <a:gd name="T43" fmla="*/ 410 h 410"/>
                <a:gd name="T44" fmla="*/ 585 w 606"/>
                <a:gd name="T45" fmla="*/ 400 h 410"/>
                <a:gd name="T46" fmla="*/ 572 w 606"/>
                <a:gd name="T47" fmla="*/ 391 h 410"/>
                <a:gd name="T48" fmla="*/ 555 w 606"/>
                <a:gd name="T49" fmla="*/ 386 h 410"/>
                <a:gd name="T50" fmla="*/ 542 w 606"/>
                <a:gd name="T51" fmla="*/ 375 h 410"/>
                <a:gd name="T52" fmla="*/ 526 w 606"/>
                <a:gd name="T53" fmla="*/ 370 h 410"/>
                <a:gd name="T54" fmla="*/ 501 w 606"/>
                <a:gd name="T55" fmla="*/ 372 h 410"/>
                <a:gd name="T56" fmla="*/ 484 w 606"/>
                <a:gd name="T57" fmla="*/ 377 h 410"/>
                <a:gd name="T58" fmla="*/ 458 w 606"/>
                <a:gd name="T59" fmla="*/ 370 h 410"/>
                <a:gd name="T60" fmla="*/ 439 w 606"/>
                <a:gd name="T61" fmla="*/ 354 h 410"/>
                <a:gd name="T62" fmla="*/ 395 w 606"/>
                <a:gd name="T63" fmla="*/ 351 h 410"/>
                <a:gd name="T64" fmla="*/ 319 w 606"/>
                <a:gd name="T65" fmla="*/ 348 h 410"/>
                <a:gd name="T66" fmla="*/ 226 w 606"/>
                <a:gd name="T67" fmla="*/ 339 h 410"/>
                <a:gd name="T68" fmla="*/ 125 w 606"/>
                <a:gd name="T69" fmla="*/ 332 h 410"/>
                <a:gd name="T70" fmla="*/ 46 w 606"/>
                <a:gd name="T71" fmla="*/ 324 h 410"/>
                <a:gd name="T72" fmla="*/ 33 w 606"/>
                <a:gd name="T73" fmla="*/ 0 h 4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6"/>
                <a:gd name="T112" fmla="*/ 0 h 410"/>
                <a:gd name="T113" fmla="*/ 606 w 606"/>
                <a:gd name="T114" fmla="*/ 410 h 4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6" h="410">
                  <a:moveTo>
                    <a:pt x="33" y="0"/>
                  </a:moveTo>
                  <a:lnTo>
                    <a:pt x="598" y="33"/>
                  </a:lnTo>
                  <a:lnTo>
                    <a:pt x="598" y="41"/>
                  </a:lnTo>
                  <a:lnTo>
                    <a:pt x="596" y="44"/>
                  </a:lnTo>
                  <a:lnTo>
                    <a:pt x="594" y="51"/>
                  </a:lnTo>
                  <a:lnTo>
                    <a:pt x="588" y="55"/>
                  </a:lnTo>
                  <a:lnTo>
                    <a:pt x="582" y="60"/>
                  </a:lnTo>
                  <a:lnTo>
                    <a:pt x="577" y="65"/>
                  </a:lnTo>
                  <a:lnTo>
                    <a:pt x="575" y="68"/>
                  </a:lnTo>
                  <a:lnTo>
                    <a:pt x="575" y="73"/>
                  </a:lnTo>
                  <a:lnTo>
                    <a:pt x="575" y="76"/>
                  </a:lnTo>
                  <a:lnTo>
                    <a:pt x="579" y="82"/>
                  </a:lnTo>
                  <a:lnTo>
                    <a:pt x="588" y="89"/>
                  </a:lnTo>
                  <a:lnTo>
                    <a:pt x="594" y="95"/>
                  </a:lnTo>
                  <a:lnTo>
                    <a:pt x="602" y="100"/>
                  </a:lnTo>
                  <a:lnTo>
                    <a:pt x="606" y="106"/>
                  </a:lnTo>
                  <a:lnTo>
                    <a:pt x="601" y="302"/>
                  </a:lnTo>
                  <a:lnTo>
                    <a:pt x="596" y="304"/>
                  </a:lnTo>
                  <a:lnTo>
                    <a:pt x="591" y="302"/>
                  </a:lnTo>
                  <a:lnTo>
                    <a:pt x="588" y="305"/>
                  </a:lnTo>
                  <a:lnTo>
                    <a:pt x="588" y="309"/>
                  </a:lnTo>
                  <a:lnTo>
                    <a:pt x="588" y="313"/>
                  </a:lnTo>
                  <a:lnTo>
                    <a:pt x="593" y="315"/>
                  </a:lnTo>
                  <a:lnTo>
                    <a:pt x="596" y="316"/>
                  </a:lnTo>
                  <a:lnTo>
                    <a:pt x="598" y="320"/>
                  </a:lnTo>
                  <a:lnTo>
                    <a:pt x="594" y="323"/>
                  </a:lnTo>
                  <a:lnTo>
                    <a:pt x="591" y="328"/>
                  </a:lnTo>
                  <a:lnTo>
                    <a:pt x="593" y="332"/>
                  </a:lnTo>
                  <a:lnTo>
                    <a:pt x="594" y="334"/>
                  </a:lnTo>
                  <a:lnTo>
                    <a:pt x="598" y="337"/>
                  </a:lnTo>
                  <a:lnTo>
                    <a:pt x="602" y="339"/>
                  </a:lnTo>
                  <a:lnTo>
                    <a:pt x="602" y="345"/>
                  </a:lnTo>
                  <a:lnTo>
                    <a:pt x="598" y="351"/>
                  </a:lnTo>
                  <a:lnTo>
                    <a:pt x="596" y="362"/>
                  </a:lnTo>
                  <a:lnTo>
                    <a:pt x="594" y="365"/>
                  </a:lnTo>
                  <a:lnTo>
                    <a:pt x="593" y="372"/>
                  </a:lnTo>
                  <a:lnTo>
                    <a:pt x="591" y="373"/>
                  </a:lnTo>
                  <a:lnTo>
                    <a:pt x="590" y="378"/>
                  </a:lnTo>
                  <a:lnTo>
                    <a:pt x="587" y="381"/>
                  </a:lnTo>
                  <a:lnTo>
                    <a:pt x="588" y="384"/>
                  </a:lnTo>
                  <a:lnTo>
                    <a:pt x="593" y="396"/>
                  </a:lnTo>
                  <a:lnTo>
                    <a:pt x="594" y="402"/>
                  </a:lnTo>
                  <a:lnTo>
                    <a:pt x="594" y="407"/>
                  </a:lnTo>
                  <a:lnTo>
                    <a:pt x="593" y="410"/>
                  </a:lnTo>
                  <a:lnTo>
                    <a:pt x="587" y="410"/>
                  </a:lnTo>
                  <a:lnTo>
                    <a:pt x="585" y="400"/>
                  </a:lnTo>
                  <a:lnTo>
                    <a:pt x="579" y="396"/>
                  </a:lnTo>
                  <a:lnTo>
                    <a:pt x="572" y="391"/>
                  </a:lnTo>
                  <a:lnTo>
                    <a:pt x="561" y="388"/>
                  </a:lnTo>
                  <a:lnTo>
                    <a:pt x="555" y="386"/>
                  </a:lnTo>
                  <a:lnTo>
                    <a:pt x="549" y="383"/>
                  </a:lnTo>
                  <a:lnTo>
                    <a:pt x="542" y="375"/>
                  </a:lnTo>
                  <a:lnTo>
                    <a:pt x="534" y="373"/>
                  </a:lnTo>
                  <a:lnTo>
                    <a:pt x="526" y="370"/>
                  </a:lnTo>
                  <a:lnTo>
                    <a:pt x="514" y="372"/>
                  </a:lnTo>
                  <a:lnTo>
                    <a:pt x="501" y="372"/>
                  </a:lnTo>
                  <a:lnTo>
                    <a:pt x="489" y="370"/>
                  </a:lnTo>
                  <a:lnTo>
                    <a:pt x="484" y="377"/>
                  </a:lnTo>
                  <a:lnTo>
                    <a:pt x="470" y="377"/>
                  </a:lnTo>
                  <a:lnTo>
                    <a:pt x="458" y="370"/>
                  </a:lnTo>
                  <a:lnTo>
                    <a:pt x="446" y="362"/>
                  </a:lnTo>
                  <a:lnTo>
                    <a:pt x="439" y="354"/>
                  </a:lnTo>
                  <a:lnTo>
                    <a:pt x="428" y="353"/>
                  </a:lnTo>
                  <a:lnTo>
                    <a:pt x="395" y="351"/>
                  </a:lnTo>
                  <a:lnTo>
                    <a:pt x="367" y="348"/>
                  </a:lnTo>
                  <a:lnTo>
                    <a:pt x="319" y="348"/>
                  </a:lnTo>
                  <a:lnTo>
                    <a:pt x="278" y="343"/>
                  </a:lnTo>
                  <a:lnTo>
                    <a:pt x="226" y="339"/>
                  </a:lnTo>
                  <a:lnTo>
                    <a:pt x="180" y="335"/>
                  </a:lnTo>
                  <a:lnTo>
                    <a:pt x="125" y="332"/>
                  </a:lnTo>
                  <a:lnTo>
                    <a:pt x="82" y="328"/>
                  </a:lnTo>
                  <a:lnTo>
                    <a:pt x="46" y="324"/>
                  </a:lnTo>
                  <a:lnTo>
                    <a:pt x="0" y="326"/>
                  </a:lnTo>
                  <a:lnTo>
                    <a:pt x="33" y="0"/>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79" name="Freeform 293"/>
            <p:cNvSpPr>
              <a:spLocks/>
            </p:cNvSpPr>
            <p:nvPr/>
          </p:nvSpPr>
          <p:spPr bwMode="auto">
            <a:xfrm>
              <a:off x="2114" y="1586"/>
              <a:ext cx="705" cy="361"/>
            </a:xfrm>
            <a:custGeom>
              <a:avLst/>
              <a:gdLst>
                <a:gd name="T0" fmla="*/ 461 w 705"/>
                <a:gd name="T1" fmla="*/ 28 h 361"/>
                <a:gd name="T2" fmla="*/ 484 w 705"/>
                <a:gd name="T3" fmla="*/ 49 h 361"/>
                <a:gd name="T4" fmla="*/ 503 w 705"/>
                <a:gd name="T5" fmla="*/ 55 h 361"/>
                <a:gd name="T6" fmla="*/ 512 w 705"/>
                <a:gd name="T7" fmla="*/ 49 h 361"/>
                <a:gd name="T8" fmla="*/ 533 w 705"/>
                <a:gd name="T9" fmla="*/ 44 h 361"/>
                <a:gd name="T10" fmla="*/ 560 w 705"/>
                <a:gd name="T11" fmla="*/ 47 h 361"/>
                <a:gd name="T12" fmla="*/ 582 w 705"/>
                <a:gd name="T13" fmla="*/ 60 h 361"/>
                <a:gd name="T14" fmla="*/ 599 w 705"/>
                <a:gd name="T15" fmla="*/ 66 h 361"/>
                <a:gd name="T16" fmla="*/ 607 w 705"/>
                <a:gd name="T17" fmla="*/ 81 h 361"/>
                <a:gd name="T18" fmla="*/ 621 w 705"/>
                <a:gd name="T19" fmla="*/ 87 h 361"/>
                <a:gd name="T20" fmla="*/ 628 w 705"/>
                <a:gd name="T21" fmla="*/ 104 h 361"/>
                <a:gd name="T22" fmla="*/ 632 w 705"/>
                <a:gd name="T23" fmla="*/ 120 h 361"/>
                <a:gd name="T24" fmla="*/ 639 w 705"/>
                <a:gd name="T25" fmla="*/ 138 h 361"/>
                <a:gd name="T26" fmla="*/ 645 w 705"/>
                <a:gd name="T27" fmla="*/ 147 h 361"/>
                <a:gd name="T28" fmla="*/ 651 w 705"/>
                <a:gd name="T29" fmla="*/ 160 h 361"/>
                <a:gd name="T30" fmla="*/ 650 w 705"/>
                <a:gd name="T31" fmla="*/ 183 h 361"/>
                <a:gd name="T32" fmla="*/ 653 w 705"/>
                <a:gd name="T33" fmla="*/ 195 h 361"/>
                <a:gd name="T34" fmla="*/ 662 w 705"/>
                <a:gd name="T35" fmla="*/ 202 h 361"/>
                <a:gd name="T36" fmla="*/ 662 w 705"/>
                <a:gd name="T37" fmla="*/ 228 h 361"/>
                <a:gd name="T38" fmla="*/ 662 w 705"/>
                <a:gd name="T39" fmla="*/ 242 h 361"/>
                <a:gd name="T40" fmla="*/ 669 w 705"/>
                <a:gd name="T41" fmla="*/ 255 h 361"/>
                <a:gd name="T42" fmla="*/ 669 w 705"/>
                <a:gd name="T43" fmla="*/ 270 h 361"/>
                <a:gd name="T44" fmla="*/ 667 w 705"/>
                <a:gd name="T45" fmla="*/ 285 h 361"/>
                <a:gd name="T46" fmla="*/ 677 w 705"/>
                <a:gd name="T47" fmla="*/ 297 h 361"/>
                <a:gd name="T48" fmla="*/ 678 w 705"/>
                <a:gd name="T49" fmla="*/ 307 h 361"/>
                <a:gd name="T50" fmla="*/ 681 w 705"/>
                <a:gd name="T51" fmla="*/ 323 h 361"/>
                <a:gd name="T52" fmla="*/ 686 w 705"/>
                <a:gd name="T53" fmla="*/ 331 h 361"/>
                <a:gd name="T54" fmla="*/ 697 w 705"/>
                <a:gd name="T55" fmla="*/ 343 h 361"/>
                <a:gd name="T56" fmla="*/ 703 w 705"/>
                <a:gd name="T57" fmla="*/ 353 h 361"/>
                <a:gd name="T58" fmla="*/ 705 w 705"/>
                <a:gd name="T59" fmla="*/ 361 h 361"/>
                <a:gd name="T60" fmla="*/ 163 w 705"/>
                <a:gd name="T61" fmla="*/ 233 h 361"/>
                <a:gd name="T62" fmla="*/ 22 w 705"/>
                <a:gd name="T63" fmla="*/ 0 h 3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5"/>
                <a:gd name="T97" fmla="*/ 0 h 361"/>
                <a:gd name="T98" fmla="*/ 705 w 705"/>
                <a:gd name="T99" fmla="*/ 361 h 3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5" h="361">
                  <a:moveTo>
                    <a:pt x="22" y="0"/>
                  </a:moveTo>
                  <a:lnTo>
                    <a:pt x="461" y="28"/>
                  </a:lnTo>
                  <a:lnTo>
                    <a:pt x="471" y="38"/>
                  </a:lnTo>
                  <a:lnTo>
                    <a:pt x="484" y="49"/>
                  </a:lnTo>
                  <a:lnTo>
                    <a:pt x="495" y="55"/>
                  </a:lnTo>
                  <a:lnTo>
                    <a:pt x="503" y="55"/>
                  </a:lnTo>
                  <a:lnTo>
                    <a:pt x="511" y="52"/>
                  </a:lnTo>
                  <a:lnTo>
                    <a:pt x="512" y="49"/>
                  </a:lnTo>
                  <a:lnTo>
                    <a:pt x="520" y="44"/>
                  </a:lnTo>
                  <a:lnTo>
                    <a:pt x="533" y="44"/>
                  </a:lnTo>
                  <a:lnTo>
                    <a:pt x="547" y="43"/>
                  </a:lnTo>
                  <a:lnTo>
                    <a:pt x="560" y="47"/>
                  </a:lnTo>
                  <a:lnTo>
                    <a:pt x="571" y="52"/>
                  </a:lnTo>
                  <a:lnTo>
                    <a:pt x="582" y="60"/>
                  </a:lnTo>
                  <a:lnTo>
                    <a:pt x="591" y="63"/>
                  </a:lnTo>
                  <a:lnTo>
                    <a:pt x="599" y="66"/>
                  </a:lnTo>
                  <a:lnTo>
                    <a:pt x="607" y="74"/>
                  </a:lnTo>
                  <a:lnTo>
                    <a:pt x="607" y="81"/>
                  </a:lnTo>
                  <a:lnTo>
                    <a:pt x="615" y="84"/>
                  </a:lnTo>
                  <a:lnTo>
                    <a:pt x="621" y="87"/>
                  </a:lnTo>
                  <a:lnTo>
                    <a:pt x="628" y="96"/>
                  </a:lnTo>
                  <a:lnTo>
                    <a:pt x="628" y="104"/>
                  </a:lnTo>
                  <a:lnTo>
                    <a:pt x="634" y="109"/>
                  </a:lnTo>
                  <a:lnTo>
                    <a:pt x="632" y="120"/>
                  </a:lnTo>
                  <a:lnTo>
                    <a:pt x="637" y="130"/>
                  </a:lnTo>
                  <a:lnTo>
                    <a:pt x="639" y="138"/>
                  </a:lnTo>
                  <a:lnTo>
                    <a:pt x="643" y="142"/>
                  </a:lnTo>
                  <a:lnTo>
                    <a:pt x="645" y="147"/>
                  </a:lnTo>
                  <a:lnTo>
                    <a:pt x="647" y="155"/>
                  </a:lnTo>
                  <a:lnTo>
                    <a:pt x="651" y="160"/>
                  </a:lnTo>
                  <a:lnTo>
                    <a:pt x="650" y="168"/>
                  </a:lnTo>
                  <a:lnTo>
                    <a:pt x="650" y="183"/>
                  </a:lnTo>
                  <a:lnTo>
                    <a:pt x="651" y="190"/>
                  </a:lnTo>
                  <a:lnTo>
                    <a:pt x="653" y="195"/>
                  </a:lnTo>
                  <a:lnTo>
                    <a:pt x="658" y="198"/>
                  </a:lnTo>
                  <a:lnTo>
                    <a:pt x="662" y="202"/>
                  </a:lnTo>
                  <a:lnTo>
                    <a:pt x="661" y="214"/>
                  </a:lnTo>
                  <a:lnTo>
                    <a:pt x="662" y="228"/>
                  </a:lnTo>
                  <a:lnTo>
                    <a:pt x="661" y="233"/>
                  </a:lnTo>
                  <a:lnTo>
                    <a:pt x="662" y="242"/>
                  </a:lnTo>
                  <a:lnTo>
                    <a:pt x="665" y="245"/>
                  </a:lnTo>
                  <a:lnTo>
                    <a:pt x="669" y="255"/>
                  </a:lnTo>
                  <a:lnTo>
                    <a:pt x="670" y="264"/>
                  </a:lnTo>
                  <a:lnTo>
                    <a:pt x="669" y="270"/>
                  </a:lnTo>
                  <a:lnTo>
                    <a:pt x="667" y="278"/>
                  </a:lnTo>
                  <a:lnTo>
                    <a:pt x="667" y="285"/>
                  </a:lnTo>
                  <a:lnTo>
                    <a:pt x="673" y="291"/>
                  </a:lnTo>
                  <a:lnTo>
                    <a:pt x="677" y="297"/>
                  </a:lnTo>
                  <a:lnTo>
                    <a:pt x="675" y="302"/>
                  </a:lnTo>
                  <a:lnTo>
                    <a:pt x="678" y="307"/>
                  </a:lnTo>
                  <a:lnTo>
                    <a:pt x="681" y="315"/>
                  </a:lnTo>
                  <a:lnTo>
                    <a:pt x="681" y="323"/>
                  </a:lnTo>
                  <a:lnTo>
                    <a:pt x="683" y="327"/>
                  </a:lnTo>
                  <a:lnTo>
                    <a:pt x="686" y="331"/>
                  </a:lnTo>
                  <a:lnTo>
                    <a:pt x="692" y="337"/>
                  </a:lnTo>
                  <a:lnTo>
                    <a:pt x="697" y="343"/>
                  </a:lnTo>
                  <a:lnTo>
                    <a:pt x="700" y="346"/>
                  </a:lnTo>
                  <a:lnTo>
                    <a:pt x="703" y="353"/>
                  </a:lnTo>
                  <a:lnTo>
                    <a:pt x="705" y="356"/>
                  </a:lnTo>
                  <a:lnTo>
                    <a:pt x="705" y="361"/>
                  </a:lnTo>
                  <a:lnTo>
                    <a:pt x="153" y="340"/>
                  </a:lnTo>
                  <a:lnTo>
                    <a:pt x="163" y="233"/>
                  </a:lnTo>
                  <a:lnTo>
                    <a:pt x="0" y="217"/>
                  </a:lnTo>
                  <a:lnTo>
                    <a:pt x="22" y="0"/>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80" name="Freeform 294"/>
            <p:cNvSpPr>
              <a:spLocks/>
            </p:cNvSpPr>
            <p:nvPr/>
          </p:nvSpPr>
          <p:spPr bwMode="auto">
            <a:xfrm>
              <a:off x="2243" y="1926"/>
              <a:ext cx="642" cy="351"/>
            </a:xfrm>
            <a:custGeom>
              <a:avLst/>
              <a:gdLst>
                <a:gd name="T0" fmla="*/ 24 w 642"/>
                <a:gd name="T1" fmla="*/ 0 h 351"/>
                <a:gd name="T2" fmla="*/ 576 w 642"/>
                <a:gd name="T3" fmla="*/ 21 h 351"/>
                <a:gd name="T4" fmla="*/ 579 w 642"/>
                <a:gd name="T5" fmla="*/ 25 h 351"/>
                <a:gd name="T6" fmla="*/ 584 w 642"/>
                <a:gd name="T7" fmla="*/ 32 h 351"/>
                <a:gd name="T8" fmla="*/ 592 w 642"/>
                <a:gd name="T9" fmla="*/ 36 h 351"/>
                <a:gd name="T10" fmla="*/ 597 w 642"/>
                <a:gd name="T11" fmla="*/ 41 h 351"/>
                <a:gd name="T12" fmla="*/ 604 w 642"/>
                <a:gd name="T13" fmla="*/ 40 h 351"/>
                <a:gd name="T14" fmla="*/ 608 w 642"/>
                <a:gd name="T15" fmla="*/ 35 h 351"/>
                <a:gd name="T16" fmla="*/ 611 w 642"/>
                <a:gd name="T17" fmla="*/ 33 h 351"/>
                <a:gd name="T18" fmla="*/ 614 w 642"/>
                <a:gd name="T19" fmla="*/ 32 h 351"/>
                <a:gd name="T20" fmla="*/ 614 w 642"/>
                <a:gd name="T21" fmla="*/ 36 h 351"/>
                <a:gd name="T22" fmla="*/ 617 w 642"/>
                <a:gd name="T23" fmla="*/ 41 h 351"/>
                <a:gd name="T24" fmla="*/ 619 w 642"/>
                <a:gd name="T25" fmla="*/ 44 h 351"/>
                <a:gd name="T26" fmla="*/ 619 w 642"/>
                <a:gd name="T27" fmla="*/ 49 h 351"/>
                <a:gd name="T28" fmla="*/ 619 w 642"/>
                <a:gd name="T29" fmla="*/ 52 h 351"/>
                <a:gd name="T30" fmla="*/ 616 w 642"/>
                <a:gd name="T31" fmla="*/ 54 h 351"/>
                <a:gd name="T32" fmla="*/ 611 w 642"/>
                <a:gd name="T33" fmla="*/ 54 h 351"/>
                <a:gd name="T34" fmla="*/ 606 w 642"/>
                <a:gd name="T35" fmla="*/ 59 h 351"/>
                <a:gd name="T36" fmla="*/ 606 w 642"/>
                <a:gd name="T37" fmla="*/ 62 h 351"/>
                <a:gd name="T38" fmla="*/ 606 w 642"/>
                <a:gd name="T39" fmla="*/ 65 h 351"/>
                <a:gd name="T40" fmla="*/ 604 w 642"/>
                <a:gd name="T41" fmla="*/ 67 h 351"/>
                <a:gd name="T42" fmla="*/ 601 w 642"/>
                <a:gd name="T43" fmla="*/ 70 h 351"/>
                <a:gd name="T44" fmla="*/ 600 w 642"/>
                <a:gd name="T45" fmla="*/ 71 h 351"/>
                <a:gd name="T46" fmla="*/ 598 w 642"/>
                <a:gd name="T47" fmla="*/ 74 h 351"/>
                <a:gd name="T48" fmla="*/ 598 w 642"/>
                <a:gd name="T49" fmla="*/ 78 h 351"/>
                <a:gd name="T50" fmla="*/ 601 w 642"/>
                <a:gd name="T51" fmla="*/ 79 h 351"/>
                <a:gd name="T52" fmla="*/ 606 w 642"/>
                <a:gd name="T53" fmla="*/ 82 h 351"/>
                <a:gd name="T54" fmla="*/ 608 w 642"/>
                <a:gd name="T55" fmla="*/ 89 h 351"/>
                <a:gd name="T56" fmla="*/ 614 w 642"/>
                <a:gd name="T57" fmla="*/ 89 h 351"/>
                <a:gd name="T58" fmla="*/ 617 w 642"/>
                <a:gd name="T59" fmla="*/ 95 h 351"/>
                <a:gd name="T60" fmla="*/ 619 w 642"/>
                <a:gd name="T61" fmla="*/ 100 h 351"/>
                <a:gd name="T62" fmla="*/ 620 w 642"/>
                <a:gd name="T63" fmla="*/ 101 h 351"/>
                <a:gd name="T64" fmla="*/ 620 w 642"/>
                <a:gd name="T65" fmla="*/ 108 h 351"/>
                <a:gd name="T66" fmla="*/ 623 w 642"/>
                <a:gd name="T67" fmla="*/ 112 h 351"/>
                <a:gd name="T68" fmla="*/ 630 w 642"/>
                <a:gd name="T69" fmla="*/ 119 h 351"/>
                <a:gd name="T70" fmla="*/ 635 w 642"/>
                <a:gd name="T71" fmla="*/ 119 h 351"/>
                <a:gd name="T72" fmla="*/ 639 w 642"/>
                <a:gd name="T73" fmla="*/ 120 h 351"/>
                <a:gd name="T74" fmla="*/ 642 w 642"/>
                <a:gd name="T75" fmla="*/ 125 h 351"/>
                <a:gd name="T76" fmla="*/ 642 w 642"/>
                <a:gd name="T77" fmla="*/ 351 h 351"/>
                <a:gd name="T78" fmla="*/ 0 w 642"/>
                <a:gd name="T79" fmla="*/ 329 h 351"/>
                <a:gd name="T80" fmla="*/ 24 w 642"/>
                <a:gd name="T81" fmla="*/ 0 h 3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2"/>
                <a:gd name="T124" fmla="*/ 0 h 351"/>
                <a:gd name="T125" fmla="*/ 642 w 642"/>
                <a:gd name="T126" fmla="*/ 351 h 3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2" h="351">
                  <a:moveTo>
                    <a:pt x="24" y="0"/>
                  </a:moveTo>
                  <a:lnTo>
                    <a:pt x="576" y="21"/>
                  </a:lnTo>
                  <a:lnTo>
                    <a:pt x="579" y="25"/>
                  </a:lnTo>
                  <a:lnTo>
                    <a:pt x="584" y="32"/>
                  </a:lnTo>
                  <a:lnTo>
                    <a:pt x="592" y="36"/>
                  </a:lnTo>
                  <a:lnTo>
                    <a:pt x="597" y="41"/>
                  </a:lnTo>
                  <a:lnTo>
                    <a:pt x="604" y="40"/>
                  </a:lnTo>
                  <a:lnTo>
                    <a:pt x="608" y="35"/>
                  </a:lnTo>
                  <a:lnTo>
                    <a:pt x="611" y="33"/>
                  </a:lnTo>
                  <a:lnTo>
                    <a:pt x="614" y="32"/>
                  </a:lnTo>
                  <a:lnTo>
                    <a:pt x="614" y="36"/>
                  </a:lnTo>
                  <a:lnTo>
                    <a:pt x="617" y="41"/>
                  </a:lnTo>
                  <a:lnTo>
                    <a:pt x="619" y="44"/>
                  </a:lnTo>
                  <a:lnTo>
                    <a:pt x="619" y="49"/>
                  </a:lnTo>
                  <a:lnTo>
                    <a:pt x="619" y="52"/>
                  </a:lnTo>
                  <a:lnTo>
                    <a:pt x="616" y="54"/>
                  </a:lnTo>
                  <a:lnTo>
                    <a:pt x="611" y="54"/>
                  </a:lnTo>
                  <a:lnTo>
                    <a:pt x="606" y="59"/>
                  </a:lnTo>
                  <a:lnTo>
                    <a:pt x="606" y="62"/>
                  </a:lnTo>
                  <a:lnTo>
                    <a:pt x="606" y="65"/>
                  </a:lnTo>
                  <a:lnTo>
                    <a:pt x="604" y="67"/>
                  </a:lnTo>
                  <a:lnTo>
                    <a:pt x="601" y="70"/>
                  </a:lnTo>
                  <a:lnTo>
                    <a:pt x="600" y="71"/>
                  </a:lnTo>
                  <a:lnTo>
                    <a:pt x="598" y="74"/>
                  </a:lnTo>
                  <a:lnTo>
                    <a:pt x="598" y="78"/>
                  </a:lnTo>
                  <a:lnTo>
                    <a:pt x="601" y="79"/>
                  </a:lnTo>
                  <a:lnTo>
                    <a:pt x="606" y="82"/>
                  </a:lnTo>
                  <a:lnTo>
                    <a:pt x="608" y="89"/>
                  </a:lnTo>
                  <a:lnTo>
                    <a:pt x="614" y="89"/>
                  </a:lnTo>
                  <a:lnTo>
                    <a:pt x="617" y="95"/>
                  </a:lnTo>
                  <a:lnTo>
                    <a:pt x="619" y="100"/>
                  </a:lnTo>
                  <a:lnTo>
                    <a:pt x="620" y="101"/>
                  </a:lnTo>
                  <a:lnTo>
                    <a:pt x="620" y="108"/>
                  </a:lnTo>
                  <a:lnTo>
                    <a:pt x="623" y="112"/>
                  </a:lnTo>
                  <a:lnTo>
                    <a:pt x="630" y="119"/>
                  </a:lnTo>
                  <a:lnTo>
                    <a:pt x="635" y="119"/>
                  </a:lnTo>
                  <a:lnTo>
                    <a:pt x="639" y="120"/>
                  </a:lnTo>
                  <a:lnTo>
                    <a:pt x="642" y="125"/>
                  </a:lnTo>
                  <a:lnTo>
                    <a:pt x="642" y="351"/>
                  </a:lnTo>
                  <a:lnTo>
                    <a:pt x="0" y="329"/>
                  </a:lnTo>
                  <a:lnTo>
                    <a:pt x="24" y="0"/>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81" name="Freeform 295"/>
            <p:cNvSpPr>
              <a:spLocks/>
            </p:cNvSpPr>
            <p:nvPr/>
          </p:nvSpPr>
          <p:spPr bwMode="auto">
            <a:xfrm>
              <a:off x="2147" y="2250"/>
              <a:ext cx="748" cy="401"/>
            </a:xfrm>
            <a:custGeom>
              <a:avLst/>
              <a:gdLst>
                <a:gd name="T0" fmla="*/ 748 w 748"/>
                <a:gd name="T1" fmla="*/ 401 h 401"/>
                <a:gd name="T2" fmla="*/ 724 w 748"/>
                <a:gd name="T3" fmla="*/ 393 h 401"/>
                <a:gd name="T4" fmla="*/ 708 w 748"/>
                <a:gd name="T5" fmla="*/ 382 h 401"/>
                <a:gd name="T6" fmla="*/ 688 w 748"/>
                <a:gd name="T7" fmla="*/ 367 h 401"/>
                <a:gd name="T8" fmla="*/ 674 w 748"/>
                <a:gd name="T9" fmla="*/ 372 h 401"/>
                <a:gd name="T10" fmla="*/ 664 w 748"/>
                <a:gd name="T11" fmla="*/ 380 h 401"/>
                <a:gd name="T12" fmla="*/ 651 w 748"/>
                <a:gd name="T13" fmla="*/ 372 h 401"/>
                <a:gd name="T14" fmla="*/ 640 w 748"/>
                <a:gd name="T15" fmla="*/ 371 h 401"/>
                <a:gd name="T16" fmla="*/ 632 w 748"/>
                <a:gd name="T17" fmla="*/ 379 h 401"/>
                <a:gd name="T18" fmla="*/ 623 w 748"/>
                <a:gd name="T19" fmla="*/ 375 h 401"/>
                <a:gd name="T20" fmla="*/ 610 w 748"/>
                <a:gd name="T21" fmla="*/ 375 h 401"/>
                <a:gd name="T22" fmla="*/ 596 w 748"/>
                <a:gd name="T23" fmla="*/ 382 h 401"/>
                <a:gd name="T24" fmla="*/ 588 w 748"/>
                <a:gd name="T25" fmla="*/ 388 h 401"/>
                <a:gd name="T26" fmla="*/ 580 w 748"/>
                <a:gd name="T27" fmla="*/ 394 h 401"/>
                <a:gd name="T28" fmla="*/ 571 w 748"/>
                <a:gd name="T29" fmla="*/ 385 h 401"/>
                <a:gd name="T30" fmla="*/ 553 w 748"/>
                <a:gd name="T31" fmla="*/ 380 h 401"/>
                <a:gd name="T32" fmla="*/ 544 w 748"/>
                <a:gd name="T33" fmla="*/ 369 h 401"/>
                <a:gd name="T34" fmla="*/ 531 w 748"/>
                <a:gd name="T35" fmla="*/ 372 h 401"/>
                <a:gd name="T36" fmla="*/ 525 w 748"/>
                <a:gd name="T37" fmla="*/ 375 h 401"/>
                <a:gd name="T38" fmla="*/ 514 w 748"/>
                <a:gd name="T39" fmla="*/ 377 h 401"/>
                <a:gd name="T40" fmla="*/ 506 w 748"/>
                <a:gd name="T41" fmla="*/ 390 h 401"/>
                <a:gd name="T42" fmla="*/ 503 w 748"/>
                <a:gd name="T43" fmla="*/ 377 h 401"/>
                <a:gd name="T44" fmla="*/ 493 w 748"/>
                <a:gd name="T45" fmla="*/ 375 h 401"/>
                <a:gd name="T46" fmla="*/ 485 w 748"/>
                <a:gd name="T47" fmla="*/ 379 h 401"/>
                <a:gd name="T48" fmla="*/ 470 w 748"/>
                <a:gd name="T49" fmla="*/ 369 h 401"/>
                <a:gd name="T50" fmla="*/ 462 w 748"/>
                <a:gd name="T51" fmla="*/ 360 h 401"/>
                <a:gd name="T52" fmla="*/ 449 w 748"/>
                <a:gd name="T53" fmla="*/ 371 h 401"/>
                <a:gd name="T54" fmla="*/ 433 w 748"/>
                <a:gd name="T55" fmla="*/ 369 h 401"/>
                <a:gd name="T56" fmla="*/ 432 w 748"/>
                <a:gd name="T57" fmla="*/ 358 h 401"/>
                <a:gd name="T58" fmla="*/ 428 w 748"/>
                <a:gd name="T59" fmla="*/ 356 h 401"/>
                <a:gd name="T60" fmla="*/ 421 w 748"/>
                <a:gd name="T61" fmla="*/ 344 h 401"/>
                <a:gd name="T62" fmla="*/ 403 w 748"/>
                <a:gd name="T63" fmla="*/ 339 h 401"/>
                <a:gd name="T64" fmla="*/ 395 w 748"/>
                <a:gd name="T65" fmla="*/ 347 h 401"/>
                <a:gd name="T66" fmla="*/ 386 w 748"/>
                <a:gd name="T67" fmla="*/ 344 h 401"/>
                <a:gd name="T68" fmla="*/ 372 w 748"/>
                <a:gd name="T69" fmla="*/ 339 h 401"/>
                <a:gd name="T70" fmla="*/ 349 w 748"/>
                <a:gd name="T71" fmla="*/ 333 h 401"/>
                <a:gd name="T72" fmla="*/ 332 w 748"/>
                <a:gd name="T73" fmla="*/ 330 h 401"/>
                <a:gd name="T74" fmla="*/ 323 w 748"/>
                <a:gd name="T75" fmla="*/ 317 h 401"/>
                <a:gd name="T76" fmla="*/ 313 w 748"/>
                <a:gd name="T77" fmla="*/ 303 h 401"/>
                <a:gd name="T78" fmla="*/ 307 w 748"/>
                <a:gd name="T79" fmla="*/ 311 h 401"/>
                <a:gd name="T80" fmla="*/ 294 w 748"/>
                <a:gd name="T81" fmla="*/ 309 h 401"/>
                <a:gd name="T82" fmla="*/ 273 w 748"/>
                <a:gd name="T83" fmla="*/ 296 h 401"/>
                <a:gd name="T84" fmla="*/ 256 w 748"/>
                <a:gd name="T85" fmla="*/ 287 h 401"/>
                <a:gd name="T86" fmla="*/ 6 w 748"/>
                <a:gd name="T87" fmla="*/ 42 h 4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8"/>
                <a:gd name="T133" fmla="*/ 0 h 401"/>
                <a:gd name="T134" fmla="*/ 748 w 748"/>
                <a:gd name="T135" fmla="*/ 401 h 4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8" h="401">
                  <a:moveTo>
                    <a:pt x="6" y="0"/>
                  </a:moveTo>
                  <a:lnTo>
                    <a:pt x="734" y="26"/>
                  </a:lnTo>
                  <a:lnTo>
                    <a:pt x="748" y="401"/>
                  </a:lnTo>
                  <a:lnTo>
                    <a:pt x="740" y="398"/>
                  </a:lnTo>
                  <a:lnTo>
                    <a:pt x="732" y="396"/>
                  </a:lnTo>
                  <a:lnTo>
                    <a:pt x="724" y="393"/>
                  </a:lnTo>
                  <a:lnTo>
                    <a:pt x="719" y="393"/>
                  </a:lnTo>
                  <a:lnTo>
                    <a:pt x="715" y="386"/>
                  </a:lnTo>
                  <a:lnTo>
                    <a:pt x="708" y="382"/>
                  </a:lnTo>
                  <a:lnTo>
                    <a:pt x="699" y="377"/>
                  </a:lnTo>
                  <a:lnTo>
                    <a:pt x="693" y="372"/>
                  </a:lnTo>
                  <a:lnTo>
                    <a:pt x="688" y="367"/>
                  </a:lnTo>
                  <a:lnTo>
                    <a:pt x="683" y="364"/>
                  </a:lnTo>
                  <a:lnTo>
                    <a:pt x="678" y="369"/>
                  </a:lnTo>
                  <a:lnTo>
                    <a:pt x="674" y="372"/>
                  </a:lnTo>
                  <a:lnTo>
                    <a:pt x="672" y="375"/>
                  </a:lnTo>
                  <a:lnTo>
                    <a:pt x="669" y="379"/>
                  </a:lnTo>
                  <a:lnTo>
                    <a:pt x="664" y="380"/>
                  </a:lnTo>
                  <a:lnTo>
                    <a:pt x="659" y="379"/>
                  </a:lnTo>
                  <a:lnTo>
                    <a:pt x="655" y="375"/>
                  </a:lnTo>
                  <a:lnTo>
                    <a:pt x="651" y="372"/>
                  </a:lnTo>
                  <a:lnTo>
                    <a:pt x="648" y="369"/>
                  </a:lnTo>
                  <a:lnTo>
                    <a:pt x="642" y="367"/>
                  </a:lnTo>
                  <a:lnTo>
                    <a:pt x="640" y="371"/>
                  </a:lnTo>
                  <a:lnTo>
                    <a:pt x="637" y="374"/>
                  </a:lnTo>
                  <a:lnTo>
                    <a:pt x="634" y="375"/>
                  </a:lnTo>
                  <a:lnTo>
                    <a:pt x="632" y="379"/>
                  </a:lnTo>
                  <a:lnTo>
                    <a:pt x="629" y="380"/>
                  </a:lnTo>
                  <a:lnTo>
                    <a:pt x="626" y="379"/>
                  </a:lnTo>
                  <a:lnTo>
                    <a:pt x="623" y="375"/>
                  </a:lnTo>
                  <a:lnTo>
                    <a:pt x="618" y="374"/>
                  </a:lnTo>
                  <a:lnTo>
                    <a:pt x="615" y="374"/>
                  </a:lnTo>
                  <a:lnTo>
                    <a:pt x="610" y="375"/>
                  </a:lnTo>
                  <a:lnTo>
                    <a:pt x="607" y="379"/>
                  </a:lnTo>
                  <a:lnTo>
                    <a:pt x="601" y="380"/>
                  </a:lnTo>
                  <a:lnTo>
                    <a:pt x="596" y="382"/>
                  </a:lnTo>
                  <a:lnTo>
                    <a:pt x="596" y="385"/>
                  </a:lnTo>
                  <a:lnTo>
                    <a:pt x="593" y="388"/>
                  </a:lnTo>
                  <a:lnTo>
                    <a:pt x="588" y="388"/>
                  </a:lnTo>
                  <a:lnTo>
                    <a:pt x="585" y="391"/>
                  </a:lnTo>
                  <a:lnTo>
                    <a:pt x="585" y="394"/>
                  </a:lnTo>
                  <a:lnTo>
                    <a:pt x="580" y="394"/>
                  </a:lnTo>
                  <a:lnTo>
                    <a:pt x="577" y="393"/>
                  </a:lnTo>
                  <a:lnTo>
                    <a:pt x="574" y="388"/>
                  </a:lnTo>
                  <a:lnTo>
                    <a:pt x="571" y="385"/>
                  </a:lnTo>
                  <a:lnTo>
                    <a:pt x="566" y="383"/>
                  </a:lnTo>
                  <a:lnTo>
                    <a:pt x="560" y="382"/>
                  </a:lnTo>
                  <a:lnTo>
                    <a:pt x="553" y="380"/>
                  </a:lnTo>
                  <a:lnTo>
                    <a:pt x="549" y="379"/>
                  </a:lnTo>
                  <a:lnTo>
                    <a:pt x="547" y="374"/>
                  </a:lnTo>
                  <a:lnTo>
                    <a:pt x="544" y="369"/>
                  </a:lnTo>
                  <a:lnTo>
                    <a:pt x="539" y="369"/>
                  </a:lnTo>
                  <a:lnTo>
                    <a:pt x="534" y="369"/>
                  </a:lnTo>
                  <a:lnTo>
                    <a:pt x="531" y="372"/>
                  </a:lnTo>
                  <a:lnTo>
                    <a:pt x="530" y="374"/>
                  </a:lnTo>
                  <a:lnTo>
                    <a:pt x="527" y="374"/>
                  </a:lnTo>
                  <a:lnTo>
                    <a:pt x="525" y="375"/>
                  </a:lnTo>
                  <a:lnTo>
                    <a:pt x="522" y="374"/>
                  </a:lnTo>
                  <a:lnTo>
                    <a:pt x="517" y="374"/>
                  </a:lnTo>
                  <a:lnTo>
                    <a:pt x="514" y="377"/>
                  </a:lnTo>
                  <a:lnTo>
                    <a:pt x="514" y="383"/>
                  </a:lnTo>
                  <a:lnTo>
                    <a:pt x="511" y="386"/>
                  </a:lnTo>
                  <a:lnTo>
                    <a:pt x="506" y="390"/>
                  </a:lnTo>
                  <a:lnTo>
                    <a:pt x="504" y="385"/>
                  </a:lnTo>
                  <a:lnTo>
                    <a:pt x="503" y="382"/>
                  </a:lnTo>
                  <a:lnTo>
                    <a:pt x="503" y="377"/>
                  </a:lnTo>
                  <a:lnTo>
                    <a:pt x="501" y="374"/>
                  </a:lnTo>
                  <a:lnTo>
                    <a:pt x="496" y="374"/>
                  </a:lnTo>
                  <a:lnTo>
                    <a:pt x="493" y="375"/>
                  </a:lnTo>
                  <a:lnTo>
                    <a:pt x="492" y="379"/>
                  </a:lnTo>
                  <a:lnTo>
                    <a:pt x="489" y="380"/>
                  </a:lnTo>
                  <a:lnTo>
                    <a:pt x="485" y="379"/>
                  </a:lnTo>
                  <a:lnTo>
                    <a:pt x="481" y="375"/>
                  </a:lnTo>
                  <a:lnTo>
                    <a:pt x="478" y="369"/>
                  </a:lnTo>
                  <a:lnTo>
                    <a:pt x="470" y="369"/>
                  </a:lnTo>
                  <a:lnTo>
                    <a:pt x="470" y="363"/>
                  </a:lnTo>
                  <a:lnTo>
                    <a:pt x="466" y="360"/>
                  </a:lnTo>
                  <a:lnTo>
                    <a:pt x="462" y="360"/>
                  </a:lnTo>
                  <a:lnTo>
                    <a:pt x="459" y="363"/>
                  </a:lnTo>
                  <a:lnTo>
                    <a:pt x="459" y="366"/>
                  </a:lnTo>
                  <a:lnTo>
                    <a:pt x="449" y="371"/>
                  </a:lnTo>
                  <a:lnTo>
                    <a:pt x="444" y="375"/>
                  </a:lnTo>
                  <a:lnTo>
                    <a:pt x="438" y="374"/>
                  </a:lnTo>
                  <a:lnTo>
                    <a:pt x="433" y="369"/>
                  </a:lnTo>
                  <a:lnTo>
                    <a:pt x="433" y="363"/>
                  </a:lnTo>
                  <a:lnTo>
                    <a:pt x="432" y="358"/>
                  </a:lnTo>
                  <a:lnTo>
                    <a:pt x="430" y="358"/>
                  </a:lnTo>
                  <a:lnTo>
                    <a:pt x="428" y="356"/>
                  </a:lnTo>
                  <a:lnTo>
                    <a:pt x="424" y="355"/>
                  </a:lnTo>
                  <a:lnTo>
                    <a:pt x="422" y="353"/>
                  </a:lnTo>
                  <a:lnTo>
                    <a:pt x="421" y="344"/>
                  </a:lnTo>
                  <a:lnTo>
                    <a:pt x="417" y="337"/>
                  </a:lnTo>
                  <a:lnTo>
                    <a:pt x="410" y="337"/>
                  </a:lnTo>
                  <a:lnTo>
                    <a:pt x="403" y="339"/>
                  </a:lnTo>
                  <a:lnTo>
                    <a:pt x="402" y="341"/>
                  </a:lnTo>
                  <a:lnTo>
                    <a:pt x="398" y="344"/>
                  </a:lnTo>
                  <a:lnTo>
                    <a:pt x="395" y="347"/>
                  </a:lnTo>
                  <a:lnTo>
                    <a:pt x="392" y="350"/>
                  </a:lnTo>
                  <a:lnTo>
                    <a:pt x="387" y="347"/>
                  </a:lnTo>
                  <a:lnTo>
                    <a:pt x="386" y="344"/>
                  </a:lnTo>
                  <a:lnTo>
                    <a:pt x="381" y="339"/>
                  </a:lnTo>
                  <a:lnTo>
                    <a:pt x="375" y="337"/>
                  </a:lnTo>
                  <a:lnTo>
                    <a:pt x="372" y="339"/>
                  </a:lnTo>
                  <a:lnTo>
                    <a:pt x="364" y="337"/>
                  </a:lnTo>
                  <a:lnTo>
                    <a:pt x="357" y="336"/>
                  </a:lnTo>
                  <a:lnTo>
                    <a:pt x="349" y="333"/>
                  </a:lnTo>
                  <a:lnTo>
                    <a:pt x="345" y="328"/>
                  </a:lnTo>
                  <a:lnTo>
                    <a:pt x="338" y="330"/>
                  </a:lnTo>
                  <a:lnTo>
                    <a:pt x="332" y="330"/>
                  </a:lnTo>
                  <a:lnTo>
                    <a:pt x="327" y="328"/>
                  </a:lnTo>
                  <a:lnTo>
                    <a:pt x="326" y="322"/>
                  </a:lnTo>
                  <a:lnTo>
                    <a:pt x="323" y="317"/>
                  </a:lnTo>
                  <a:lnTo>
                    <a:pt x="321" y="314"/>
                  </a:lnTo>
                  <a:lnTo>
                    <a:pt x="316" y="307"/>
                  </a:lnTo>
                  <a:lnTo>
                    <a:pt x="313" y="303"/>
                  </a:lnTo>
                  <a:lnTo>
                    <a:pt x="311" y="304"/>
                  </a:lnTo>
                  <a:lnTo>
                    <a:pt x="310" y="307"/>
                  </a:lnTo>
                  <a:lnTo>
                    <a:pt x="307" y="311"/>
                  </a:lnTo>
                  <a:lnTo>
                    <a:pt x="302" y="307"/>
                  </a:lnTo>
                  <a:lnTo>
                    <a:pt x="297" y="307"/>
                  </a:lnTo>
                  <a:lnTo>
                    <a:pt x="294" y="309"/>
                  </a:lnTo>
                  <a:lnTo>
                    <a:pt x="288" y="307"/>
                  </a:lnTo>
                  <a:lnTo>
                    <a:pt x="281" y="303"/>
                  </a:lnTo>
                  <a:lnTo>
                    <a:pt x="273" y="296"/>
                  </a:lnTo>
                  <a:lnTo>
                    <a:pt x="270" y="292"/>
                  </a:lnTo>
                  <a:lnTo>
                    <a:pt x="262" y="288"/>
                  </a:lnTo>
                  <a:lnTo>
                    <a:pt x="256" y="287"/>
                  </a:lnTo>
                  <a:lnTo>
                    <a:pt x="266" y="76"/>
                  </a:lnTo>
                  <a:lnTo>
                    <a:pt x="0" y="57"/>
                  </a:lnTo>
                  <a:lnTo>
                    <a:pt x="6" y="42"/>
                  </a:lnTo>
                  <a:lnTo>
                    <a:pt x="6" y="34"/>
                  </a:lnTo>
                  <a:lnTo>
                    <a:pt x="6" y="0"/>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82" name="Freeform 296"/>
            <p:cNvSpPr>
              <a:spLocks/>
            </p:cNvSpPr>
            <p:nvPr/>
          </p:nvSpPr>
          <p:spPr bwMode="auto">
            <a:xfrm>
              <a:off x="1780" y="2307"/>
              <a:ext cx="1210" cy="1201"/>
            </a:xfrm>
            <a:custGeom>
              <a:avLst/>
              <a:gdLst>
                <a:gd name="T0" fmla="*/ 650 w 1210"/>
                <a:gd name="T1" fmla="*/ 246 h 1201"/>
                <a:gd name="T2" fmla="*/ 678 w 1210"/>
                <a:gd name="T3" fmla="*/ 250 h 1201"/>
                <a:gd name="T4" fmla="*/ 696 w 1210"/>
                <a:gd name="T5" fmla="*/ 271 h 1201"/>
                <a:gd name="T6" fmla="*/ 729 w 1210"/>
                <a:gd name="T7" fmla="*/ 277 h 1201"/>
                <a:gd name="T8" fmla="*/ 767 w 1210"/>
                <a:gd name="T9" fmla="*/ 287 h 1201"/>
                <a:gd name="T10" fmla="*/ 792 w 1210"/>
                <a:gd name="T11" fmla="*/ 293 h 1201"/>
                <a:gd name="T12" fmla="*/ 811 w 1210"/>
                <a:gd name="T13" fmla="*/ 317 h 1201"/>
                <a:gd name="T14" fmla="*/ 841 w 1210"/>
                <a:gd name="T15" fmla="*/ 306 h 1201"/>
                <a:gd name="T16" fmla="*/ 863 w 1210"/>
                <a:gd name="T17" fmla="*/ 318 h 1201"/>
                <a:gd name="T18" fmla="*/ 890 w 1210"/>
                <a:gd name="T19" fmla="*/ 317 h 1201"/>
                <a:gd name="T20" fmla="*/ 931 w 1210"/>
                <a:gd name="T21" fmla="*/ 323 h 1201"/>
                <a:gd name="T22" fmla="*/ 974 w 1210"/>
                <a:gd name="T23" fmla="*/ 322 h 1201"/>
                <a:gd name="T24" fmla="*/ 1012 w 1210"/>
                <a:gd name="T25" fmla="*/ 310 h 1201"/>
                <a:gd name="T26" fmla="*/ 1044 w 1210"/>
                <a:gd name="T27" fmla="*/ 315 h 1201"/>
                <a:gd name="T28" fmla="*/ 1083 w 1210"/>
                <a:gd name="T29" fmla="*/ 329 h 1201"/>
                <a:gd name="T30" fmla="*/ 1135 w 1210"/>
                <a:gd name="T31" fmla="*/ 352 h 1201"/>
                <a:gd name="T32" fmla="*/ 1180 w 1210"/>
                <a:gd name="T33" fmla="*/ 572 h 1201"/>
                <a:gd name="T34" fmla="*/ 1202 w 1210"/>
                <a:gd name="T35" fmla="*/ 609 h 1201"/>
                <a:gd name="T36" fmla="*/ 1204 w 1210"/>
                <a:gd name="T37" fmla="*/ 649 h 1201"/>
                <a:gd name="T38" fmla="*/ 1191 w 1210"/>
                <a:gd name="T39" fmla="*/ 685 h 1201"/>
                <a:gd name="T40" fmla="*/ 1196 w 1210"/>
                <a:gd name="T41" fmla="*/ 722 h 1201"/>
                <a:gd name="T42" fmla="*/ 1173 w 1210"/>
                <a:gd name="T43" fmla="*/ 763 h 1201"/>
                <a:gd name="T44" fmla="*/ 1158 w 1210"/>
                <a:gd name="T45" fmla="*/ 779 h 1201"/>
                <a:gd name="T46" fmla="*/ 1105 w 1210"/>
                <a:gd name="T47" fmla="*/ 801 h 1201"/>
                <a:gd name="T48" fmla="*/ 1085 w 1210"/>
                <a:gd name="T49" fmla="*/ 772 h 1201"/>
                <a:gd name="T50" fmla="*/ 1067 w 1210"/>
                <a:gd name="T51" fmla="*/ 855 h 1201"/>
                <a:gd name="T52" fmla="*/ 1009 w 1210"/>
                <a:gd name="T53" fmla="*/ 899 h 1201"/>
                <a:gd name="T54" fmla="*/ 982 w 1210"/>
                <a:gd name="T55" fmla="*/ 902 h 1201"/>
                <a:gd name="T56" fmla="*/ 966 w 1210"/>
                <a:gd name="T57" fmla="*/ 902 h 1201"/>
                <a:gd name="T58" fmla="*/ 950 w 1210"/>
                <a:gd name="T59" fmla="*/ 897 h 1201"/>
                <a:gd name="T60" fmla="*/ 935 w 1210"/>
                <a:gd name="T61" fmla="*/ 890 h 1201"/>
                <a:gd name="T62" fmla="*/ 943 w 1210"/>
                <a:gd name="T63" fmla="*/ 913 h 1201"/>
                <a:gd name="T64" fmla="*/ 913 w 1210"/>
                <a:gd name="T65" fmla="*/ 934 h 1201"/>
                <a:gd name="T66" fmla="*/ 889 w 1210"/>
                <a:gd name="T67" fmla="*/ 951 h 1201"/>
                <a:gd name="T68" fmla="*/ 889 w 1210"/>
                <a:gd name="T69" fmla="*/ 969 h 1201"/>
                <a:gd name="T70" fmla="*/ 860 w 1210"/>
                <a:gd name="T71" fmla="*/ 986 h 1201"/>
                <a:gd name="T72" fmla="*/ 863 w 1210"/>
                <a:gd name="T73" fmla="*/ 1011 h 1201"/>
                <a:gd name="T74" fmla="*/ 857 w 1210"/>
                <a:gd name="T75" fmla="*/ 1045 h 1201"/>
                <a:gd name="T76" fmla="*/ 830 w 1210"/>
                <a:gd name="T77" fmla="*/ 1046 h 1201"/>
                <a:gd name="T78" fmla="*/ 851 w 1210"/>
                <a:gd name="T79" fmla="*/ 1064 h 1201"/>
                <a:gd name="T80" fmla="*/ 840 w 1210"/>
                <a:gd name="T81" fmla="*/ 1089 h 1201"/>
                <a:gd name="T82" fmla="*/ 849 w 1210"/>
                <a:gd name="T83" fmla="*/ 1132 h 1201"/>
                <a:gd name="T84" fmla="*/ 870 w 1210"/>
                <a:gd name="T85" fmla="*/ 1201 h 1201"/>
                <a:gd name="T86" fmla="*/ 765 w 1210"/>
                <a:gd name="T87" fmla="*/ 1174 h 1201"/>
                <a:gd name="T88" fmla="*/ 678 w 1210"/>
                <a:gd name="T89" fmla="*/ 1135 h 1201"/>
                <a:gd name="T90" fmla="*/ 633 w 1210"/>
                <a:gd name="T91" fmla="*/ 1026 h 1201"/>
                <a:gd name="T92" fmla="*/ 590 w 1210"/>
                <a:gd name="T93" fmla="*/ 959 h 1201"/>
                <a:gd name="T94" fmla="*/ 530 w 1210"/>
                <a:gd name="T95" fmla="*/ 840 h 1201"/>
                <a:gd name="T96" fmla="*/ 468 w 1210"/>
                <a:gd name="T97" fmla="*/ 750 h 1201"/>
                <a:gd name="T98" fmla="*/ 361 w 1210"/>
                <a:gd name="T99" fmla="*/ 733 h 1201"/>
                <a:gd name="T100" fmla="*/ 296 w 1210"/>
                <a:gd name="T101" fmla="*/ 812 h 1201"/>
                <a:gd name="T102" fmla="*/ 253 w 1210"/>
                <a:gd name="T103" fmla="*/ 812 h 1201"/>
                <a:gd name="T104" fmla="*/ 174 w 1210"/>
                <a:gd name="T105" fmla="*/ 741 h 1201"/>
                <a:gd name="T106" fmla="*/ 150 w 1210"/>
                <a:gd name="T107" fmla="*/ 659 h 1201"/>
                <a:gd name="T108" fmla="*/ 109 w 1210"/>
                <a:gd name="T109" fmla="*/ 591 h 1201"/>
                <a:gd name="T110" fmla="*/ 54 w 1210"/>
                <a:gd name="T111" fmla="*/ 527 h 1201"/>
                <a:gd name="T112" fmla="*/ 8 w 1210"/>
                <a:gd name="T113" fmla="*/ 478 h 1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0"/>
                <a:gd name="T172" fmla="*/ 0 h 1201"/>
                <a:gd name="T173" fmla="*/ 1210 w 1210"/>
                <a:gd name="T174" fmla="*/ 1201 h 12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0" h="1201">
                  <a:moveTo>
                    <a:pt x="370" y="0"/>
                  </a:moveTo>
                  <a:lnTo>
                    <a:pt x="634" y="19"/>
                  </a:lnTo>
                  <a:lnTo>
                    <a:pt x="626" y="230"/>
                  </a:lnTo>
                  <a:lnTo>
                    <a:pt x="633" y="231"/>
                  </a:lnTo>
                  <a:lnTo>
                    <a:pt x="639" y="235"/>
                  </a:lnTo>
                  <a:lnTo>
                    <a:pt x="644" y="239"/>
                  </a:lnTo>
                  <a:lnTo>
                    <a:pt x="650" y="246"/>
                  </a:lnTo>
                  <a:lnTo>
                    <a:pt x="656" y="250"/>
                  </a:lnTo>
                  <a:lnTo>
                    <a:pt x="664" y="252"/>
                  </a:lnTo>
                  <a:lnTo>
                    <a:pt x="666" y="250"/>
                  </a:lnTo>
                  <a:lnTo>
                    <a:pt x="672" y="250"/>
                  </a:lnTo>
                  <a:lnTo>
                    <a:pt x="677" y="254"/>
                  </a:lnTo>
                  <a:lnTo>
                    <a:pt x="678" y="254"/>
                  </a:lnTo>
                  <a:lnTo>
                    <a:pt x="678" y="250"/>
                  </a:lnTo>
                  <a:lnTo>
                    <a:pt x="683" y="246"/>
                  </a:lnTo>
                  <a:lnTo>
                    <a:pt x="686" y="247"/>
                  </a:lnTo>
                  <a:lnTo>
                    <a:pt x="688" y="252"/>
                  </a:lnTo>
                  <a:lnTo>
                    <a:pt x="693" y="257"/>
                  </a:lnTo>
                  <a:lnTo>
                    <a:pt x="696" y="263"/>
                  </a:lnTo>
                  <a:lnTo>
                    <a:pt x="697" y="268"/>
                  </a:lnTo>
                  <a:lnTo>
                    <a:pt x="696" y="271"/>
                  </a:lnTo>
                  <a:lnTo>
                    <a:pt x="701" y="273"/>
                  </a:lnTo>
                  <a:lnTo>
                    <a:pt x="707" y="273"/>
                  </a:lnTo>
                  <a:lnTo>
                    <a:pt x="712" y="269"/>
                  </a:lnTo>
                  <a:lnTo>
                    <a:pt x="716" y="268"/>
                  </a:lnTo>
                  <a:lnTo>
                    <a:pt x="718" y="271"/>
                  </a:lnTo>
                  <a:lnTo>
                    <a:pt x="723" y="277"/>
                  </a:lnTo>
                  <a:lnTo>
                    <a:pt x="729" y="277"/>
                  </a:lnTo>
                  <a:lnTo>
                    <a:pt x="737" y="280"/>
                  </a:lnTo>
                  <a:lnTo>
                    <a:pt x="743" y="280"/>
                  </a:lnTo>
                  <a:lnTo>
                    <a:pt x="753" y="279"/>
                  </a:lnTo>
                  <a:lnTo>
                    <a:pt x="756" y="287"/>
                  </a:lnTo>
                  <a:lnTo>
                    <a:pt x="759" y="288"/>
                  </a:lnTo>
                  <a:lnTo>
                    <a:pt x="762" y="290"/>
                  </a:lnTo>
                  <a:lnTo>
                    <a:pt x="767" y="287"/>
                  </a:lnTo>
                  <a:lnTo>
                    <a:pt x="770" y="284"/>
                  </a:lnTo>
                  <a:lnTo>
                    <a:pt x="777" y="280"/>
                  </a:lnTo>
                  <a:lnTo>
                    <a:pt x="781" y="279"/>
                  </a:lnTo>
                  <a:lnTo>
                    <a:pt x="786" y="280"/>
                  </a:lnTo>
                  <a:lnTo>
                    <a:pt x="791" y="284"/>
                  </a:lnTo>
                  <a:lnTo>
                    <a:pt x="794" y="288"/>
                  </a:lnTo>
                  <a:lnTo>
                    <a:pt x="792" y="293"/>
                  </a:lnTo>
                  <a:lnTo>
                    <a:pt x="794" y="296"/>
                  </a:lnTo>
                  <a:lnTo>
                    <a:pt x="800" y="301"/>
                  </a:lnTo>
                  <a:lnTo>
                    <a:pt x="805" y="299"/>
                  </a:lnTo>
                  <a:lnTo>
                    <a:pt x="805" y="306"/>
                  </a:lnTo>
                  <a:lnTo>
                    <a:pt x="805" y="309"/>
                  </a:lnTo>
                  <a:lnTo>
                    <a:pt x="808" y="314"/>
                  </a:lnTo>
                  <a:lnTo>
                    <a:pt x="811" y="317"/>
                  </a:lnTo>
                  <a:lnTo>
                    <a:pt x="816" y="315"/>
                  </a:lnTo>
                  <a:lnTo>
                    <a:pt x="822" y="312"/>
                  </a:lnTo>
                  <a:lnTo>
                    <a:pt x="827" y="309"/>
                  </a:lnTo>
                  <a:lnTo>
                    <a:pt x="829" y="306"/>
                  </a:lnTo>
                  <a:lnTo>
                    <a:pt x="832" y="303"/>
                  </a:lnTo>
                  <a:lnTo>
                    <a:pt x="840" y="304"/>
                  </a:lnTo>
                  <a:lnTo>
                    <a:pt x="841" y="306"/>
                  </a:lnTo>
                  <a:lnTo>
                    <a:pt x="840" y="312"/>
                  </a:lnTo>
                  <a:lnTo>
                    <a:pt x="845" y="314"/>
                  </a:lnTo>
                  <a:lnTo>
                    <a:pt x="848" y="312"/>
                  </a:lnTo>
                  <a:lnTo>
                    <a:pt x="852" y="317"/>
                  </a:lnTo>
                  <a:lnTo>
                    <a:pt x="854" y="320"/>
                  </a:lnTo>
                  <a:lnTo>
                    <a:pt x="859" y="322"/>
                  </a:lnTo>
                  <a:lnTo>
                    <a:pt x="863" y="318"/>
                  </a:lnTo>
                  <a:lnTo>
                    <a:pt x="871" y="317"/>
                  </a:lnTo>
                  <a:lnTo>
                    <a:pt x="873" y="318"/>
                  </a:lnTo>
                  <a:lnTo>
                    <a:pt x="873" y="325"/>
                  </a:lnTo>
                  <a:lnTo>
                    <a:pt x="876" y="328"/>
                  </a:lnTo>
                  <a:lnTo>
                    <a:pt x="882" y="328"/>
                  </a:lnTo>
                  <a:lnTo>
                    <a:pt x="886" y="320"/>
                  </a:lnTo>
                  <a:lnTo>
                    <a:pt x="890" y="317"/>
                  </a:lnTo>
                  <a:lnTo>
                    <a:pt x="894" y="318"/>
                  </a:lnTo>
                  <a:lnTo>
                    <a:pt x="898" y="317"/>
                  </a:lnTo>
                  <a:lnTo>
                    <a:pt x="906" y="312"/>
                  </a:lnTo>
                  <a:lnTo>
                    <a:pt x="913" y="312"/>
                  </a:lnTo>
                  <a:lnTo>
                    <a:pt x="916" y="317"/>
                  </a:lnTo>
                  <a:lnTo>
                    <a:pt x="922" y="322"/>
                  </a:lnTo>
                  <a:lnTo>
                    <a:pt x="931" y="323"/>
                  </a:lnTo>
                  <a:lnTo>
                    <a:pt x="939" y="328"/>
                  </a:lnTo>
                  <a:lnTo>
                    <a:pt x="946" y="336"/>
                  </a:lnTo>
                  <a:lnTo>
                    <a:pt x="954" y="337"/>
                  </a:lnTo>
                  <a:lnTo>
                    <a:pt x="958" y="331"/>
                  </a:lnTo>
                  <a:lnTo>
                    <a:pt x="962" y="331"/>
                  </a:lnTo>
                  <a:lnTo>
                    <a:pt x="966" y="325"/>
                  </a:lnTo>
                  <a:lnTo>
                    <a:pt x="974" y="322"/>
                  </a:lnTo>
                  <a:lnTo>
                    <a:pt x="979" y="318"/>
                  </a:lnTo>
                  <a:lnTo>
                    <a:pt x="988" y="315"/>
                  </a:lnTo>
                  <a:lnTo>
                    <a:pt x="995" y="318"/>
                  </a:lnTo>
                  <a:lnTo>
                    <a:pt x="1001" y="322"/>
                  </a:lnTo>
                  <a:lnTo>
                    <a:pt x="1004" y="317"/>
                  </a:lnTo>
                  <a:lnTo>
                    <a:pt x="1009" y="312"/>
                  </a:lnTo>
                  <a:lnTo>
                    <a:pt x="1012" y="310"/>
                  </a:lnTo>
                  <a:lnTo>
                    <a:pt x="1018" y="312"/>
                  </a:lnTo>
                  <a:lnTo>
                    <a:pt x="1023" y="315"/>
                  </a:lnTo>
                  <a:lnTo>
                    <a:pt x="1026" y="318"/>
                  </a:lnTo>
                  <a:lnTo>
                    <a:pt x="1033" y="323"/>
                  </a:lnTo>
                  <a:lnTo>
                    <a:pt x="1037" y="322"/>
                  </a:lnTo>
                  <a:lnTo>
                    <a:pt x="1039" y="322"/>
                  </a:lnTo>
                  <a:lnTo>
                    <a:pt x="1044" y="315"/>
                  </a:lnTo>
                  <a:lnTo>
                    <a:pt x="1050" y="309"/>
                  </a:lnTo>
                  <a:lnTo>
                    <a:pt x="1052" y="307"/>
                  </a:lnTo>
                  <a:lnTo>
                    <a:pt x="1060" y="309"/>
                  </a:lnTo>
                  <a:lnTo>
                    <a:pt x="1063" y="315"/>
                  </a:lnTo>
                  <a:lnTo>
                    <a:pt x="1074" y="322"/>
                  </a:lnTo>
                  <a:lnTo>
                    <a:pt x="1080" y="325"/>
                  </a:lnTo>
                  <a:lnTo>
                    <a:pt x="1083" y="329"/>
                  </a:lnTo>
                  <a:lnTo>
                    <a:pt x="1093" y="334"/>
                  </a:lnTo>
                  <a:lnTo>
                    <a:pt x="1101" y="339"/>
                  </a:lnTo>
                  <a:lnTo>
                    <a:pt x="1112" y="341"/>
                  </a:lnTo>
                  <a:lnTo>
                    <a:pt x="1118" y="344"/>
                  </a:lnTo>
                  <a:lnTo>
                    <a:pt x="1123" y="350"/>
                  </a:lnTo>
                  <a:lnTo>
                    <a:pt x="1128" y="355"/>
                  </a:lnTo>
                  <a:lnTo>
                    <a:pt x="1135" y="352"/>
                  </a:lnTo>
                  <a:lnTo>
                    <a:pt x="1142" y="350"/>
                  </a:lnTo>
                  <a:lnTo>
                    <a:pt x="1150" y="348"/>
                  </a:lnTo>
                  <a:lnTo>
                    <a:pt x="1156" y="353"/>
                  </a:lnTo>
                  <a:lnTo>
                    <a:pt x="1158" y="356"/>
                  </a:lnTo>
                  <a:lnTo>
                    <a:pt x="1158" y="524"/>
                  </a:lnTo>
                  <a:lnTo>
                    <a:pt x="1180" y="551"/>
                  </a:lnTo>
                  <a:lnTo>
                    <a:pt x="1180" y="572"/>
                  </a:lnTo>
                  <a:lnTo>
                    <a:pt x="1186" y="573"/>
                  </a:lnTo>
                  <a:lnTo>
                    <a:pt x="1189" y="581"/>
                  </a:lnTo>
                  <a:lnTo>
                    <a:pt x="1192" y="587"/>
                  </a:lnTo>
                  <a:lnTo>
                    <a:pt x="1196" y="594"/>
                  </a:lnTo>
                  <a:lnTo>
                    <a:pt x="1197" y="598"/>
                  </a:lnTo>
                  <a:lnTo>
                    <a:pt x="1197" y="606"/>
                  </a:lnTo>
                  <a:lnTo>
                    <a:pt x="1202" y="609"/>
                  </a:lnTo>
                  <a:lnTo>
                    <a:pt x="1204" y="617"/>
                  </a:lnTo>
                  <a:lnTo>
                    <a:pt x="1208" y="619"/>
                  </a:lnTo>
                  <a:lnTo>
                    <a:pt x="1210" y="625"/>
                  </a:lnTo>
                  <a:lnTo>
                    <a:pt x="1207" y="632"/>
                  </a:lnTo>
                  <a:lnTo>
                    <a:pt x="1207" y="638"/>
                  </a:lnTo>
                  <a:lnTo>
                    <a:pt x="1205" y="644"/>
                  </a:lnTo>
                  <a:lnTo>
                    <a:pt x="1204" y="649"/>
                  </a:lnTo>
                  <a:lnTo>
                    <a:pt x="1205" y="655"/>
                  </a:lnTo>
                  <a:lnTo>
                    <a:pt x="1202" y="659"/>
                  </a:lnTo>
                  <a:lnTo>
                    <a:pt x="1200" y="665"/>
                  </a:lnTo>
                  <a:lnTo>
                    <a:pt x="1197" y="670"/>
                  </a:lnTo>
                  <a:lnTo>
                    <a:pt x="1196" y="676"/>
                  </a:lnTo>
                  <a:lnTo>
                    <a:pt x="1192" y="679"/>
                  </a:lnTo>
                  <a:lnTo>
                    <a:pt x="1191" y="685"/>
                  </a:lnTo>
                  <a:lnTo>
                    <a:pt x="1191" y="695"/>
                  </a:lnTo>
                  <a:lnTo>
                    <a:pt x="1194" y="697"/>
                  </a:lnTo>
                  <a:lnTo>
                    <a:pt x="1192" y="701"/>
                  </a:lnTo>
                  <a:lnTo>
                    <a:pt x="1191" y="704"/>
                  </a:lnTo>
                  <a:lnTo>
                    <a:pt x="1191" y="711"/>
                  </a:lnTo>
                  <a:lnTo>
                    <a:pt x="1194" y="715"/>
                  </a:lnTo>
                  <a:lnTo>
                    <a:pt x="1196" y="722"/>
                  </a:lnTo>
                  <a:lnTo>
                    <a:pt x="1196" y="728"/>
                  </a:lnTo>
                  <a:lnTo>
                    <a:pt x="1194" y="733"/>
                  </a:lnTo>
                  <a:lnTo>
                    <a:pt x="1191" y="741"/>
                  </a:lnTo>
                  <a:lnTo>
                    <a:pt x="1185" y="747"/>
                  </a:lnTo>
                  <a:lnTo>
                    <a:pt x="1181" y="755"/>
                  </a:lnTo>
                  <a:lnTo>
                    <a:pt x="1178" y="760"/>
                  </a:lnTo>
                  <a:lnTo>
                    <a:pt x="1173" y="763"/>
                  </a:lnTo>
                  <a:lnTo>
                    <a:pt x="1169" y="766"/>
                  </a:lnTo>
                  <a:lnTo>
                    <a:pt x="1170" y="768"/>
                  </a:lnTo>
                  <a:lnTo>
                    <a:pt x="1173" y="769"/>
                  </a:lnTo>
                  <a:lnTo>
                    <a:pt x="1175" y="774"/>
                  </a:lnTo>
                  <a:lnTo>
                    <a:pt x="1177" y="777"/>
                  </a:lnTo>
                  <a:lnTo>
                    <a:pt x="1170" y="779"/>
                  </a:lnTo>
                  <a:lnTo>
                    <a:pt x="1158" y="779"/>
                  </a:lnTo>
                  <a:lnTo>
                    <a:pt x="1148" y="777"/>
                  </a:lnTo>
                  <a:lnTo>
                    <a:pt x="1140" y="782"/>
                  </a:lnTo>
                  <a:lnTo>
                    <a:pt x="1132" y="787"/>
                  </a:lnTo>
                  <a:lnTo>
                    <a:pt x="1123" y="790"/>
                  </a:lnTo>
                  <a:lnTo>
                    <a:pt x="1117" y="795"/>
                  </a:lnTo>
                  <a:lnTo>
                    <a:pt x="1112" y="799"/>
                  </a:lnTo>
                  <a:lnTo>
                    <a:pt x="1105" y="801"/>
                  </a:lnTo>
                  <a:lnTo>
                    <a:pt x="1098" y="793"/>
                  </a:lnTo>
                  <a:lnTo>
                    <a:pt x="1093" y="787"/>
                  </a:lnTo>
                  <a:lnTo>
                    <a:pt x="1093" y="779"/>
                  </a:lnTo>
                  <a:lnTo>
                    <a:pt x="1091" y="772"/>
                  </a:lnTo>
                  <a:lnTo>
                    <a:pt x="1090" y="768"/>
                  </a:lnTo>
                  <a:lnTo>
                    <a:pt x="1086" y="768"/>
                  </a:lnTo>
                  <a:lnTo>
                    <a:pt x="1085" y="772"/>
                  </a:lnTo>
                  <a:lnTo>
                    <a:pt x="1080" y="776"/>
                  </a:lnTo>
                  <a:lnTo>
                    <a:pt x="1077" y="779"/>
                  </a:lnTo>
                  <a:lnTo>
                    <a:pt x="1077" y="831"/>
                  </a:lnTo>
                  <a:lnTo>
                    <a:pt x="1072" y="839"/>
                  </a:lnTo>
                  <a:lnTo>
                    <a:pt x="1071" y="844"/>
                  </a:lnTo>
                  <a:lnTo>
                    <a:pt x="1071" y="850"/>
                  </a:lnTo>
                  <a:lnTo>
                    <a:pt x="1067" y="855"/>
                  </a:lnTo>
                  <a:lnTo>
                    <a:pt x="1064" y="864"/>
                  </a:lnTo>
                  <a:lnTo>
                    <a:pt x="1061" y="869"/>
                  </a:lnTo>
                  <a:lnTo>
                    <a:pt x="1052" y="875"/>
                  </a:lnTo>
                  <a:lnTo>
                    <a:pt x="1042" y="880"/>
                  </a:lnTo>
                  <a:lnTo>
                    <a:pt x="1033" y="883"/>
                  </a:lnTo>
                  <a:lnTo>
                    <a:pt x="1022" y="893"/>
                  </a:lnTo>
                  <a:lnTo>
                    <a:pt x="1009" y="899"/>
                  </a:lnTo>
                  <a:lnTo>
                    <a:pt x="998" y="905"/>
                  </a:lnTo>
                  <a:lnTo>
                    <a:pt x="984" y="913"/>
                  </a:lnTo>
                  <a:lnTo>
                    <a:pt x="968" y="920"/>
                  </a:lnTo>
                  <a:lnTo>
                    <a:pt x="968" y="915"/>
                  </a:lnTo>
                  <a:lnTo>
                    <a:pt x="973" y="912"/>
                  </a:lnTo>
                  <a:lnTo>
                    <a:pt x="979" y="909"/>
                  </a:lnTo>
                  <a:lnTo>
                    <a:pt x="982" y="902"/>
                  </a:lnTo>
                  <a:lnTo>
                    <a:pt x="979" y="897"/>
                  </a:lnTo>
                  <a:lnTo>
                    <a:pt x="976" y="894"/>
                  </a:lnTo>
                  <a:lnTo>
                    <a:pt x="973" y="888"/>
                  </a:lnTo>
                  <a:lnTo>
                    <a:pt x="971" y="890"/>
                  </a:lnTo>
                  <a:lnTo>
                    <a:pt x="971" y="893"/>
                  </a:lnTo>
                  <a:lnTo>
                    <a:pt x="969" y="899"/>
                  </a:lnTo>
                  <a:lnTo>
                    <a:pt x="966" y="902"/>
                  </a:lnTo>
                  <a:lnTo>
                    <a:pt x="962" y="901"/>
                  </a:lnTo>
                  <a:lnTo>
                    <a:pt x="958" y="897"/>
                  </a:lnTo>
                  <a:lnTo>
                    <a:pt x="957" y="893"/>
                  </a:lnTo>
                  <a:lnTo>
                    <a:pt x="955" y="891"/>
                  </a:lnTo>
                  <a:lnTo>
                    <a:pt x="952" y="890"/>
                  </a:lnTo>
                  <a:lnTo>
                    <a:pt x="950" y="894"/>
                  </a:lnTo>
                  <a:lnTo>
                    <a:pt x="950" y="897"/>
                  </a:lnTo>
                  <a:lnTo>
                    <a:pt x="952" y="901"/>
                  </a:lnTo>
                  <a:lnTo>
                    <a:pt x="949" y="902"/>
                  </a:lnTo>
                  <a:lnTo>
                    <a:pt x="947" y="901"/>
                  </a:lnTo>
                  <a:lnTo>
                    <a:pt x="943" y="894"/>
                  </a:lnTo>
                  <a:lnTo>
                    <a:pt x="941" y="893"/>
                  </a:lnTo>
                  <a:lnTo>
                    <a:pt x="939" y="890"/>
                  </a:lnTo>
                  <a:lnTo>
                    <a:pt x="935" y="890"/>
                  </a:lnTo>
                  <a:lnTo>
                    <a:pt x="933" y="893"/>
                  </a:lnTo>
                  <a:lnTo>
                    <a:pt x="933" y="896"/>
                  </a:lnTo>
                  <a:lnTo>
                    <a:pt x="931" y="899"/>
                  </a:lnTo>
                  <a:lnTo>
                    <a:pt x="933" y="904"/>
                  </a:lnTo>
                  <a:lnTo>
                    <a:pt x="936" y="907"/>
                  </a:lnTo>
                  <a:lnTo>
                    <a:pt x="939" y="910"/>
                  </a:lnTo>
                  <a:lnTo>
                    <a:pt x="943" y="913"/>
                  </a:lnTo>
                  <a:lnTo>
                    <a:pt x="944" y="915"/>
                  </a:lnTo>
                  <a:lnTo>
                    <a:pt x="943" y="918"/>
                  </a:lnTo>
                  <a:lnTo>
                    <a:pt x="941" y="921"/>
                  </a:lnTo>
                  <a:lnTo>
                    <a:pt x="939" y="923"/>
                  </a:lnTo>
                  <a:lnTo>
                    <a:pt x="919" y="924"/>
                  </a:lnTo>
                  <a:lnTo>
                    <a:pt x="916" y="929"/>
                  </a:lnTo>
                  <a:lnTo>
                    <a:pt x="913" y="934"/>
                  </a:lnTo>
                  <a:lnTo>
                    <a:pt x="913" y="939"/>
                  </a:lnTo>
                  <a:lnTo>
                    <a:pt x="908" y="942"/>
                  </a:lnTo>
                  <a:lnTo>
                    <a:pt x="906" y="945"/>
                  </a:lnTo>
                  <a:lnTo>
                    <a:pt x="903" y="948"/>
                  </a:lnTo>
                  <a:lnTo>
                    <a:pt x="898" y="948"/>
                  </a:lnTo>
                  <a:lnTo>
                    <a:pt x="894" y="948"/>
                  </a:lnTo>
                  <a:lnTo>
                    <a:pt x="889" y="951"/>
                  </a:lnTo>
                  <a:lnTo>
                    <a:pt x="884" y="954"/>
                  </a:lnTo>
                  <a:lnTo>
                    <a:pt x="882" y="956"/>
                  </a:lnTo>
                  <a:lnTo>
                    <a:pt x="881" y="959"/>
                  </a:lnTo>
                  <a:lnTo>
                    <a:pt x="878" y="962"/>
                  </a:lnTo>
                  <a:lnTo>
                    <a:pt x="882" y="965"/>
                  </a:lnTo>
                  <a:lnTo>
                    <a:pt x="889" y="965"/>
                  </a:lnTo>
                  <a:lnTo>
                    <a:pt x="889" y="969"/>
                  </a:lnTo>
                  <a:lnTo>
                    <a:pt x="887" y="975"/>
                  </a:lnTo>
                  <a:lnTo>
                    <a:pt x="884" y="978"/>
                  </a:lnTo>
                  <a:lnTo>
                    <a:pt x="882" y="981"/>
                  </a:lnTo>
                  <a:lnTo>
                    <a:pt x="876" y="984"/>
                  </a:lnTo>
                  <a:lnTo>
                    <a:pt x="870" y="986"/>
                  </a:lnTo>
                  <a:lnTo>
                    <a:pt x="863" y="986"/>
                  </a:lnTo>
                  <a:lnTo>
                    <a:pt x="860" y="986"/>
                  </a:lnTo>
                  <a:lnTo>
                    <a:pt x="857" y="988"/>
                  </a:lnTo>
                  <a:lnTo>
                    <a:pt x="854" y="991"/>
                  </a:lnTo>
                  <a:lnTo>
                    <a:pt x="857" y="996"/>
                  </a:lnTo>
                  <a:lnTo>
                    <a:pt x="859" y="1000"/>
                  </a:lnTo>
                  <a:lnTo>
                    <a:pt x="862" y="1002"/>
                  </a:lnTo>
                  <a:lnTo>
                    <a:pt x="863" y="1003"/>
                  </a:lnTo>
                  <a:lnTo>
                    <a:pt x="863" y="1011"/>
                  </a:lnTo>
                  <a:lnTo>
                    <a:pt x="863" y="1016"/>
                  </a:lnTo>
                  <a:lnTo>
                    <a:pt x="862" y="1019"/>
                  </a:lnTo>
                  <a:lnTo>
                    <a:pt x="862" y="1024"/>
                  </a:lnTo>
                  <a:lnTo>
                    <a:pt x="862" y="1032"/>
                  </a:lnTo>
                  <a:lnTo>
                    <a:pt x="862" y="1037"/>
                  </a:lnTo>
                  <a:lnTo>
                    <a:pt x="862" y="1041"/>
                  </a:lnTo>
                  <a:lnTo>
                    <a:pt x="857" y="1045"/>
                  </a:lnTo>
                  <a:lnTo>
                    <a:pt x="852" y="1048"/>
                  </a:lnTo>
                  <a:lnTo>
                    <a:pt x="848" y="1046"/>
                  </a:lnTo>
                  <a:lnTo>
                    <a:pt x="846" y="1043"/>
                  </a:lnTo>
                  <a:lnTo>
                    <a:pt x="841" y="1041"/>
                  </a:lnTo>
                  <a:lnTo>
                    <a:pt x="837" y="1040"/>
                  </a:lnTo>
                  <a:lnTo>
                    <a:pt x="832" y="1043"/>
                  </a:lnTo>
                  <a:lnTo>
                    <a:pt x="830" y="1046"/>
                  </a:lnTo>
                  <a:lnTo>
                    <a:pt x="830" y="1049"/>
                  </a:lnTo>
                  <a:lnTo>
                    <a:pt x="833" y="1054"/>
                  </a:lnTo>
                  <a:lnTo>
                    <a:pt x="838" y="1057"/>
                  </a:lnTo>
                  <a:lnTo>
                    <a:pt x="843" y="1056"/>
                  </a:lnTo>
                  <a:lnTo>
                    <a:pt x="846" y="1056"/>
                  </a:lnTo>
                  <a:lnTo>
                    <a:pt x="849" y="1059"/>
                  </a:lnTo>
                  <a:lnTo>
                    <a:pt x="851" y="1064"/>
                  </a:lnTo>
                  <a:lnTo>
                    <a:pt x="852" y="1065"/>
                  </a:lnTo>
                  <a:lnTo>
                    <a:pt x="851" y="1068"/>
                  </a:lnTo>
                  <a:lnTo>
                    <a:pt x="849" y="1075"/>
                  </a:lnTo>
                  <a:lnTo>
                    <a:pt x="849" y="1079"/>
                  </a:lnTo>
                  <a:lnTo>
                    <a:pt x="848" y="1083"/>
                  </a:lnTo>
                  <a:lnTo>
                    <a:pt x="845" y="1086"/>
                  </a:lnTo>
                  <a:lnTo>
                    <a:pt x="840" y="1089"/>
                  </a:lnTo>
                  <a:lnTo>
                    <a:pt x="840" y="1092"/>
                  </a:lnTo>
                  <a:lnTo>
                    <a:pt x="843" y="1098"/>
                  </a:lnTo>
                  <a:lnTo>
                    <a:pt x="843" y="1103"/>
                  </a:lnTo>
                  <a:lnTo>
                    <a:pt x="845" y="1111"/>
                  </a:lnTo>
                  <a:lnTo>
                    <a:pt x="846" y="1117"/>
                  </a:lnTo>
                  <a:lnTo>
                    <a:pt x="846" y="1125"/>
                  </a:lnTo>
                  <a:lnTo>
                    <a:pt x="849" y="1132"/>
                  </a:lnTo>
                  <a:lnTo>
                    <a:pt x="851" y="1141"/>
                  </a:lnTo>
                  <a:lnTo>
                    <a:pt x="852" y="1155"/>
                  </a:lnTo>
                  <a:lnTo>
                    <a:pt x="856" y="1168"/>
                  </a:lnTo>
                  <a:lnTo>
                    <a:pt x="860" y="1179"/>
                  </a:lnTo>
                  <a:lnTo>
                    <a:pt x="865" y="1189"/>
                  </a:lnTo>
                  <a:lnTo>
                    <a:pt x="870" y="1196"/>
                  </a:lnTo>
                  <a:lnTo>
                    <a:pt x="870" y="1201"/>
                  </a:lnTo>
                  <a:lnTo>
                    <a:pt x="862" y="1195"/>
                  </a:lnTo>
                  <a:lnTo>
                    <a:pt x="846" y="1193"/>
                  </a:lnTo>
                  <a:lnTo>
                    <a:pt x="837" y="1193"/>
                  </a:lnTo>
                  <a:lnTo>
                    <a:pt x="826" y="1187"/>
                  </a:lnTo>
                  <a:lnTo>
                    <a:pt x="811" y="1181"/>
                  </a:lnTo>
                  <a:lnTo>
                    <a:pt x="791" y="1176"/>
                  </a:lnTo>
                  <a:lnTo>
                    <a:pt x="765" y="1174"/>
                  </a:lnTo>
                  <a:lnTo>
                    <a:pt x="756" y="1174"/>
                  </a:lnTo>
                  <a:lnTo>
                    <a:pt x="740" y="1165"/>
                  </a:lnTo>
                  <a:lnTo>
                    <a:pt x="731" y="1157"/>
                  </a:lnTo>
                  <a:lnTo>
                    <a:pt x="718" y="1154"/>
                  </a:lnTo>
                  <a:lnTo>
                    <a:pt x="704" y="1152"/>
                  </a:lnTo>
                  <a:lnTo>
                    <a:pt x="690" y="1143"/>
                  </a:lnTo>
                  <a:lnTo>
                    <a:pt x="678" y="1135"/>
                  </a:lnTo>
                  <a:lnTo>
                    <a:pt x="669" y="1117"/>
                  </a:lnTo>
                  <a:lnTo>
                    <a:pt x="658" y="1103"/>
                  </a:lnTo>
                  <a:lnTo>
                    <a:pt x="648" y="1081"/>
                  </a:lnTo>
                  <a:lnTo>
                    <a:pt x="642" y="1070"/>
                  </a:lnTo>
                  <a:lnTo>
                    <a:pt x="639" y="1057"/>
                  </a:lnTo>
                  <a:lnTo>
                    <a:pt x="637" y="1045"/>
                  </a:lnTo>
                  <a:lnTo>
                    <a:pt x="633" y="1026"/>
                  </a:lnTo>
                  <a:lnTo>
                    <a:pt x="628" y="1016"/>
                  </a:lnTo>
                  <a:lnTo>
                    <a:pt x="626" y="1005"/>
                  </a:lnTo>
                  <a:lnTo>
                    <a:pt x="622" y="996"/>
                  </a:lnTo>
                  <a:lnTo>
                    <a:pt x="609" y="986"/>
                  </a:lnTo>
                  <a:lnTo>
                    <a:pt x="601" y="978"/>
                  </a:lnTo>
                  <a:lnTo>
                    <a:pt x="596" y="973"/>
                  </a:lnTo>
                  <a:lnTo>
                    <a:pt x="590" y="959"/>
                  </a:lnTo>
                  <a:lnTo>
                    <a:pt x="582" y="946"/>
                  </a:lnTo>
                  <a:lnTo>
                    <a:pt x="571" y="932"/>
                  </a:lnTo>
                  <a:lnTo>
                    <a:pt x="561" y="920"/>
                  </a:lnTo>
                  <a:lnTo>
                    <a:pt x="550" y="897"/>
                  </a:lnTo>
                  <a:lnTo>
                    <a:pt x="541" y="874"/>
                  </a:lnTo>
                  <a:lnTo>
                    <a:pt x="535" y="852"/>
                  </a:lnTo>
                  <a:lnTo>
                    <a:pt x="530" y="840"/>
                  </a:lnTo>
                  <a:lnTo>
                    <a:pt x="527" y="831"/>
                  </a:lnTo>
                  <a:lnTo>
                    <a:pt x="519" y="814"/>
                  </a:lnTo>
                  <a:lnTo>
                    <a:pt x="509" y="804"/>
                  </a:lnTo>
                  <a:lnTo>
                    <a:pt x="498" y="791"/>
                  </a:lnTo>
                  <a:lnTo>
                    <a:pt x="482" y="774"/>
                  </a:lnTo>
                  <a:lnTo>
                    <a:pt x="474" y="761"/>
                  </a:lnTo>
                  <a:lnTo>
                    <a:pt x="468" y="750"/>
                  </a:lnTo>
                  <a:lnTo>
                    <a:pt x="463" y="744"/>
                  </a:lnTo>
                  <a:lnTo>
                    <a:pt x="446" y="741"/>
                  </a:lnTo>
                  <a:lnTo>
                    <a:pt x="419" y="741"/>
                  </a:lnTo>
                  <a:lnTo>
                    <a:pt x="405" y="742"/>
                  </a:lnTo>
                  <a:lnTo>
                    <a:pt x="380" y="741"/>
                  </a:lnTo>
                  <a:lnTo>
                    <a:pt x="368" y="736"/>
                  </a:lnTo>
                  <a:lnTo>
                    <a:pt x="361" y="733"/>
                  </a:lnTo>
                  <a:lnTo>
                    <a:pt x="348" y="736"/>
                  </a:lnTo>
                  <a:lnTo>
                    <a:pt x="345" y="744"/>
                  </a:lnTo>
                  <a:lnTo>
                    <a:pt x="334" y="757"/>
                  </a:lnTo>
                  <a:lnTo>
                    <a:pt x="324" y="769"/>
                  </a:lnTo>
                  <a:lnTo>
                    <a:pt x="312" y="790"/>
                  </a:lnTo>
                  <a:lnTo>
                    <a:pt x="302" y="801"/>
                  </a:lnTo>
                  <a:lnTo>
                    <a:pt x="296" y="812"/>
                  </a:lnTo>
                  <a:lnTo>
                    <a:pt x="291" y="821"/>
                  </a:lnTo>
                  <a:lnTo>
                    <a:pt x="289" y="825"/>
                  </a:lnTo>
                  <a:lnTo>
                    <a:pt x="286" y="825"/>
                  </a:lnTo>
                  <a:lnTo>
                    <a:pt x="281" y="821"/>
                  </a:lnTo>
                  <a:lnTo>
                    <a:pt x="272" y="817"/>
                  </a:lnTo>
                  <a:lnTo>
                    <a:pt x="263" y="815"/>
                  </a:lnTo>
                  <a:lnTo>
                    <a:pt x="253" y="812"/>
                  </a:lnTo>
                  <a:lnTo>
                    <a:pt x="245" y="806"/>
                  </a:lnTo>
                  <a:lnTo>
                    <a:pt x="231" y="795"/>
                  </a:lnTo>
                  <a:lnTo>
                    <a:pt x="221" y="784"/>
                  </a:lnTo>
                  <a:lnTo>
                    <a:pt x="212" y="776"/>
                  </a:lnTo>
                  <a:lnTo>
                    <a:pt x="199" y="766"/>
                  </a:lnTo>
                  <a:lnTo>
                    <a:pt x="187" y="755"/>
                  </a:lnTo>
                  <a:lnTo>
                    <a:pt x="174" y="741"/>
                  </a:lnTo>
                  <a:lnTo>
                    <a:pt x="168" y="730"/>
                  </a:lnTo>
                  <a:lnTo>
                    <a:pt x="160" y="719"/>
                  </a:lnTo>
                  <a:lnTo>
                    <a:pt x="157" y="708"/>
                  </a:lnTo>
                  <a:lnTo>
                    <a:pt x="153" y="692"/>
                  </a:lnTo>
                  <a:lnTo>
                    <a:pt x="153" y="678"/>
                  </a:lnTo>
                  <a:lnTo>
                    <a:pt x="152" y="670"/>
                  </a:lnTo>
                  <a:lnTo>
                    <a:pt x="150" y="659"/>
                  </a:lnTo>
                  <a:lnTo>
                    <a:pt x="150" y="649"/>
                  </a:lnTo>
                  <a:lnTo>
                    <a:pt x="145" y="636"/>
                  </a:lnTo>
                  <a:lnTo>
                    <a:pt x="142" y="627"/>
                  </a:lnTo>
                  <a:lnTo>
                    <a:pt x="138" y="619"/>
                  </a:lnTo>
                  <a:lnTo>
                    <a:pt x="128" y="611"/>
                  </a:lnTo>
                  <a:lnTo>
                    <a:pt x="119" y="602"/>
                  </a:lnTo>
                  <a:lnTo>
                    <a:pt x="109" y="591"/>
                  </a:lnTo>
                  <a:lnTo>
                    <a:pt x="93" y="576"/>
                  </a:lnTo>
                  <a:lnTo>
                    <a:pt x="82" y="567"/>
                  </a:lnTo>
                  <a:lnTo>
                    <a:pt x="73" y="559"/>
                  </a:lnTo>
                  <a:lnTo>
                    <a:pt x="65" y="546"/>
                  </a:lnTo>
                  <a:lnTo>
                    <a:pt x="60" y="540"/>
                  </a:lnTo>
                  <a:lnTo>
                    <a:pt x="57" y="532"/>
                  </a:lnTo>
                  <a:lnTo>
                    <a:pt x="54" y="527"/>
                  </a:lnTo>
                  <a:lnTo>
                    <a:pt x="41" y="519"/>
                  </a:lnTo>
                  <a:lnTo>
                    <a:pt x="35" y="513"/>
                  </a:lnTo>
                  <a:lnTo>
                    <a:pt x="32" y="502"/>
                  </a:lnTo>
                  <a:lnTo>
                    <a:pt x="27" y="496"/>
                  </a:lnTo>
                  <a:lnTo>
                    <a:pt x="22" y="489"/>
                  </a:lnTo>
                  <a:lnTo>
                    <a:pt x="13" y="483"/>
                  </a:lnTo>
                  <a:lnTo>
                    <a:pt x="8" y="478"/>
                  </a:lnTo>
                  <a:lnTo>
                    <a:pt x="0" y="473"/>
                  </a:lnTo>
                  <a:lnTo>
                    <a:pt x="3" y="462"/>
                  </a:lnTo>
                  <a:lnTo>
                    <a:pt x="6" y="456"/>
                  </a:lnTo>
                  <a:lnTo>
                    <a:pt x="327" y="492"/>
                  </a:lnTo>
                  <a:lnTo>
                    <a:pt x="370" y="0"/>
                  </a:lnTo>
                  <a:close/>
                </a:path>
              </a:pathLst>
            </a:custGeom>
            <a:solidFill>
              <a:srgbClr val="4BACC6"/>
            </a:solidFill>
            <a:ln w="4763">
              <a:solidFill>
                <a:srgbClr val="000000"/>
              </a:solidFill>
              <a:round/>
              <a:headEnd/>
              <a:tailEnd/>
            </a:ln>
          </p:spPr>
          <p:txBody>
            <a:bodyPr/>
            <a:lstStyle/>
            <a:p>
              <a:endParaRPr lang="en-US" sz="800" dirty="0">
                <a:solidFill>
                  <a:srgbClr val="92D050"/>
                </a:solidFill>
              </a:endParaRPr>
            </a:p>
          </p:txBody>
        </p:sp>
        <p:sp>
          <p:nvSpPr>
            <p:cNvPr id="83" name="Freeform 297"/>
            <p:cNvSpPr>
              <a:spLocks/>
            </p:cNvSpPr>
            <p:nvPr/>
          </p:nvSpPr>
          <p:spPr bwMode="auto">
            <a:xfrm>
              <a:off x="2938" y="2714"/>
              <a:ext cx="469" cy="427"/>
            </a:xfrm>
            <a:custGeom>
              <a:avLst/>
              <a:gdLst>
                <a:gd name="T0" fmla="*/ 268 w 469"/>
                <a:gd name="T1" fmla="*/ 6 h 427"/>
                <a:gd name="T2" fmla="*/ 267 w 469"/>
                <a:gd name="T3" fmla="*/ 17 h 427"/>
                <a:gd name="T4" fmla="*/ 270 w 469"/>
                <a:gd name="T5" fmla="*/ 32 h 427"/>
                <a:gd name="T6" fmla="*/ 265 w 469"/>
                <a:gd name="T7" fmla="*/ 41 h 427"/>
                <a:gd name="T8" fmla="*/ 273 w 469"/>
                <a:gd name="T9" fmla="*/ 55 h 427"/>
                <a:gd name="T10" fmla="*/ 283 w 469"/>
                <a:gd name="T11" fmla="*/ 66 h 427"/>
                <a:gd name="T12" fmla="*/ 289 w 469"/>
                <a:gd name="T13" fmla="*/ 78 h 427"/>
                <a:gd name="T14" fmla="*/ 278 w 469"/>
                <a:gd name="T15" fmla="*/ 96 h 427"/>
                <a:gd name="T16" fmla="*/ 268 w 469"/>
                <a:gd name="T17" fmla="*/ 114 h 427"/>
                <a:gd name="T18" fmla="*/ 254 w 469"/>
                <a:gd name="T19" fmla="*/ 127 h 427"/>
                <a:gd name="T20" fmla="*/ 248 w 469"/>
                <a:gd name="T21" fmla="*/ 149 h 427"/>
                <a:gd name="T22" fmla="*/ 238 w 469"/>
                <a:gd name="T23" fmla="*/ 165 h 427"/>
                <a:gd name="T24" fmla="*/ 238 w 469"/>
                <a:gd name="T25" fmla="*/ 182 h 427"/>
                <a:gd name="T26" fmla="*/ 227 w 469"/>
                <a:gd name="T27" fmla="*/ 195 h 427"/>
                <a:gd name="T28" fmla="*/ 234 w 469"/>
                <a:gd name="T29" fmla="*/ 212 h 427"/>
                <a:gd name="T30" fmla="*/ 403 w 469"/>
                <a:gd name="T31" fmla="*/ 225 h 427"/>
                <a:gd name="T32" fmla="*/ 398 w 469"/>
                <a:gd name="T33" fmla="*/ 248 h 427"/>
                <a:gd name="T34" fmla="*/ 408 w 469"/>
                <a:gd name="T35" fmla="*/ 266 h 427"/>
                <a:gd name="T36" fmla="*/ 416 w 469"/>
                <a:gd name="T37" fmla="*/ 291 h 427"/>
                <a:gd name="T38" fmla="*/ 397 w 469"/>
                <a:gd name="T39" fmla="*/ 288 h 427"/>
                <a:gd name="T40" fmla="*/ 363 w 469"/>
                <a:gd name="T41" fmla="*/ 283 h 427"/>
                <a:gd name="T42" fmla="*/ 344 w 469"/>
                <a:gd name="T43" fmla="*/ 301 h 427"/>
                <a:gd name="T44" fmla="*/ 355 w 469"/>
                <a:gd name="T45" fmla="*/ 318 h 427"/>
                <a:gd name="T46" fmla="*/ 387 w 469"/>
                <a:gd name="T47" fmla="*/ 307 h 427"/>
                <a:gd name="T48" fmla="*/ 403 w 469"/>
                <a:gd name="T49" fmla="*/ 312 h 427"/>
                <a:gd name="T50" fmla="*/ 408 w 469"/>
                <a:gd name="T51" fmla="*/ 329 h 427"/>
                <a:gd name="T52" fmla="*/ 425 w 469"/>
                <a:gd name="T53" fmla="*/ 315 h 427"/>
                <a:gd name="T54" fmla="*/ 446 w 469"/>
                <a:gd name="T55" fmla="*/ 305 h 427"/>
                <a:gd name="T56" fmla="*/ 450 w 469"/>
                <a:gd name="T57" fmla="*/ 326 h 427"/>
                <a:gd name="T58" fmla="*/ 438 w 469"/>
                <a:gd name="T59" fmla="*/ 345 h 427"/>
                <a:gd name="T60" fmla="*/ 422 w 469"/>
                <a:gd name="T61" fmla="*/ 359 h 427"/>
                <a:gd name="T62" fmla="*/ 419 w 469"/>
                <a:gd name="T63" fmla="*/ 369 h 427"/>
                <a:gd name="T64" fmla="*/ 431 w 469"/>
                <a:gd name="T65" fmla="*/ 384 h 427"/>
                <a:gd name="T66" fmla="*/ 460 w 469"/>
                <a:gd name="T67" fmla="*/ 399 h 427"/>
                <a:gd name="T68" fmla="*/ 468 w 469"/>
                <a:gd name="T69" fmla="*/ 419 h 427"/>
                <a:gd name="T70" fmla="*/ 444 w 469"/>
                <a:gd name="T71" fmla="*/ 427 h 427"/>
                <a:gd name="T72" fmla="*/ 428 w 469"/>
                <a:gd name="T73" fmla="*/ 407 h 427"/>
                <a:gd name="T74" fmla="*/ 408 w 469"/>
                <a:gd name="T75" fmla="*/ 396 h 427"/>
                <a:gd name="T76" fmla="*/ 387 w 469"/>
                <a:gd name="T77" fmla="*/ 386 h 427"/>
                <a:gd name="T78" fmla="*/ 381 w 469"/>
                <a:gd name="T79" fmla="*/ 408 h 427"/>
                <a:gd name="T80" fmla="*/ 359 w 469"/>
                <a:gd name="T81" fmla="*/ 414 h 427"/>
                <a:gd name="T82" fmla="*/ 336 w 469"/>
                <a:gd name="T83" fmla="*/ 421 h 427"/>
                <a:gd name="T84" fmla="*/ 319 w 469"/>
                <a:gd name="T85" fmla="*/ 418 h 427"/>
                <a:gd name="T86" fmla="*/ 302 w 469"/>
                <a:gd name="T87" fmla="*/ 418 h 427"/>
                <a:gd name="T88" fmla="*/ 273 w 469"/>
                <a:gd name="T89" fmla="*/ 411 h 427"/>
                <a:gd name="T90" fmla="*/ 257 w 469"/>
                <a:gd name="T91" fmla="*/ 391 h 427"/>
                <a:gd name="T92" fmla="*/ 235 w 469"/>
                <a:gd name="T93" fmla="*/ 373 h 427"/>
                <a:gd name="T94" fmla="*/ 213 w 469"/>
                <a:gd name="T95" fmla="*/ 359 h 427"/>
                <a:gd name="T96" fmla="*/ 183 w 469"/>
                <a:gd name="T97" fmla="*/ 365 h 427"/>
                <a:gd name="T98" fmla="*/ 174 w 469"/>
                <a:gd name="T99" fmla="*/ 384 h 427"/>
                <a:gd name="T100" fmla="*/ 129 w 469"/>
                <a:gd name="T101" fmla="*/ 373 h 427"/>
                <a:gd name="T102" fmla="*/ 77 w 469"/>
                <a:gd name="T103" fmla="*/ 362 h 427"/>
                <a:gd name="T104" fmla="*/ 38 w 469"/>
                <a:gd name="T105" fmla="*/ 369 h 427"/>
                <a:gd name="T106" fmla="*/ 19 w 469"/>
                <a:gd name="T107" fmla="*/ 354 h 427"/>
                <a:gd name="T108" fmla="*/ 36 w 469"/>
                <a:gd name="T109" fmla="*/ 329 h 427"/>
                <a:gd name="T110" fmla="*/ 33 w 469"/>
                <a:gd name="T111" fmla="*/ 294 h 427"/>
                <a:gd name="T112" fmla="*/ 38 w 469"/>
                <a:gd name="T113" fmla="*/ 267 h 427"/>
                <a:gd name="T114" fmla="*/ 49 w 469"/>
                <a:gd name="T115" fmla="*/ 233 h 427"/>
                <a:gd name="T116" fmla="*/ 47 w 469"/>
                <a:gd name="T117" fmla="*/ 209 h 427"/>
                <a:gd name="T118" fmla="*/ 38 w 469"/>
                <a:gd name="T119" fmla="*/ 187 h 427"/>
                <a:gd name="T120" fmla="*/ 28 w 469"/>
                <a:gd name="T121" fmla="*/ 168 h 427"/>
                <a:gd name="T122" fmla="*/ 23 w 469"/>
                <a:gd name="T123" fmla="*/ 144 h 427"/>
                <a:gd name="T124" fmla="*/ 3 w 469"/>
                <a:gd name="T125" fmla="*/ 119 h 4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427"/>
                <a:gd name="T191" fmla="*/ 469 w 469"/>
                <a:gd name="T192" fmla="*/ 427 h 4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427">
                  <a:moveTo>
                    <a:pt x="0" y="6"/>
                  </a:moveTo>
                  <a:lnTo>
                    <a:pt x="264" y="0"/>
                  </a:lnTo>
                  <a:lnTo>
                    <a:pt x="265" y="3"/>
                  </a:lnTo>
                  <a:lnTo>
                    <a:pt x="268" y="6"/>
                  </a:lnTo>
                  <a:lnTo>
                    <a:pt x="272" y="9"/>
                  </a:lnTo>
                  <a:lnTo>
                    <a:pt x="268" y="13"/>
                  </a:lnTo>
                  <a:lnTo>
                    <a:pt x="265" y="14"/>
                  </a:lnTo>
                  <a:lnTo>
                    <a:pt x="267" y="17"/>
                  </a:lnTo>
                  <a:lnTo>
                    <a:pt x="265" y="22"/>
                  </a:lnTo>
                  <a:lnTo>
                    <a:pt x="264" y="25"/>
                  </a:lnTo>
                  <a:lnTo>
                    <a:pt x="265" y="28"/>
                  </a:lnTo>
                  <a:lnTo>
                    <a:pt x="270" y="32"/>
                  </a:lnTo>
                  <a:lnTo>
                    <a:pt x="273" y="33"/>
                  </a:lnTo>
                  <a:lnTo>
                    <a:pt x="270" y="36"/>
                  </a:lnTo>
                  <a:lnTo>
                    <a:pt x="267" y="38"/>
                  </a:lnTo>
                  <a:lnTo>
                    <a:pt x="265" y="41"/>
                  </a:lnTo>
                  <a:lnTo>
                    <a:pt x="267" y="44"/>
                  </a:lnTo>
                  <a:lnTo>
                    <a:pt x="268" y="47"/>
                  </a:lnTo>
                  <a:lnTo>
                    <a:pt x="270" y="55"/>
                  </a:lnTo>
                  <a:lnTo>
                    <a:pt x="273" y="55"/>
                  </a:lnTo>
                  <a:lnTo>
                    <a:pt x="272" y="60"/>
                  </a:lnTo>
                  <a:lnTo>
                    <a:pt x="276" y="63"/>
                  </a:lnTo>
                  <a:lnTo>
                    <a:pt x="278" y="66"/>
                  </a:lnTo>
                  <a:lnTo>
                    <a:pt x="283" y="66"/>
                  </a:lnTo>
                  <a:lnTo>
                    <a:pt x="284" y="70"/>
                  </a:lnTo>
                  <a:lnTo>
                    <a:pt x="289" y="71"/>
                  </a:lnTo>
                  <a:lnTo>
                    <a:pt x="291" y="74"/>
                  </a:lnTo>
                  <a:lnTo>
                    <a:pt x="289" y="78"/>
                  </a:lnTo>
                  <a:lnTo>
                    <a:pt x="286" y="82"/>
                  </a:lnTo>
                  <a:lnTo>
                    <a:pt x="283" y="85"/>
                  </a:lnTo>
                  <a:lnTo>
                    <a:pt x="280" y="92"/>
                  </a:lnTo>
                  <a:lnTo>
                    <a:pt x="278" y="96"/>
                  </a:lnTo>
                  <a:lnTo>
                    <a:pt x="275" y="100"/>
                  </a:lnTo>
                  <a:lnTo>
                    <a:pt x="275" y="106"/>
                  </a:lnTo>
                  <a:lnTo>
                    <a:pt x="272" y="111"/>
                  </a:lnTo>
                  <a:lnTo>
                    <a:pt x="268" y="114"/>
                  </a:lnTo>
                  <a:lnTo>
                    <a:pt x="262" y="119"/>
                  </a:lnTo>
                  <a:lnTo>
                    <a:pt x="259" y="125"/>
                  </a:lnTo>
                  <a:lnTo>
                    <a:pt x="259" y="127"/>
                  </a:lnTo>
                  <a:lnTo>
                    <a:pt x="254" y="127"/>
                  </a:lnTo>
                  <a:lnTo>
                    <a:pt x="251" y="131"/>
                  </a:lnTo>
                  <a:lnTo>
                    <a:pt x="248" y="136"/>
                  </a:lnTo>
                  <a:lnTo>
                    <a:pt x="248" y="142"/>
                  </a:lnTo>
                  <a:lnTo>
                    <a:pt x="248" y="149"/>
                  </a:lnTo>
                  <a:lnTo>
                    <a:pt x="246" y="153"/>
                  </a:lnTo>
                  <a:lnTo>
                    <a:pt x="245" y="158"/>
                  </a:lnTo>
                  <a:lnTo>
                    <a:pt x="242" y="161"/>
                  </a:lnTo>
                  <a:lnTo>
                    <a:pt x="238" y="165"/>
                  </a:lnTo>
                  <a:lnTo>
                    <a:pt x="235" y="166"/>
                  </a:lnTo>
                  <a:lnTo>
                    <a:pt x="237" y="171"/>
                  </a:lnTo>
                  <a:lnTo>
                    <a:pt x="238" y="176"/>
                  </a:lnTo>
                  <a:lnTo>
                    <a:pt x="238" y="182"/>
                  </a:lnTo>
                  <a:lnTo>
                    <a:pt x="237" y="185"/>
                  </a:lnTo>
                  <a:lnTo>
                    <a:pt x="235" y="190"/>
                  </a:lnTo>
                  <a:lnTo>
                    <a:pt x="232" y="193"/>
                  </a:lnTo>
                  <a:lnTo>
                    <a:pt x="227" y="195"/>
                  </a:lnTo>
                  <a:lnTo>
                    <a:pt x="224" y="199"/>
                  </a:lnTo>
                  <a:lnTo>
                    <a:pt x="227" y="206"/>
                  </a:lnTo>
                  <a:lnTo>
                    <a:pt x="231" y="207"/>
                  </a:lnTo>
                  <a:lnTo>
                    <a:pt x="234" y="212"/>
                  </a:lnTo>
                  <a:lnTo>
                    <a:pt x="235" y="218"/>
                  </a:lnTo>
                  <a:lnTo>
                    <a:pt x="237" y="221"/>
                  </a:lnTo>
                  <a:lnTo>
                    <a:pt x="403" y="214"/>
                  </a:lnTo>
                  <a:lnTo>
                    <a:pt x="403" y="225"/>
                  </a:lnTo>
                  <a:lnTo>
                    <a:pt x="400" y="229"/>
                  </a:lnTo>
                  <a:lnTo>
                    <a:pt x="398" y="236"/>
                  </a:lnTo>
                  <a:lnTo>
                    <a:pt x="398" y="240"/>
                  </a:lnTo>
                  <a:lnTo>
                    <a:pt x="398" y="248"/>
                  </a:lnTo>
                  <a:lnTo>
                    <a:pt x="398" y="253"/>
                  </a:lnTo>
                  <a:lnTo>
                    <a:pt x="400" y="259"/>
                  </a:lnTo>
                  <a:lnTo>
                    <a:pt x="403" y="263"/>
                  </a:lnTo>
                  <a:lnTo>
                    <a:pt x="408" y="266"/>
                  </a:lnTo>
                  <a:lnTo>
                    <a:pt x="412" y="272"/>
                  </a:lnTo>
                  <a:lnTo>
                    <a:pt x="414" y="278"/>
                  </a:lnTo>
                  <a:lnTo>
                    <a:pt x="416" y="285"/>
                  </a:lnTo>
                  <a:lnTo>
                    <a:pt x="416" y="291"/>
                  </a:lnTo>
                  <a:lnTo>
                    <a:pt x="414" y="296"/>
                  </a:lnTo>
                  <a:lnTo>
                    <a:pt x="409" y="294"/>
                  </a:lnTo>
                  <a:lnTo>
                    <a:pt x="401" y="291"/>
                  </a:lnTo>
                  <a:lnTo>
                    <a:pt x="397" y="288"/>
                  </a:lnTo>
                  <a:lnTo>
                    <a:pt x="386" y="285"/>
                  </a:lnTo>
                  <a:lnTo>
                    <a:pt x="378" y="283"/>
                  </a:lnTo>
                  <a:lnTo>
                    <a:pt x="370" y="282"/>
                  </a:lnTo>
                  <a:lnTo>
                    <a:pt x="363" y="283"/>
                  </a:lnTo>
                  <a:lnTo>
                    <a:pt x="355" y="286"/>
                  </a:lnTo>
                  <a:lnTo>
                    <a:pt x="351" y="290"/>
                  </a:lnTo>
                  <a:lnTo>
                    <a:pt x="346" y="294"/>
                  </a:lnTo>
                  <a:lnTo>
                    <a:pt x="344" y="301"/>
                  </a:lnTo>
                  <a:lnTo>
                    <a:pt x="344" y="307"/>
                  </a:lnTo>
                  <a:lnTo>
                    <a:pt x="348" y="310"/>
                  </a:lnTo>
                  <a:lnTo>
                    <a:pt x="351" y="316"/>
                  </a:lnTo>
                  <a:lnTo>
                    <a:pt x="355" y="318"/>
                  </a:lnTo>
                  <a:lnTo>
                    <a:pt x="365" y="320"/>
                  </a:lnTo>
                  <a:lnTo>
                    <a:pt x="374" y="318"/>
                  </a:lnTo>
                  <a:lnTo>
                    <a:pt x="381" y="313"/>
                  </a:lnTo>
                  <a:lnTo>
                    <a:pt x="387" y="307"/>
                  </a:lnTo>
                  <a:lnTo>
                    <a:pt x="393" y="304"/>
                  </a:lnTo>
                  <a:lnTo>
                    <a:pt x="398" y="304"/>
                  </a:lnTo>
                  <a:lnTo>
                    <a:pt x="401" y="307"/>
                  </a:lnTo>
                  <a:lnTo>
                    <a:pt x="403" y="312"/>
                  </a:lnTo>
                  <a:lnTo>
                    <a:pt x="403" y="316"/>
                  </a:lnTo>
                  <a:lnTo>
                    <a:pt x="403" y="321"/>
                  </a:lnTo>
                  <a:lnTo>
                    <a:pt x="403" y="327"/>
                  </a:lnTo>
                  <a:lnTo>
                    <a:pt x="408" y="329"/>
                  </a:lnTo>
                  <a:lnTo>
                    <a:pt x="412" y="329"/>
                  </a:lnTo>
                  <a:lnTo>
                    <a:pt x="417" y="323"/>
                  </a:lnTo>
                  <a:lnTo>
                    <a:pt x="419" y="320"/>
                  </a:lnTo>
                  <a:lnTo>
                    <a:pt x="425" y="315"/>
                  </a:lnTo>
                  <a:lnTo>
                    <a:pt x="428" y="313"/>
                  </a:lnTo>
                  <a:lnTo>
                    <a:pt x="435" y="310"/>
                  </a:lnTo>
                  <a:lnTo>
                    <a:pt x="438" y="307"/>
                  </a:lnTo>
                  <a:lnTo>
                    <a:pt x="446" y="305"/>
                  </a:lnTo>
                  <a:lnTo>
                    <a:pt x="449" y="308"/>
                  </a:lnTo>
                  <a:lnTo>
                    <a:pt x="449" y="312"/>
                  </a:lnTo>
                  <a:lnTo>
                    <a:pt x="452" y="320"/>
                  </a:lnTo>
                  <a:lnTo>
                    <a:pt x="450" y="326"/>
                  </a:lnTo>
                  <a:lnTo>
                    <a:pt x="449" y="334"/>
                  </a:lnTo>
                  <a:lnTo>
                    <a:pt x="447" y="339"/>
                  </a:lnTo>
                  <a:lnTo>
                    <a:pt x="442" y="340"/>
                  </a:lnTo>
                  <a:lnTo>
                    <a:pt x="438" y="345"/>
                  </a:lnTo>
                  <a:lnTo>
                    <a:pt x="435" y="348"/>
                  </a:lnTo>
                  <a:lnTo>
                    <a:pt x="430" y="350"/>
                  </a:lnTo>
                  <a:lnTo>
                    <a:pt x="425" y="354"/>
                  </a:lnTo>
                  <a:lnTo>
                    <a:pt x="422" y="359"/>
                  </a:lnTo>
                  <a:lnTo>
                    <a:pt x="419" y="361"/>
                  </a:lnTo>
                  <a:lnTo>
                    <a:pt x="416" y="362"/>
                  </a:lnTo>
                  <a:lnTo>
                    <a:pt x="414" y="367"/>
                  </a:lnTo>
                  <a:lnTo>
                    <a:pt x="419" y="369"/>
                  </a:lnTo>
                  <a:lnTo>
                    <a:pt x="420" y="372"/>
                  </a:lnTo>
                  <a:lnTo>
                    <a:pt x="422" y="377"/>
                  </a:lnTo>
                  <a:lnTo>
                    <a:pt x="423" y="380"/>
                  </a:lnTo>
                  <a:lnTo>
                    <a:pt x="431" y="384"/>
                  </a:lnTo>
                  <a:lnTo>
                    <a:pt x="438" y="388"/>
                  </a:lnTo>
                  <a:lnTo>
                    <a:pt x="444" y="391"/>
                  </a:lnTo>
                  <a:lnTo>
                    <a:pt x="454" y="396"/>
                  </a:lnTo>
                  <a:lnTo>
                    <a:pt x="460" y="399"/>
                  </a:lnTo>
                  <a:lnTo>
                    <a:pt x="466" y="402"/>
                  </a:lnTo>
                  <a:lnTo>
                    <a:pt x="469" y="407"/>
                  </a:lnTo>
                  <a:lnTo>
                    <a:pt x="469" y="413"/>
                  </a:lnTo>
                  <a:lnTo>
                    <a:pt x="468" y="419"/>
                  </a:lnTo>
                  <a:lnTo>
                    <a:pt x="463" y="422"/>
                  </a:lnTo>
                  <a:lnTo>
                    <a:pt x="458" y="426"/>
                  </a:lnTo>
                  <a:lnTo>
                    <a:pt x="454" y="427"/>
                  </a:lnTo>
                  <a:lnTo>
                    <a:pt x="444" y="427"/>
                  </a:lnTo>
                  <a:lnTo>
                    <a:pt x="441" y="421"/>
                  </a:lnTo>
                  <a:lnTo>
                    <a:pt x="438" y="416"/>
                  </a:lnTo>
                  <a:lnTo>
                    <a:pt x="433" y="410"/>
                  </a:lnTo>
                  <a:lnTo>
                    <a:pt x="428" y="407"/>
                  </a:lnTo>
                  <a:lnTo>
                    <a:pt x="420" y="403"/>
                  </a:lnTo>
                  <a:lnTo>
                    <a:pt x="416" y="402"/>
                  </a:lnTo>
                  <a:lnTo>
                    <a:pt x="412" y="397"/>
                  </a:lnTo>
                  <a:lnTo>
                    <a:pt x="408" y="396"/>
                  </a:lnTo>
                  <a:lnTo>
                    <a:pt x="401" y="391"/>
                  </a:lnTo>
                  <a:lnTo>
                    <a:pt x="398" y="386"/>
                  </a:lnTo>
                  <a:lnTo>
                    <a:pt x="392" y="384"/>
                  </a:lnTo>
                  <a:lnTo>
                    <a:pt x="387" y="386"/>
                  </a:lnTo>
                  <a:lnTo>
                    <a:pt x="386" y="391"/>
                  </a:lnTo>
                  <a:lnTo>
                    <a:pt x="386" y="396"/>
                  </a:lnTo>
                  <a:lnTo>
                    <a:pt x="384" y="400"/>
                  </a:lnTo>
                  <a:lnTo>
                    <a:pt x="381" y="408"/>
                  </a:lnTo>
                  <a:lnTo>
                    <a:pt x="378" y="411"/>
                  </a:lnTo>
                  <a:lnTo>
                    <a:pt x="373" y="414"/>
                  </a:lnTo>
                  <a:lnTo>
                    <a:pt x="363" y="416"/>
                  </a:lnTo>
                  <a:lnTo>
                    <a:pt x="359" y="414"/>
                  </a:lnTo>
                  <a:lnTo>
                    <a:pt x="352" y="413"/>
                  </a:lnTo>
                  <a:lnTo>
                    <a:pt x="346" y="416"/>
                  </a:lnTo>
                  <a:lnTo>
                    <a:pt x="341" y="418"/>
                  </a:lnTo>
                  <a:lnTo>
                    <a:pt x="336" y="421"/>
                  </a:lnTo>
                  <a:lnTo>
                    <a:pt x="330" y="418"/>
                  </a:lnTo>
                  <a:lnTo>
                    <a:pt x="325" y="413"/>
                  </a:lnTo>
                  <a:lnTo>
                    <a:pt x="322" y="413"/>
                  </a:lnTo>
                  <a:lnTo>
                    <a:pt x="319" y="418"/>
                  </a:lnTo>
                  <a:lnTo>
                    <a:pt x="318" y="421"/>
                  </a:lnTo>
                  <a:lnTo>
                    <a:pt x="314" y="422"/>
                  </a:lnTo>
                  <a:lnTo>
                    <a:pt x="310" y="421"/>
                  </a:lnTo>
                  <a:lnTo>
                    <a:pt x="302" y="418"/>
                  </a:lnTo>
                  <a:lnTo>
                    <a:pt x="295" y="414"/>
                  </a:lnTo>
                  <a:lnTo>
                    <a:pt x="289" y="413"/>
                  </a:lnTo>
                  <a:lnTo>
                    <a:pt x="281" y="413"/>
                  </a:lnTo>
                  <a:lnTo>
                    <a:pt x="273" y="411"/>
                  </a:lnTo>
                  <a:lnTo>
                    <a:pt x="270" y="407"/>
                  </a:lnTo>
                  <a:lnTo>
                    <a:pt x="264" y="400"/>
                  </a:lnTo>
                  <a:lnTo>
                    <a:pt x="261" y="396"/>
                  </a:lnTo>
                  <a:lnTo>
                    <a:pt x="257" y="391"/>
                  </a:lnTo>
                  <a:lnTo>
                    <a:pt x="254" y="384"/>
                  </a:lnTo>
                  <a:lnTo>
                    <a:pt x="246" y="383"/>
                  </a:lnTo>
                  <a:lnTo>
                    <a:pt x="242" y="380"/>
                  </a:lnTo>
                  <a:lnTo>
                    <a:pt x="235" y="373"/>
                  </a:lnTo>
                  <a:lnTo>
                    <a:pt x="229" y="369"/>
                  </a:lnTo>
                  <a:lnTo>
                    <a:pt x="224" y="365"/>
                  </a:lnTo>
                  <a:lnTo>
                    <a:pt x="216" y="364"/>
                  </a:lnTo>
                  <a:lnTo>
                    <a:pt x="213" y="359"/>
                  </a:lnTo>
                  <a:lnTo>
                    <a:pt x="207" y="356"/>
                  </a:lnTo>
                  <a:lnTo>
                    <a:pt x="188" y="354"/>
                  </a:lnTo>
                  <a:lnTo>
                    <a:pt x="185" y="359"/>
                  </a:lnTo>
                  <a:lnTo>
                    <a:pt x="183" y="365"/>
                  </a:lnTo>
                  <a:lnTo>
                    <a:pt x="185" y="370"/>
                  </a:lnTo>
                  <a:lnTo>
                    <a:pt x="182" y="377"/>
                  </a:lnTo>
                  <a:lnTo>
                    <a:pt x="177" y="381"/>
                  </a:lnTo>
                  <a:lnTo>
                    <a:pt x="174" y="384"/>
                  </a:lnTo>
                  <a:lnTo>
                    <a:pt x="164" y="381"/>
                  </a:lnTo>
                  <a:lnTo>
                    <a:pt x="155" y="378"/>
                  </a:lnTo>
                  <a:lnTo>
                    <a:pt x="142" y="378"/>
                  </a:lnTo>
                  <a:lnTo>
                    <a:pt x="129" y="373"/>
                  </a:lnTo>
                  <a:lnTo>
                    <a:pt x="117" y="370"/>
                  </a:lnTo>
                  <a:lnTo>
                    <a:pt x="102" y="369"/>
                  </a:lnTo>
                  <a:lnTo>
                    <a:pt x="87" y="365"/>
                  </a:lnTo>
                  <a:lnTo>
                    <a:pt x="77" y="362"/>
                  </a:lnTo>
                  <a:lnTo>
                    <a:pt x="68" y="364"/>
                  </a:lnTo>
                  <a:lnTo>
                    <a:pt x="58" y="365"/>
                  </a:lnTo>
                  <a:lnTo>
                    <a:pt x="44" y="367"/>
                  </a:lnTo>
                  <a:lnTo>
                    <a:pt x="38" y="369"/>
                  </a:lnTo>
                  <a:lnTo>
                    <a:pt x="20" y="369"/>
                  </a:lnTo>
                  <a:lnTo>
                    <a:pt x="17" y="364"/>
                  </a:lnTo>
                  <a:lnTo>
                    <a:pt x="11" y="359"/>
                  </a:lnTo>
                  <a:lnTo>
                    <a:pt x="19" y="354"/>
                  </a:lnTo>
                  <a:lnTo>
                    <a:pt x="22" y="350"/>
                  </a:lnTo>
                  <a:lnTo>
                    <a:pt x="25" y="345"/>
                  </a:lnTo>
                  <a:lnTo>
                    <a:pt x="30" y="337"/>
                  </a:lnTo>
                  <a:lnTo>
                    <a:pt x="36" y="329"/>
                  </a:lnTo>
                  <a:lnTo>
                    <a:pt x="38" y="321"/>
                  </a:lnTo>
                  <a:lnTo>
                    <a:pt x="38" y="313"/>
                  </a:lnTo>
                  <a:lnTo>
                    <a:pt x="34" y="304"/>
                  </a:lnTo>
                  <a:lnTo>
                    <a:pt x="33" y="294"/>
                  </a:lnTo>
                  <a:lnTo>
                    <a:pt x="33" y="290"/>
                  </a:lnTo>
                  <a:lnTo>
                    <a:pt x="33" y="280"/>
                  </a:lnTo>
                  <a:lnTo>
                    <a:pt x="34" y="274"/>
                  </a:lnTo>
                  <a:lnTo>
                    <a:pt x="38" y="267"/>
                  </a:lnTo>
                  <a:lnTo>
                    <a:pt x="42" y="261"/>
                  </a:lnTo>
                  <a:lnTo>
                    <a:pt x="46" y="250"/>
                  </a:lnTo>
                  <a:lnTo>
                    <a:pt x="47" y="242"/>
                  </a:lnTo>
                  <a:lnTo>
                    <a:pt x="49" y="233"/>
                  </a:lnTo>
                  <a:lnTo>
                    <a:pt x="49" y="228"/>
                  </a:lnTo>
                  <a:lnTo>
                    <a:pt x="50" y="221"/>
                  </a:lnTo>
                  <a:lnTo>
                    <a:pt x="52" y="214"/>
                  </a:lnTo>
                  <a:lnTo>
                    <a:pt x="47" y="209"/>
                  </a:lnTo>
                  <a:lnTo>
                    <a:pt x="44" y="204"/>
                  </a:lnTo>
                  <a:lnTo>
                    <a:pt x="41" y="198"/>
                  </a:lnTo>
                  <a:lnTo>
                    <a:pt x="38" y="191"/>
                  </a:lnTo>
                  <a:lnTo>
                    <a:pt x="38" y="187"/>
                  </a:lnTo>
                  <a:lnTo>
                    <a:pt x="36" y="180"/>
                  </a:lnTo>
                  <a:lnTo>
                    <a:pt x="33" y="177"/>
                  </a:lnTo>
                  <a:lnTo>
                    <a:pt x="31" y="172"/>
                  </a:lnTo>
                  <a:lnTo>
                    <a:pt x="28" y="168"/>
                  </a:lnTo>
                  <a:lnTo>
                    <a:pt x="25" y="166"/>
                  </a:lnTo>
                  <a:lnTo>
                    <a:pt x="20" y="161"/>
                  </a:lnTo>
                  <a:lnTo>
                    <a:pt x="22" y="153"/>
                  </a:lnTo>
                  <a:lnTo>
                    <a:pt x="23" y="144"/>
                  </a:lnTo>
                  <a:lnTo>
                    <a:pt x="22" y="138"/>
                  </a:lnTo>
                  <a:lnTo>
                    <a:pt x="14" y="131"/>
                  </a:lnTo>
                  <a:lnTo>
                    <a:pt x="9" y="125"/>
                  </a:lnTo>
                  <a:lnTo>
                    <a:pt x="3" y="119"/>
                  </a:lnTo>
                  <a:lnTo>
                    <a:pt x="0" y="114"/>
                  </a:lnTo>
                  <a:lnTo>
                    <a:pt x="0" y="6"/>
                  </a:lnTo>
                  <a:close/>
                </a:path>
              </a:pathLst>
            </a:custGeom>
            <a:solidFill>
              <a:srgbClr val="4BACC6"/>
            </a:solidFill>
            <a:ln w="4763">
              <a:solidFill>
                <a:srgbClr val="000000"/>
              </a:solidFill>
              <a:round/>
              <a:headEnd/>
              <a:tailEnd/>
            </a:ln>
          </p:spPr>
          <p:txBody>
            <a:bodyPr/>
            <a:lstStyle/>
            <a:p>
              <a:endParaRPr lang="en-US" sz="800" dirty="0">
                <a:solidFill>
                  <a:srgbClr val="92D050"/>
                </a:solidFill>
              </a:endParaRPr>
            </a:p>
          </p:txBody>
        </p:sp>
        <p:sp>
          <p:nvSpPr>
            <p:cNvPr id="84" name="Freeform 298"/>
            <p:cNvSpPr>
              <a:spLocks/>
            </p:cNvSpPr>
            <p:nvPr/>
          </p:nvSpPr>
          <p:spPr bwMode="auto">
            <a:xfrm>
              <a:off x="2882" y="2323"/>
              <a:ext cx="435" cy="397"/>
            </a:xfrm>
            <a:custGeom>
              <a:avLst/>
              <a:gdLst>
                <a:gd name="T0" fmla="*/ 389 w 435"/>
                <a:gd name="T1" fmla="*/ 0 h 397"/>
                <a:gd name="T2" fmla="*/ 399 w 435"/>
                <a:gd name="T3" fmla="*/ 11 h 397"/>
                <a:gd name="T4" fmla="*/ 400 w 435"/>
                <a:gd name="T5" fmla="*/ 22 h 397"/>
                <a:gd name="T6" fmla="*/ 396 w 435"/>
                <a:gd name="T7" fmla="*/ 33 h 397"/>
                <a:gd name="T8" fmla="*/ 385 w 435"/>
                <a:gd name="T9" fmla="*/ 44 h 397"/>
                <a:gd name="T10" fmla="*/ 377 w 435"/>
                <a:gd name="T11" fmla="*/ 52 h 397"/>
                <a:gd name="T12" fmla="*/ 426 w 435"/>
                <a:gd name="T13" fmla="*/ 56 h 397"/>
                <a:gd name="T14" fmla="*/ 435 w 435"/>
                <a:gd name="T15" fmla="*/ 65 h 397"/>
                <a:gd name="T16" fmla="*/ 426 w 435"/>
                <a:gd name="T17" fmla="*/ 79 h 397"/>
                <a:gd name="T18" fmla="*/ 416 w 435"/>
                <a:gd name="T19" fmla="*/ 87 h 397"/>
                <a:gd name="T20" fmla="*/ 418 w 435"/>
                <a:gd name="T21" fmla="*/ 98 h 397"/>
                <a:gd name="T22" fmla="*/ 415 w 435"/>
                <a:gd name="T23" fmla="*/ 109 h 397"/>
                <a:gd name="T24" fmla="*/ 407 w 435"/>
                <a:gd name="T25" fmla="*/ 114 h 397"/>
                <a:gd name="T26" fmla="*/ 404 w 435"/>
                <a:gd name="T27" fmla="*/ 122 h 397"/>
                <a:gd name="T28" fmla="*/ 399 w 435"/>
                <a:gd name="T29" fmla="*/ 128 h 397"/>
                <a:gd name="T30" fmla="*/ 405 w 435"/>
                <a:gd name="T31" fmla="*/ 138 h 397"/>
                <a:gd name="T32" fmla="*/ 404 w 435"/>
                <a:gd name="T33" fmla="*/ 154 h 397"/>
                <a:gd name="T34" fmla="*/ 394 w 435"/>
                <a:gd name="T35" fmla="*/ 163 h 397"/>
                <a:gd name="T36" fmla="*/ 388 w 435"/>
                <a:gd name="T37" fmla="*/ 173 h 397"/>
                <a:gd name="T38" fmla="*/ 386 w 435"/>
                <a:gd name="T39" fmla="*/ 182 h 397"/>
                <a:gd name="T40" fmla="*/ 377 w 435"/>
                <a:gd name="T41" fmla="*/ 187 h 397"/>
                <a:gd name="T42" fmla="*/ 374 w 435"/>
                <a:gd name="T43" fmla="*/ 196 h 397"/>
                <a:gd name="T44" fmla="*/ 364 w 435"/>
                <a:gd name="T45" fmla="*/ 201 h 397"/>
                <a:gd name="T46" fmla="*/ 362 w 435"/>
                <a:gd name="T47" fmla="*/ 212 h 397"/>
                <a:gd name="T48" fmla="*/ 366 w 435"/>
                <a:gd name="T49" fmla="*/ 219 h 397"/>
                <a:gd name="T50" fmla="*/ 366 w 435"/>
                <a:gd name="T51" fmla="*/ 230 h 397"/>
                <a:gd name="T52" fmla="*/ 358 w 435"/>
                <a:gd name="T53" fmla="*/ 236 h 397"/>
                <a:gd name="T54" fmla="*/ 347 w 435"/>
                <a:gd name="T55" fmla="*/ 242 h 397"/>
                <a:gd name="T56" fmla="*/ 343 w 435"/>
                <a:gd name="T57" fmla="*/ 252 h 397"/>
                <a:gd name="T58" fmla="*/ 337 w 435"/>
                <a:gd name="T59" fmla="*/ 266 h 397"/>
                <a:gd name="T60" fmla="*/ 331 w 435"/>
                <a:gd name="T61" fmla="*/ 279 h 397"/>
                <a:gd name="T62" fmla="*/ 324 w 435"/>
                <a:gd name="T63" fmla="*/ 290 h 397"/>
                <a:gd name="T64" fmla="*/ 321 w 435"/>
                <a:gd name="T65" fmla="*/ 306 h 397"/>
                <a:gd name="T66" fmla="*/ 315 w 435"/>
                <a:gd name="T67" fmla="*/ 315 h 397"/>
                <a:gd name="T68" fmla="*/ 317 w 435"/>
                <a:gd name="T69" fmla="*/ 328 h 397"/>
                <a:gd name="T70" fmla="*/ 318 w 435"/>
                <a:gd name="T71" fmla="*/ 340 h 397"/>
                <a:gd name="T72" fmla="*/ 318 w 435"/>
                <a:gd name="T73" fmla="*/ 355 h 397"/>
                <a:gd name="T74" fmla="*/ 326 w 435"/>
                <a:gd name="T75" fmla="*/ 364 h 397"/>
                <a:gd name="T76" fmla="*/ 323 w 435"/>
                <a:gd name="T77" fmla="*/ 378 h 397"/>
                <a:gd name="T78" fmla="*/ 321 w 435"/>
                <a:gd name="T79" fmla="*/ 388 h 397"/>
                <a:gd name="T80" fmla="*/ 56 w 435"/>
                <a:gd name="T81" fmla="*/ 397 h 397"/>
                <a:gd name="T82" fmla="*/ 51 w 435"/>
                <a:gd name="T83" fmla="*/ 334 h 397"/>
                <a:gd name="T84" fmla="*/ 38 w 435"/>
                <a:gd name="T85" fmla="*/ 332 h 397"/>
                <a:gd name="T86" fmla="*/ 29 w 435"/>
                <a:gd name="T87" fmla="*/ 337 h 397"/>
                <a:gd name="T88" fmla="*/ 22 w 435"/>
                <a:gd name="T89" fmla="*/ 332 h 397"/>
                <a:gd name="T90" fmla="*/ 15 w 435"/>
                <a:gd name="T91" fmla="*/ 323 h 397"/>
                <a:gd name="T92" fmla="*/ 0 w 435"/>
                <a:gd name="T93" fmla="*/ 13 h 3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5"/>
                <a:gd name="T142" fmla="*/ 0 h 397"/>
                <a:gd name="T143" fmla="*/ 435 w 435"/>
                <a:gd name="T144" fmla="*/ 397 h 3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5" h="397">
                  <a:moveTo>
                    <a:pt x="0" y="13"/>
                  </a:moveTo>
                  <a:lnTo>
                    <a:pt x="389" y="0"/>
                  </a:lnTo>
                  <a:lnTo>
                    <a:pt x="396" y="8"/>
                  </a:lnTo>
                  <a:lnTo>
                    <a:pt x="399" y="11"/>
                  </a:lnTo>
                  <a:lnTo>
                    <a:pt x="400" y="13"/>
                  </a:lnTo>
                  <a:lnTo>
                    <a:pt x="400" y="22"/>
                  </a:lnTo>
                  <a:lnTo>
                    <a:pt x="399" y="27"/>
                  </a:lnTo>
                  <a:lnTo>
                    <a:pt x="396" y="33"/>
                  </a:lnTo>
                  <a:lnTo>
                    <a:pt x="389" y="40"/>
                  </a:lnTo>
                  <a:lnTo>
                    <a:pt x="385" y="44"/>
                  </a:lnTo>
                  <a:lnTo>
                    <a:pt x="380" y="48"/>
                  </a:lnTo>
                  <a:lnTo>
                    <a:pt x="377" y="52"/>
                  </a:lnTo>
                  <a:lnTo>
                    <a:pt x="374" y="57"/>
                  </a:lnTo>
                  <a:lnTo>
                    <a:pt x="426" y="56"/>
                  </a:lnTo>
                  <a:lnTo>
                    <a:pt x="432" y="60"/>
                  </a:lnTo>
                  <a:lnTo>
                    <a:pt x="435" y="65"/>
                  </a:lnTo>
                  <a:lnTo>
                    <a:pt x="430" y="75"/>
                  </a:lnTo>
                  <a:lnTo>
                    <a:pt x="426" y="79"/>
                  </a:lnTo>
                  <a:lnTo>
                    <a:pt x="419" y="84"/>
                  </a:lnTo>
                  <a:lnTo>
                    <a:pt x="416" y="87"/>
                  </a:lnTo>
                  <a:lnTo>
                    <a:pt x="416" y="95"/>
                  </a:lnTo>
                  <a:lnTo>
                    <a:pt x="418" y="98"/>
                  </a:lnTo>
                  <a:lnTo>
                    <a:pt x="416" y="105"/>
                  </a:lnTo>
                  <a:lnTo>
                    <a:pt x="415" y="109"/>
                  </a:lnTo>
                  <a:lnTo>
                    <a:pt x="410" y="111"/>
                  </a:lnTo>
                  <a:lnTo>
                    <a:pt x="407" y="114"/>
                  </a:lnTo>
                  <a:lnTo>
                    <a:pt x="407" y="117"/>
                  </a:lnTo>
                  <a:lnTo>
                    <a:pt x="404" y="122"/>
                  </a:lnTo>
                  <a:lnTo>
                    <a:pt x="402" y="124"/>
                  </a:lnTo>
                  <a:lnTo>
                    <a:pt x="399" y="128"/>
                  </a:lnTo>
                  <a:lnTo>
                    <a:pt x="400" y="135"/>
                  </a:lnTo>
                  <a:lnTo>
                    <a:pt x="405" y="138"/>
                  </a:lnTo>
                  <a:lnTo>
                    <a:pt x="407" y="144"/>
                  </a:lnTo>
                  <a:lnTo>
                    <a:pt x="404" y="154"/>
                  </a:lnTo>
                  <a:lnTo>
                    <a:pt x="399" y="160"/>
                  </a:lnTo>
                  <a:lnTo>
                    <a:pt x="394" y="163"/>
                  </a:lnTo>
                  <a:lnTo>
                    <a:pt x="389" y="166"/>
                  </a:lnTo>
                  <a:lnTo>
                    <a:pt x="388" y="173"/>
                  </a:lnTo>
                  <a:lnTo>
                    <a:pt x="389" y="176"/>
                  </a:lnTo>
                  <a:lnTo>
                    <a:pt x="386" y="182"/>
                  </a:lnTo>
                  <a:lnTo>
                    <a:pt x="381" y="184"/>
                  </a:lnTo>
                  <a:lnTo>
                    <a:pt x="377" y="187"/>
                  </a:lnTo>
                  <a:lnTo>
                    <a:pt x="375" y="192"/>
                  </a:lnTo>
                  <a:lnTo>
                    <a:pt x="374" y="196"/>
                  </a:lnTo>
                  <a:lnTo>
                    <a:pt x="369" y="200"/>
                  </a:lnTo>
                  <a:lnTo>
                    <a:pt x="364" y="201"/>
                  </a:lnTo>
                  <a:lnTo>
                    <a:pt x="364" y="206"/>
                  </a:lnTo>
                  <a:lnTo>
                    <a:pt x="362" y="212"/>
                  </a:lnTo>
                  <a:lnTo>
                    <a:pt x="362" y="215"/>
                  </a:lnTo>
                  <a:lnTo>
                    <a:pt x="366" y="219"/>
                  </a:lnTo>
                  <a:lnTo>
                    <a:pt x="366" y="223"/>
                  </a:lnTo>
                  <a:lnTo>
                    <a:pt x="366" y="230"/>
                  </a:lnTo>
                  <a:lnTo>
                    <a:pt x="362" y="234"/>
                  </a:lnTo>
                  <a:lnTo>
                    <a:pt x="358" y="236"/>
                  </a:lnTo>
                  <a:lnTo>
                    <a:pt x="351" y="241"/>
                  </a:lnTo>
                  <a:lnTo>
                    <a:pt x="347" y="242"/>
                  </a:lnTo>
                  <a:lnTo>
                    <a:pt x="345" y="247"/>
                  </a:lnTo>
                  <a:lnTo>
                    <a:pt x="343" y="252"/>
                  </a:lnTo>
                  <a:lnTo>
                    <a:pt x="340" y="260"/>
                  </a:lnTo>
                  <a:lnTo>
                    <a:pt x="337" y="266"/>
                  </a:lnTo>
                  <a:lnTo>
                    <a:pt x="334" y="271"/>
                  </a:lnTo>
                  <a:lnTo>
                    <a:pt x="331" y="279"/>
                  </a:lnTo>
                  <a:lnTo>
                    <a:pt x="328" y="285"/>
                  </a:lnTo>
                  <a:lnTo>
                    <a:pt x="324" y="290"/>
                  </a:lnTo>
                  <a:lnTo>
                    <a:pt x="323" y="298"/>
                  </a:lnTo>
                  <a:lnTo>
                    <a:pt x="321" y="306"/>
                  </a:lnTo>
                  <a:lnTo>
                    <a:pt x="318" y="310"/>
                  </a:lnTo>
                  <a:lnTo>
                    <a:pt x="315" y="315"/>
                  </a:lnTo>
                  <a:lnTo>
                    <a:pt x="313" y="321"/>
                  </a:lnTo>
                  <a:lnTo>
                    <a:pt x="317" y="328"/>
                  </a:lnTo>
                  <a:lnTo>
                    <a:pt x="318" y="332"/>
                  </a:lnTo>
                  <a:lnTo>
                    <a:pt x="318" y="340"/>
                  </a:lnTo>
                  <a:lnTo>
                    <a:pt x="320" y="347"/>
                  </a:lnTo>
                  <a:lnTo>
                    <a:pt x="318" y="355"/>
                  </a:lnTo>
                  <a:lnTo>
                    <a:pt x="321" y="359"/>
                  </a:lnTo>
                  <a:lnTo>
                    <a:pt x="326" y="364"/>
                  </a:lnTo>
                  <a:lnTo>
                    <a:pt x="326" y="367"/>
                  </a:lnTo>
                  <a:lnTo>
                    <a:pt x="323" y="378"/>
                  </a:lnTo>
                  <a:lnTo>
                    <a:pt x="320" y="383"/>
                  </a:lnTo>
                  <a:lnTo>
                    <a:pt x="321" y="388"/>
                  </a:lnTo>
                  <a:lnTo>
                    <a:pt x="321" y="391"/>
                  </a:lnTo>
                  <a:lnTo>
                    <a:pt x="56" y="397"/>
                  </a:lnTo>
                  <a:lnTo>
                    <a:pt x="56" y="339"/>
                  </a:lnTo>
                  <a:lnTo>
                    <a:pt x="51" y="334"/>
                  </a:lnTo>
                  <a:lnTo>
                    <a:pt x="45" y="331"/>
                  </a:lnTo>
                  <a:lnTo>
                    <a:pt x="38" y="332"/>
                  </a:lnTo>
                  <a:lnTo>
                    <a:pt x="32" y="336"/>
                  </a:lnTo>
                  <a:lnTo>
                    <a:pt x="29" y="337"/>
                  </a:lnTo>
                  <a:lnTo>
                    <a:pt x="24" y="336"/>
                  </a:lnTo>
                  <a:lnTo>
                    <a:pt x="22" y="332"/>
                  </a:lnTo>
                  <a:lnTo>
                    <a:pt x="18" y="329"/>
                  </a:lnTo>
                  <a:lnTo>
                    <a:pt x="15" y="323"/>
                  </a:lnTo>
                  <a:lnTo>
                    <a:pt x="11" y="321"/>
                  </a:lnTo>
                  <a:lnTo>
                    <a:pt x="0" y="13"/>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85" name="Freeform 299"/>
            <p:cNvSpPr>
              <a:spLocks/>
            </p:cNvSpPr>
            <p:nvPr/>
          </p:nvSpPr>
          <p:spPr bwMode="auto">
            <a:xfrm>
              <a:off x="2789" y="1879"/>
              <a:ext cx="574" cy="507"/>
            </a:xfrm>
            <a:custGeom>
              <a:avLst/>
              <a:gdLst>
                <a:gd name="T0" fmla="*/ 335 w 574"/>
                <a:gd name="T1" fmla="*/ 4 h 507"/>
                <a:gd name="T2" fmla="*/ 343 w 574"/>
                <a:gd name="T3" fmla="*/ 14 h 507"/>
                <a:gd name="T4" fmla="*/ 353 w 574"/>
                <a:gd name="T5" fmla="*/ 27 h 507"/>
                <a:gd name="T6" fmla="*/ 351 w 574"/>
                <a:gd name="T7" fmla="*/ 36 h 507"/>
                <a:gd name="T8" fmla="*/ 351 w 574"/>
                <a:gd name="T9" fmla="*/ 55 h 507"/>
                <a:gd name="T10" fmla="*/ 357 w 574"/>
                <a:gd name="T11" fmla="*/ 74 h 507"/>
                <a:gd name="T12" fmla="*/ 365 w 574"/>
                <a:gd name="T13" fmla="*/ 93 h 507"/>
                <a:gd name="T14" fmla="*/ 381 w 574"/>
                <a:gd name="T15" fmla="*/ 112 h 507"/>
                <a:gd name="T16" fmla="*/ 397 w 574"/>
                <a:gd name="T17" fmla="*/ 128 h 507"/>
                <a:gd name="T18" fmla="*/ 419 w 574"/>
                <a:gd name="T19" fmla="*/ 145 h 507"/>
                <a:gd name="T20" fmla="*/ 422 w 574"/>
                <a:gd name="T21" fmla="*/ 166 h 507"/>
                <a:gd name="T22" fmla="*/ 430 w 574"/>
                <a:gd name="T23" fmla="*/ 182 h 507"/>
                <a:gd name="T24" fmla="*/ 448 w 574"/>
                <a:gd name="T25" fmla="*/ 177 h 507"/>
                <a:gd name="T26" fmla="*/ 465 w 574"/>
                <a:gd name="T27" fmla="*/ 180 h 507"/>
                <a:gd name="T28" fmla="*/ 473 w 574"/>
                <a:gd name="T29" fmla="*/ 196 h 507"/>
                <a:gd name="T30" fmla="*/ 467 w 574"/>
                <a:gd name="T31" fmla="*/ 216 h 507"/>
                <a:gd name="T32" fmla="*/ 457 w 574"/>
                <a:gd name="T33" fmla="*/ 235 h 507"/>
                <a:gd name="T34" fmla="*/ 455 w 574"/>
                <a:gd name="T35" fmla="*/ 251 h 507"/>
                <a:gd name="T36" fmla="*/ 468 w 574"/>
                <a:gd name="T37" fmla="*/ 265 h 507"/>
                <a:gd name="T38" fmla="*/ 495 w 574"/>
                <a:gd name="T39" fmla="*/ 286 h 507"/>
                <a:gd name="T40" fmla="*/ 520 w 574"/>
                <a:gd name="T41" fmla="*/ 303 h 507"/>
                <a:gd name="T42" fmla="*/ 533 w 574"/>
                <a:gd name="T43" fmla="*/ 324 h 507"/>
                <a:gd name="T44" fmla="*/ 539 w 574"/>
                <a:gd name="T45" fmla="*/ 337 h 507"/>
                <a:gd name="T46" fmla="*/ 538 w 574"/>
                <a:gd name="T47" fmla="*/ 351 h 507"/>
                <a:gd name="T48" fmla="*/ 541 w 574"/>
                <a:gd name="T49" fmla="*/ 367 h 507"/>
                <a:gd name="T50" fmla="*/ 557 w 574"/>
                <a:gd name="T51" fmla="*/ 382 h 507"/>
                <a:gd name="T52" fmla="*/ 574 w 574"/>
                <a:gd name="T53" fmla="*/ 398 h 507"/>
                <a:gd name="T54" fmla="*/ 568 w 574"/>
                <a:gd name="T55" fmla="*/ 420 h 507"/>
                <a:gd name="T56" fmla="*/ 549 w 574"/>
                <a:gd name="T57" fmla="*/ 435 h 507"/>
                <a:gd name="T58" fmla="*/ 541 w 574"/>
                <a:gd name="T59" fmla="*/ 455 h 507"/>
                <a:gd name="T60" fmla="*/ 535 w 574"/>
                <a:gd name="T61" fmla="*/ 484 h 507"/>
                <a:gd name="T62" fmla="*/ 528 w 574"/>
                <a:gd name="T63" fmla="*/ 501 h 507"/>
                <a:gd name="T64" fmla="*/ 519 w 574"/>
                <a:gd name="T65" fmla="*/ 500 h 507"/>
                <a:gd name="T66" fmla="*/ 473 w 574"/>
                <a:gd name="T67" fmla="*/ 492 h 507"/>
                <a:gd name="T68" fmla="*/ 493 w 574"/>
                <a:gd name="T69" fmla="*/ 466 h 507"/>
                <a:gd name="T70" fmla="*/ 487 w 574"/>
                <a:gd name="T71" fmla="*/ 451 h 507"/>
                <a:gd name="T72" fmla="*/ 93 w 574"/>
                <a:gd name="T73" fmla="*/ 457 h 507"/>
                <a:gd name="T74" fmla="*/ 87 w 574"/>
                <a:gd name="T75" fmla="*/ 166 h 507"/>
                <a:gd name="T76" fmla="*/ 73 w 574"/>
                <a:gd name="T77" fmla="*/ 153 h 507"/>
                <a:gd name="T78" fmla="*/ 70 w 574"/>
                <a:gd name="T79" fmla="*/ 140 h 507"/>
                <a:gd name="T80" fmla="*/ 60 w 574"/>
                <a:gd name="T81" fmla="*/ 129 h 507"/>
                <a:gd name="T82" fmla="*/ 51 w 574"/>
                <a:gd name="T83" fmla="*/ 120 h 507"/>
                <a:gd name="T84" fmla="*/ 60 w 574"/>
                <a:gd name="T85" fmla="*/ 109 h 507"/>
                <a:gd name="T86" fmla="*/ 70 w 574"/>
                <a:gd name="T87" fmla="*/ 99 h 507"/>
                <a:gd name="T88" fmla="*/ 74 w 574"/>
                <a:gd name="T89" fmla="*/ 93 h 507"/>
                <a:gd name="T90" fmla="*/ 68 w 574"/>
                <a:gd name="T91" fmla="*/ 85 h 507"/>
                <a:gd name="T92" fmla="*/ 62 w 574"/>
                <a:gd name="T93" fmla="*/ 82 h 507"/>
                <a:gd name="T94" fmla="*/ 49 w 574"/>
                <a:gd name="T95" fmla="*/ 87 h 507"/>
                <a:gd name="T96" fmla="*/ 32 w 574"/>
                <a:gd name="T97" fmla="*/ 71 h 507"/>
                <a:gd name="T98" fmla="*/ 30 w 574"/>
                <a:gd name="T99" fmla="*/ 60 h 507"/>
                <a:gd name="T100" fmla="*/ 17 w 574"/>
                <a:gd name="T101" fmla="*/ 42 h 507"/>
                <a:gd name="T102" fmla="*/ 6 w 574"/>
                <a:gd name="T103" fmla="*/ 31 h 507"/>
                <a:gd name="T104" fmla="*/ 2 w 574"/>
                <a:gd name="T105" fmla="*/ 12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507"/>
                <a:gd name="T161" fmla="*/ 574 w 574"/>
                <a:gd name="T162" fmla="*/ 507 h 5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507">
                  <a:moveTo>
                    <a:pt x="0" y="6"/>
                  </a:moveTo>
                  <a:lnTo>
                    <a:pt x="332" y="0"/>
                  </a:lnTo>
                  <a:lnTo>
                    <a:pt x="335" y="4"/>
                  </a:lnTo>
                  <a:lnTo>
                    <a:pt x="338" y="9"/>
                  </a:lnTo>
                  <a:lnTo>
                    <a:pt x="340" y="11"/>
                  </a:lnTo>
                  <a:lnTo>
                    <a:pt x="343" y="14"/>
                  </a:lnTo>
                  <a:lnTo>
                    <a:pt x="348" y="19"/>
                  </a:lnTo>
                  <a:lnTo>
                    <a:pt x="351" y="20"/>
                  </a:lnTo>
                  <a:lnTo>
                    <a:pt x="353" y="27"/>
                  </a:lnTo>
                  <a:lnTo>
                    <a:pt x="356" y="25"/>
                  </a:lnTo>
                  <a:lnTo>
                    <a:pt x="354" y="31"/>
                  </a:lnTo>
                  <a:lnTo>
                    <a:pt x="351" y="36"/>
                  </a:lnTo>
                  <a:lnTo>
                    <a:pt x="353" y="44"/>
                  </a:lnTo>
                  <a:lnTo>
                    <a:pt x="353" y="50"/>
                  </a:lnTo>
                  <a:lnTo>
                    <a:pt x="351" y="55"/>
                  </a:lnTo>
                  <a:lnTo>
                    <a:pt x="354" y="60"/>
                  </a:lnTo>
                  <a:lnTo>
                    <a:pt x="356" y="66"/>
                  </a:lnTo>
                  <a:lnTo>
                    <a:pt x="357" y="74"/>
                  </a:lnTo>
                  <a:lnTo>
                    <a:pt x="361" y="80"/>
                  </a:lnTo>
                  <a:lnTo>
                    <a:pt x="362" y="87"/>
                  </a:lnTo>
                  <a:lnTo>
                    <a:pt x="365" y="93"/>
                  </a:lnTo>
                  <a:lnTo>
                    <a:pt x="365" y="96"/>
                  </a:lnTo>
                  <a:lnTo>
                    <a:pt x="375" y="107"/>
                  </a:lnTo>
                  <a:lnTo>
                    <a:pt x="381" y="112"/>
                  </a:lnTo>
                  <a:lnTo>
                    <a:pt x="387" y="117"/>
                  </a:lnTo>
                  <a:lnTo>
                    <a:pt x="392" y="121"/>
                  </a:lnTo>
                  <a:lnTo>
                    <a:pt x="397" y="128"/>
                  </a:lnTo>
                  <a:lnTo>
                    <a:pt x="406" y="134"/>
                  </a:lnTo>
                  <a:lnTo>
                    <a:pt x="411" y="139"/>
                  </a:lnTo>
                  <a:lnTo>
                    <a:pt x="419" y="145"/>
                  </a:lnTo>
                  <a:lnTo>
                    <a:pt x="421" y="153"/>
                  </a:lnTo>
                  <a:lnTo>
                    <a:pt x="422" y="159"/>
                  </a:lnTo>
                  <a:lnTo>
                    <a:pt x="422" y="166"/>
                  </a:lnTo>
                  <a:lnTo>
                    <a:pt x="424" y="172"/>
                  </a:lnTo>
                  <a:lnTo>
                    <a:pt x="425" y="177"/>
                  </a:lnTo>
                  <a:lnTo>
                    <a:pt x="430" y="182"/>
                  </a:lnTo>
                  <a:lnTo>
                    <a:pt x="435" y="185"/>
                  </a:lnTo>
                  <a:lnTo>
                    <a:pt x="441" y="182"/>
                  </a:lnTo>
                  <a:lnTo>
                    <a:pt x="448" y="177"/>
                  </a:lnTo>
                  <a:lnTo>
                    <a:pt x="454" y="174"/>
                  </a:lnTo>
                  <a:lnTo>
                    <a:pt x="460" y="177"/>
                  </a:lnTo>
                  <a:lnTo>
                    <a:pt x="465" y="180"/>
                  </a:lnTo>
                  <a:lnTo>
                    <a:pt x="470" y="183"/>
                  </a:lnTo>
                  <a:lnTo>
                    <a:pt x="474" y="189"/>
                  </a:lnTo>
                  <a:lnTo>
                    <a:pt x="473" y="196"/>
                  </a:lnTo>
                  <a:lnTo>
                    <a:pt x="470" y="202"/>
                  </a:lnTo>
                  <a:lnTo>
                    <a:pt x="468" y="210"/>
                  </a:lnTo>
                  <a:lnTo>
                    <a:pt x="467" y="216"/>
                  </a:lnTo>
                  <a:lnTo>
                    <a:pt x="463" y="223"/>
                  </a:lnTo>
                  <a:lnTo>
                    <a:pt x="460" y="227"/>
                  </a:lnTo>
                  <a:lnTo>
                    <a:pt x="457" y="235"/>
                  </a:lnTo>
                  <a:lnTo>
                    <a:pt x="455" y="240"/>
                  </a:lnTo>
                  <a:lnTo>
                    <a:pt x="455" y="246"/>
                  </a:lnTo>
                  <a:lnTo>
                    <a:pt x="455" y="251"/>
                  </a:lnTo>
                  <a:lnTo>
                    <a:pt x="457" y="256"/>
                  </a:lnTo>
                  <a:lnTo>
                    <a:pt x="460" y="259"/>
                  </a:lnTo>
                  <a:lnTo>
                    <a:pt x="468" y="265"/>
                  </a:lnTo>
                  <a:lnTo>
                    <a:pt x="474" y="275"/>
                  </a:lnTo>
                  <a:lnTo>
                    <a:pt x="487" y="281"/>
                  </a:lnTo>
                  <a:lnTo>
                    <a:pt x="495" y="286"/>
                  </a:lnTo>
                  <a:lnTo>
                    <a:pt x="503" y="291"/>
                  </a:lnTo>
                  <a:lnTo>
                    <a:pt x="511" y="297"/>
                  </a:lnTo>
                  <a:lnTo>
                    <a:pt x="520" y="303"/>
                  </a:lnTo>
                  <a:lnTo>
                    <a:pt x="528" y="310"/>
                  </a:lnTo>
                  <a:lnTo>
                    <a:pt x="533" y="316"/>
                  </a:lnTo>
                  <a:lnTo>
                    <a:pt x="533" y="324"/>
                  </a:lnTo>
                  <a:lnTo>
                    <a:pt x="533" y="329"/>
                  </a:lnTo>
                  <a:lnTo>
                    <a:pt x="536" y="333"/>
                  </a:lnTo>
                  <a:lnTo>
                    <a:pt x="539" y="337"/>
                  </a:lnTo>
                  <a:lnTo>
                    <a:pt x="542" y="341"/>
                  </a:lnTo>
                  <a:lnTo>
                    <a:pt x="541" y="346"/>
                  </a:lnTo>
                  <a:lnTo>
                    <a:pt x="538" y="351"/>
                  </a:lnTo>
                  <a:lnTo>
                    <a:pt x="535" y="357"/>
                  </a:lnTo>
                  <a:lnTo>
                    <a:pt x="538" y="362"/>
                  </a:lnTo>
                  <a:lnTo>
                    <a:pt x="541" y="367"/>
                  </a:lnTo>
                  <a:lnTo>
                    <a:pt x="546" y="373"/>
                  </a:lnTo>
                  <a:lnTo>
                    <a:pt x="549" y="379"/>
                  </a:lnTo>
                  <a:lnTo>
                    <a:pt x="557" y="382"/>
                  </a:lnTo>
                  <a:lnTo>
                    <a:pt x="566" y="384"/>
                  </a:lnTo>
                  <a:lnTo>
                    <a:pt x="571" y="390"/>
                  </a:lnTo>
                  <a:lnTo>
                    <a:pt x="574" y="398"/>
                  </a:lnTo>
                  <a:lnTo>
                    <a:pt x="572" y="408"/>
                  </a:lnTo>
                  <a:lnTo>
                    <a:pt x="571" y="414"/>
                  </a:lnTo>
                  <a:lnTo>
                    <a:pt x="568" y="420"/>
                  </a:lnTo>
                  <a:lnTo>
                    <a:pt x="565" y="427"/>
                  </a:lnTo>
                  <a:lnTo>
                    <a:pt x="555" y="433"/>
                  </a:lnTo>
                  <a:lnTo>
                    <a:pt x="549" y="435"/>
                  </a:lnTo>
                  <a:lnTo>
                    <a:pt x="547" y="441"/>
                  </a:lnTo>
                  <a:lnTo>
                    <a:pt x="542" y="449"/>
                  </a:lnTo>
                  <a:lnTo>
                    <a:pt x="541" y="455"/>
                  </a:lnTo>
                  <a:lnTo>
                    <a:pt x="538" y="460"/>
                  </a:lnTo>
                  <a:lnTo>
                    <a:pt x="536" y="474"/>
                  </a:lnTo>
                  <a:lnTo>
                    <a:pt x="535" y="484"/>
                  </a:lnTo>
                  <a:lnTo>
                    <a:pt x="531" y="490"/>
                  </a:lnTo>
                  <a:lnTo>
                    <a:pt x="528" y="496"/>
                  </a:lnTo>
                  <a:lnTo>
                    <a:pt x="528" y="501"/>
                  </a:lnTo>
                  <a:lnTo>
                    <a:pt x="528" y="507"/>
                  </a:lnTo>
                  <a:lnTo>
                    <a:pt x="522" y="500"/>
                  </a:lnTo>
                  <a:lnTo>
                    <a:pt x="519" y="500"/>
                  </a:lnTo>
                  <a:lnTo>
                    <a:pt x="509" y="500"/>
                  </a:lnTo>
                  <a:lnTo>
                    <a:pt x="467" y="500"/>
                  </a:lnTo>
                  <a:lnTo>
                    <a:pt x="473" y="492"/>
                  </a:lnTo>
                  <a:lnTo>
                    <a:pt x="481" y="482"/>
                  </a:lnTo>
                  <a:lnTo>
                    <a:pt x="487" y="479"/>
                  </a:lnTo>
                  <a:lnTo>
                    <a:pt x="493" y="466"/>
                  </a:lnTo>
                  <a:lnTo>
                    <a:pt x="495" y="460"/>
                  </a:lnTo>
                  <a:lnTo>
                    <a:pt x="492" y="455"/>
                  </a:lnTo>
                  <a:lnTo>
                    <a:pt x="487" y="451"/>
                  </a:lnTo>
                  <a:lnTo>
                    <a:pt x="485" y="447"/>
                  </a:lnTo>
                  <a:lnTo>
                    <a:pt x="484" y="444"/>
                  </a:lnTo>
                  <a:lnTo>
                    <a:pt x="93" y="457"/>
                  </a:lnTo>
                  <a:lnTo>
                    <a:pt x="98" y="169"/>
                  </a:lnTo>
                  <a:lnTo>
                    <a:pt x="93" y="167"/>
                  </a:lnTo>
                  <a:lnTo>
                    <a:pt x="87" y="166"/>
                  </a:lnTo>
                  <a:lnTo>
                    <a:pt x="79" y="161"/>
                  </a:lnTo>
                  <a:lnTo>
                    <a:pt x="74" y="158"/>
                  </a:lnTo>
                  <a:lnTo>
                    <a:pt x="73" y="153"/>
                  </a:lnTo>
                  <a:lnTo>
                    <a:pt x="74" y="148"/>
                  </a:lnTo>
                  <a:lnTo>
                    <a:pt x="71" y="147"/>
                  </a:lnTo>
                  <a:lnTo>
                    <a:pt x="70" y="140"/>
                  </a:lnTo>
                  <a:lnTo>
                    <a:pt x="68" y="137"/>
                  </a:lnTo>
                  <a:lnTo>
                    <a:pt x="62" y="134"/>
                  </a:lnTo>
                  <a:lnTo>
                    <a:pt x="60" y="129"/>
                  </a:lnTo>
                  <a:lnTo>
                    <a:pt x="57" y="126"/>
                  </a:lnTo>
                  <a:lnTo>
                    <a:pt x="51" y="125"/>
                  </a:lnTo>
                  <a:lnTo>
                    <a:pt x="51" y="120"/>
                  </a:lnTo>
                  <a:lnTo>
                    <a:pt x="54" y="117"/>
                  </a:lnTo>
                  <a:lnTo>
                    <a:pt x="57" y="114"/>
                  </a:lnTo>
                  <a:lnTo>
                    <a:pt x="60" y="109"/>
                  </a:lnTo>
                  <a:lnTo>
                    <a:pt x="60" y="104"/>
                  </a:lnTo>
                  <a:lnTo>
                    <a:pt x="63" y="101"/>
                  </a:lnTo>
                  <a:lnTo>
                    <a:pt x="70" y="99"/>
                  </a:lnTo>
                  <a:lnTo>
                    <a:pt x="71" y="101"/>
                  </a:lnTo>
                  <a:lnTo>
                    <a:pt x="73" y="98"/>
                  </a:lnTo>
                  <a:lnTo>
                    <a:pt x="74" y="93"/>
                  </a:lnTo>
                  <a:lnTo>
                    <a:pt x="73" y="90"/>
                  </a:lnTo>
                  <a:lnTo>
                    <a:pt x="70" y="88"/>
                  </a:lnTo>
                  <a:lnTo>
                    <a:pt x="68" y="85"/>
                  </a:lnTo>
                  <a:lnTo>
                    <a:pt x="68" y="82"/>
                  </a:lnTo>
                  <a:lnTo>
                    <a:pt x="65" y="79"/>
                  </a:lnTo>
                  <a:lnTo>
                    <a:pt x="62" y="82"/>
                  </a:lnTo>
                  <a:lnTo>
                    <a:pt x="58" y="87"/>
                  </a:lnTo>
                  <a:lnTo>
                    <a:pt x="54" y="87"/>
                  </a:lnTo>
                  <a:lnTo>
                    <a:pt x="49" y="87"/>
                  </a:lnTo>
                  <a:lnTo>
                    <a:pt x="44" y="83"/>
                  </a:lnTo>
                  <a:lnTo>
                    <a:pt x="40" y="80"/>
                  </a:lnTo>
                  <a:lnTo>
                    <a:pt x="32" y="71"/>
                  </a:lnTo>
                  <a:lnTo>
                    <a:pt x="30" y="68"/>
                  </a:lnTo>
                  <a:lnTo>
                    <a:pt x="28" y="63"/>
                  </a:lnTo>
                  <a:lnTo>
                    <a:pt x="30" y="60"/>
                  </a:lnTo>
                  <a:lnTo>
                    <a:pt x="25" y="53"/>
                  </a:lnTo>
                  <a:lnTo>
                    <a:pt x="21" y="49"/>
                  </a:lnTo>
                  <a:lnTo>
                    <a:pt x="17" y="42"/>
                  </a:lnTo>
                  <a:lnTo>
                    <a:pt x="11" y="39"/>
                  </a:lnTo>
                  <a:lnTo>
                    <a:pt x="6" y="36"/>
                  </a:lnTo>
                  <a:lnTo>
                    <a:pt x="6" y="31"/>
                  </a:lnTo>
                  <a:lnTo>
                    <a:pt x="6" y="25"/>
                  </a:lnTo>
                  <a:lnTo>
                    <a:pt x="3" y="19"/>
                  </a:lnTo>
                  <a:lnTo>
                    <a:pt x="2" y="12"/>
                  </a:lnTo>
                  <a:lnTo>
                    <a:pt x="0" y="9"/>
                  </a:lnTo>
                  <a:lnTo>
                    <a:pt x="0" y="6"/>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86" name="Freeform 300"/>
            <p:cNvSpPr>
              <a:spLocks/>
            </p:cNvSpPr>
            <p:nvPr/>
          </p:nvSpPr>
          <p:spPr bwMode="auto">
            <a:xfrm>
              <a:off x="2662" y="3242"/>
              <a:ext cx="59" cy="64"/>
            </a:xfrm>
            <a:custGeom>
              <a:avLst/>
              <a:gdLst>
                <a:gd name="T0" fmla="*/ 56 w 59"/>
                <a:gd name="T1" fmla="*/ 0 h 64"/>
                <a:gd name="T2" fmla="*/ 51 w 59"/>
                <a:gd name="T3" fmla="*/ 5 h 64"/>
                <a:gd name="T4" fmla="*/ 45 w 59"/>
                <a:gd name="T5" fmla="*/ 8 h 64"/>
                <a:gd name="T6" fmla="*/ 42 w 59"/>
                <a:gd name="T7" fmla="*/ 11 h 64"/>
                <a:gd name="T8" fmla="*/ 37 w 59"/>
                <a:gd name="T9" fmla="*/ 16 h 64"/>
                <a:gd name="T10" fmla="*/ 31 w 59"/>
                <a:gd name="T11" fmla="*/ 16 h 64"/>
                <a:gd name="T12" fmla="*/ 26 w 59"/>
                <a:gd name="T13" fmla="*/ 23 h 64"/>
                <a:gd name="T14" fmla="*/ 23 w 59"/>
                <a:gd name="T15" fmla="*/ 26 h 64"/>
                <a:gd name="T16" fmla="*/ 18 w 59"/>
                <a:gd name="T17" fmla="*/ 30 h 64"/>
                <a:gd name="T18" fmla="*/ 15 w 59"/>
                <a:gd name="T19" fmla="*/ 37 h 64"/>
                <a:gd name="T20" fmla="*/ 12 w 59"/>
                <a:gd name="T21" fmla="*/ 40 h 64"/>
                <a:gd name="T22" fmla="*/ 7 w 59"/>
                <a:gd name="T23" fmla="*/ 46 h 64"/>
                <a:gd name="T24" fmla="*/ 4 w 59"/>
                <a:gd name="T25" fmla="*/ 54 h 64"/>
                <a:gd name="T26" fmla="*/ 0 w 59"/>
                <a:gd name="T27" fmla="*/ 57 h 64"/>
                <a:gd name="T28" fmla="*/ 2 w 59"/>
                <a:gd name="T29" fmla="*/ 62 h 64"/>
                <a:gd name="T30" fmla="*/ 5 w 59"/>
                <a:gd name="T31" fmla="*/ 64 h 64"/>
                <a:gd name="T32" fmla="*/ 10 w 59"/>
                <a:gd name="T33" fmla="*/ 59 h 64"/>
                <a:gd name="T34" fmla="*/ 16 w 59"/>
                <a:gd name="T35" fmla="*/ 53 h 64"/>
                <a:gd name="T36" fmla="*/ 23 w 59"/>
                <a:gd name="T37" fmla="*/ 46 h 64"/>
                <a:gd name="T38" fmla="*/ 31 w 59"/>
                <a:gd name="T39" fmla="*/ 37 h 64"/>
                <a:gd name="T40" fmla="*/ 37 w 59"/>
                <a:gd name="T41" fmla="*/ 32 h 64"/>
                <a:gd name="T42" fmla="*/ 45 w 59"/>
                <a:gd name="T43" fmla="*/ 24 h 64"/>
                <a:gd name="T44" fmla="*/ 51 w 59"/>
                <a:gd name="T45" fmla="*/ 16 h 64"/>
                <a:gd name="T46" fmla="*/ 57 w 59"/>
                <a:gd name="T47" fmla="*/ 11 h 64"/>
                <a:gd name="T48" fmla="*/ 59 w 59"/>
                <a:gd name="T49" fmla="*/ 4 h 64"/>
                <a:gd name="T50" fmla="*/ 59 w 59"/>
                <a:gd name="T51" fmla="*/ 0 h 64"/>
                <a:gd name="T52" fmla="*/ 56 w 59"/>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
                <a:gd name="T82" fmla="*/ 0 h 64"/>
                <a:gd name="T83" fmla="*/ 59 w 59"/>
                <a:gd name="T84" fmla="*/ 64 h 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 h="64">
                  <a:moveTo>
                    <a:pt x="56" y="0"/>
                  </a:moveTo>
                  <a:lnTo>
                    <a:pt x="51" y="5"/>
                  </a:lnTo>
                  <a:lnTo>
                    <a:pt x="45" y="8"/>
                  </a:lnTo>
                  <a:lnTo>
                    <a:pt x="42" y="11"/>
                  </a:lnTo>
                  <a:lnTo>
                    <a:pt x="37" y="16"/>
                  </a:lnTo>
                  <a:lnTo>
                    <a:pt x="31" y="16"/>
                  </a:lnTo>
                  <a:lnTo>
                    <a:pt x="26" y="23"/>
                  </a:lnTo>
                  <a:lnTo>
                    <a:pt x="23" y="26"/>
                  </a:lnTo>
                  <a:lnTo>
                    <a:pt x="18" y="30"/>
                  </a:lnTo>
                  <a:lnTo>
                    <a:pt x="15" y="37"/>
                  </a:lnTo>
                  <a:lnTo>
                    <a:pt x="12" y="40"/>
                  </a:lnTo>
                  <a:lnTo>
                    <a:pt x="7" y="46"/>
                  </a:lnTo>
                  <a:lnTo>
                    <a:pt x="4" y="54"/>
                  </a:lnTo>
                  <a:lnTo>
                    <a:pt x="0" y="57"/>
                  </a:lnTo>
                  <a:lnTo>
                    <a:pt x="2" y="62"/>
                  </a:lnTo>
                  <a:lnTo>
                    <a:pt x="5" y="64"/>
                  </a:lnTo>
                  <a:lnTo>
                    <a:pt x="10" y="59"/>
                  </a:lnTo>
                  <a:lnTo>
                    <a:pt x="16" y="53"/>
                  </a:lnTo>
                  <a:lnTo>
                    <a:pt x="23" y="46"/>
                  </a:lnTo>
                  <a:lnTo>
                    <a:pt x="31" y="37"/>
                  </a:lnTo>
                  <a:lnTo>
                    <a:pt x="37" y="32"/>
                  </a:lnTo>
                  <a:lnTo>
                    <a:pt x="45" y="24"/>
                  </a:lnTo>
                  <a:lnTo>
                    <a:pt x="51" y="16"/>
                  </a:lnTo>
                  <a:lnTo>
                    <a:pt x="57" y="11"/>
                  </a:lnTo>
                  <a:lnTo>
                    <a:pt x="59" y="4"/>
                  </a:lnTo>
                  <a:lnTo>
                    <a:pt x="59" y="0"/>
                  </a:lnTo>
                  <a:lnTo>
                    <a:pt x="56" y="0"/>
                  </a:lnTo>
                  <a:close/>
                </a:path>
              </a:pathLst>
            </a:custGeom>
            <a:solidFill>
              <a:srgbClr val="92D050"/>
            </a:solidFill>
            <a:ln w="4763">
              <a:solidFill>
                <a:srgbClr val="000000"/>
              </a:solidFill>
              <a:round/>
              <a:headEnd/>
              <a:tailEnd/>
            </a:ln>
          </p:spPr>
          <p:txBody>
            <a:bodyPr/>
            <a:lstStyle/>
            <a:p>
              <a:endParaRPr lang="en-US" dirty="0"/>
            </a:p>
          </p:txBody>
        </p:sp>
        <p:sp>
          <p:nvSpPr>
            <p:cNvPr id="87" name="Freeform 301"/>
            <p:cNvSpPr>
              <a:spLocks/>
            </p:cNvSpPr>
            <p:nvPr/>
          </p:nvSpPr>
          <p:spPr bwMode="auto">
            <a:xfrm>
              <a:off x="2723" y="1557"/>
              <a:ext cx="523" cy="347"/>
            </a:xfrm>
            <a:custGeom>
              <a:avLst/>
              <a:gdLst>
                <a:gd name="T0" fmla="*/ 428 w 523"/>
                <a:gd name="T1" fmla="*/ 10 h 347"/>
                <a:gd name="T2" fmla="*/ 431 w 523"/>
                <a:gd name="T3" fmla="*/ 24 h 347"/>
                <a:gd name="T4" fmla="*/ 434 w 523"/>
                <a:gd name="T5" fmla="*/ 45 h 347"/>
                <a:gd name="T6" fmla="*/ 439 w 523"/>
                <a:gd name="T7" fmla="*/ 59 h 347"/>
                <a:gd name="T8" fmla="*/ 441 w 523"/>
                <a:gd name="T9" fmla="*/ 70 h 347"/>
                <a:gd name="T10" fmla="*/ 444 w 523"/>
                <a:gd name="T11" fmla="*/ 86 h 347"/>
                <a:gd name="T12" fmla="*/ 461 w 523"/>
                <a:gd name="T13" fmla="*/ 91 h 347"/>
                <a:gd name="T14" fmla="*/ 477 w 523"/>
                <a:gd name="T15" fmla="*/ 102 h 347"/>
                <a:gd name="T16" fmla="*/ 485 w 523"/>
                <a:gd name="T17" fmla="*/ 118 h 347"/>
                <a:gd name="T18" fmla="*/ 499 w 523"/>
                <a:gd name="T19" fmla="*/ 137 h 347"/>
                <a:gd name="T20" fmla="*/ 517 w 523"/>
                <a:gd name="T21" fmla="*/ 148 h 347"/>
                <a:gd name="T22" fmla="*/ 523 w 523"/>
                <a:gd name="T23" fmla="*/ 165 h 347"/>
                <a:gd name="T24" fmla="*/ 518 w 523"/>
                <a:gd name="T25" fmla="*/ 179 h 347"/>
                <a:gd name="T26" fmla="*/ 510 w 523"/>
                <a:gd name="T27" fmla="*/ 189 h 347"/>
                <a:gd name="T28" fmla="*/ 507 w 523"/>
                <a:gd name="T29" fmla="*/ 206 h 347"/>
                <a:gd name="T30" fmla="*/ 496 w 523"/>
                <a:gd name="T31" fmla="*/ 214 h 347"/>
                <a:gd name="T32" fmla="*/ 487 w 523"/>
                <a:gd name="T33" fmla="*/ 220 h 347"/>
                <a:gd name="T34" fmla="*/ 477 w 523"/>
                <a:gd name="T35" fmla="*/ 225 h 347"/>
                <a:gd name="T36" fmla="*/ 460 w 523"/>
                <a:gd name="T37" fmla="*/ 230 h 347"/>
                <a:gd name="T38" fmla="*/ 447 w 523"/>
                <a:gd name="T39" fmla="*/ 236 h 347"/>
                <a:gd name="T40" fmla="*/ 447 w 523"/>
                <a:gd name="T41" fmla="*/ 249 h 347"/>
                <a:gd name="T42" fmla="*/ 458 w 523"/>
                <a:gd name="T43" fmla="*/ 262 h 347"/>
                <a:gd name="T44" fmla="*/ 460 w 523"/>
                <a:gd name="T45" fmla="*/ 277 h 347"/>
                <a:gd name="T46" fmla="*/ 452 w 523"/>
                <a:gd name="T47" fmla="*/ 290 h 347"/>
                <a:gd name="T48" fmla="*/ 449 w 523"/>
                <a:gd name="T49" fmla="*/ 307 h 347"/>
                <a:gd name="T50" fmla="*/ 441 w 523"/>
                <a:gd name="T51" fmla="*/ 317 h 347"/>
                <a:gd name="T52" fmla="*/ 427 w 523"/>
                <a:gd name="T53" fmla="*/ 325 h 347"/>
                <a:gd name="T54" fmla="*/ 423 w 523"/>
                <a:gd name="T55" fmla="*/ 347 h 347"/>
                <a:gd name="T56" fmla="*/ 64 w 523"/>
                <a:gd name="T57" fmla="*/ 320 h 347"/>
                <a:gd name="T58" fmla="*/ 56 w 523"/>
                <a:gd name="T59" fmla="*/ 306 h 347"/>
                <a:gd name="T60" fmla="*/ 61 w 523"/>
                <a:gd name="T61" fmla="*/ 288 h 347"/>
                <a:gd name="T62" fmla="*/ 52 w 523"/>
                <a:gd name="T63" fmla="*/ 269 h 347"/>
                <a:gd name="T64" fmla="*/ 52 w 523"/>
                <a:gd name="T65" fmla="*/ 244 h 347"/>
                <a:gd name="T66" fmla="*/ 53 w 523"/>
                <a:gd name="T67" fmla="*/ 231 h 347"/>
                <a:gd name="T68" fmla="*/ 45 w 523"/>
                <a:gd name="T69" fmla="*/ 224 h 347"/>
                <a:gd name="T70" fmla="*/ 41 w 523"/>
                <a:gd name="T71" fmla="*/ 200 h 347"/>
                <a:gd name="T72" fmla="*/ 38 w 523"/>
                <a:gd name="T73" fmla="*/ 179 h 347"/>
                <a:gd name="T74" fmla="*/ 26 w 523"/>
                <a:gd name="T75" fmla="*/ 157 h 347"/>
                <a:gd name="T76" fmla="*/ 25 w 523"/>
                <a:gd name="T77" fmla="*/ 141 h 347"/>
                <a:gd name="T78" fmla="*/ 19 w 523"/>
                <a:gd name="T79" fmla="*/ 129 h 347"/>
                <a:gd name="T80" fmla="*/ 11 w 523"/>
                <a:gd name="T81" fmla="*/ 114 h 347"/>
                <a:gd name="T82" fmla="*/ 4 w 523"/>
                <a:gd name="T83" fmla="*/ 97 h 347"/>
                <a:gd name="T84" fmla="*/ 1 w 523"/>
                <a:gd name="T85" fmla="*/ 78 h 347"/>
                <a:gd name="T86" fmla="*/ 9 w 523"/>
                <a:gd name="T87" fmla="*/ 64 h 347"/>
                <a:gd name="T88" fmla="*/ 14 w 523"/>
                <a:gd name="T89" fmla="*/ 49 h 347"/>
                <a:gd name="T90" fmla="*/ 14 w 523"/>
                <a:gd name="T91" fmla="*/ 38 h 347"/>
                <a:gd name="T92" fmla="*/ 4 w 523"/>
                <a:gd name="T93" fmla="*/ 29 h 347"/>
                <a:gd name="T94" fmla="*/ 11 w 523"/>
                <a:gd name="T95" fmla="*/ 19 h 347"/>
                <a:gd name="T96" fmla="*/ 1 w 523"/>
                <a:gd name="T97" fmla="*/ 13 h 347"/>
                <a:gd name="T98" fmla="*/ 14 w 523"/>
                <a:gd name="T99" fmla="*/ 5 h 3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3"/>
                <a:gd name="T151" fmla="*/ 0 h 347"/>
                <a:gd name="T152" fmla="*/ 523 w 523"/>
                <a:gd name="T153" fmla="*/ 347 h 3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3" h="347">
                  <a:moveTo>
                    <a:pt x="14" y="5"/>
                  </a:moveTo>
                  <a:lnTo>
                    <a:pt x="428" y="0"/>
                  </a:lnTo>
                  <a:lnTo>
                    <a:pt x="428" y="10"/>
                  </a:lnTo>
                  <a:lnTo>
                    <a:pt x="430" y="15"/>
                  </a:lnTo>
                  <a:lnTo>
                    <a:pt x="431" y="19"/>
                  </a:lnTo>
                  <a:lnTo>
                    <a:pt x="431" y="24"/>
                  </a:lnTo>
                  <a:lnTo>
                    <a:pt x="434" y="31"/>
                  </a:lnTo>
                  <a:lnTo>
                    <a:pt x="436" y="37"/>
                  </a:lnTo>
                  <a:lnTo>
                    <a:pt x="434" y="45"/>
                  </a:lnTo>
                  <a:lnTo>
                    <a:pt x="438" y="49"/>
                  </a:lnTo>
                  <a:lnTo>
                    <a:pt x="439" y="53"/>
                  </a:lnTo>
                  <a:lnTo>
                    <a:pt x="439" y="59"/>
                  </a:lnTo>
                  <a:lnTo>
                    <a:pt x="438" y="64"/>
                  </a:lnTo>
                  <a:lnTo>
                    <a:pt x="438" y="67"/>
                  </a:lnTo>
                  <a:lnTo>
                    <a:pt x="441" y="70"/>
                  </a:lnTo>
                  <a:lnTo>
                    <a:pt x="442" y="75"/>
                  </a:lnTo>
                  <a:lnTo>
                    <a:pt x="444" y="81"/>
                  </a:lnTo>
                  <a:lnTo>
                    <a:pt x="444" y="86"/>
                  </a:lnTo>
                  <a:lnTo>
                    <a:pt x="449" y="87"/>
                  </a:lnTo>
                  <a:lnTo>
                    <a:pt x="457" y="87"/>
                  </a:lnTo>
                  <a:lnTo>
                    <a:pt x="461" y="91"/>
                  </a:lnTo>
                  <a:lnTo>
                    <a:pt x="469" y="91"/>
                  </a:lnTo>
                  <a:lnTo>
                    <a:pt x="477" y="95"/>
                  </a:lnTo>
                  <a:lnTo>
                    <a:pt x="477" y="102"/>
                  </a:lnTo>
                  <a:lnTo>
                    <a:pt x="477" y="108"/>
                  </a:lnTo>
                  <a:lnTo>
                    <a:pt x="482" y="113"/>
                  </a:lnTo>
                  <a:lnTo>
                    <a:pt x="485" y="118"/>
                  </a:lnTo>
                  <a:lnTo>
                    <a:pt x="491" y="121"/>
                  </a:lnTo>
                  <a:lnTo>
                    <a:pt x="498" y="127"/>
                  </a:lnTo>
                  <a:lnTo>
                    <a:pt x="499" y="137"/>
                  </a:lnTo>
                  <a:lnTo>
                    <a:pt x="504" y="140"/>
                  </a:lnTo>
                  <a:lnTo>
                    <a:pt x="510" y="144"/>
                  </a:lnTo>
                  <a:lnTo>
                    <a:pt x="517" y="148"/>
                  </a:lnTo>
                  <a:lnTo>
                    <a:pt x="518" y="155"/>
                  </a:lnTo>
                  <a:lnTo>
                    <a:pt x="521" y="162"/>
                  </a:lnTo>
                  <a:lnTo>
                    <a:pt x="523" y="165"/>
                  </a:lnTo>
                  <a:lnTo>
                    <a:pt x="521" y="170"/>
                  </a:lnTo>
                  <a:lnTo>
                    <a:pt x="520" y="174"/>
                  </a:lnTo>
                  <a:lnTo>
                    <a:pt x="518" y="179"/>
                  </a:lnTo>
                  <a:lnTo>
                    <a:pt x="517" y="184"/>
                  </a:lnTo>
                  <a:lnTo>
                    <a:pt x="514" y="186"/>
                  </a:lnTo>
                  <a:lnTo>
                    <a:pt x="510" y="189"/>
                  </a:lnTo>
                  <a:lnTo>
                    <a:pt x="507" y="192"/>
                  </a:lnTo>
                  <a:lnTo>
                    <a:pt x="507" y="198"/>
                  </a:lnTo>
                  <a:lnTo>
                    <a:pt x="507" y="206"/>
                  </a:lnTo>
                  <a:lnTo>
                    <a:pt x="504" y="208"/>
                  </a:lnTo>
                  <a:lnTo>
                    <a:pt x="499" y="212"/>
                  </a:lnTo>
                  <a:lnTo>
                    <a:pt x="496" y="214"/>
                  </a:lnTo>
                  <a:lnTo>
                    <a:pt x="493" y="217"/>
                  </a:lnTo>
                  <a:lnTo>
                    <a:pt x="488" y="217"/>
                  </a:lnTo>
                  <a:lnTo>
                    <a:pt x="487" y="220"/>
                  </a:lnTo>
                  <a:lnTo>
                    <a:pt x="485" y="222"/>
                  </a:lnTo>
                  <a:lnTo>
                    <a:pt x="482" y="225"/>
                  </a:lnTo>
                  <a:lnTo>
                    <a:pt x="477" y="225"/>
                  </a:lnTo>
                  <a:lnTo>
                    <a:pt x="469" y="225"/>
                  </a:lnTo>
                  <a:lnTo>
                    <a:pt x="465" y="228"/>
                  </a:lnTo>
                  <a:lnTo>
                    <a:pt x="460" y="230"/>
                  </a:lnTo>
                  <a:lnTo>
                    <a:pt x="453" y="231"/>
                  </a:lnTo>
                  <a:lnTo>
                    <a:pt x="449" y="233"/>
                  </a:lnTo>
                  <a:lnTo>
                    <a:pt x="447" y="236"/>
                  </a:lnTo>
                  <a:lnTo>
                    <a:pt x="446" y="241"/>
                  </a:lnTo>
                  <a:lnTo>
                    <a:pt x="446" y="247"/>
                  </a:lnTo>
                  <a:lnTo>
                    <a:pt x="447" y="249"/>
                  </a:lnTo>
                  <a:lnTo>
                    <a:pt x="449" y="254"/>
                  </a:lnTo>
                  <a:lnTo>
                    <a:pt x="453" y="257"/>
                  </a:lnTo>
                  <a:lnTo>
                    <a:pt x="458" y="262"/>
                  </a:lnTo>
                  <a:lnTo>
                    <a:pt x="460" y="266"/>
                  </a:lnTo>
                  <a:lnTo>
                    <a:pt x="461" y="273"/>
                  </a:lnTo>
                  <a:lnTo>
                    <a:pt x="460" y="277"/>
                  </a:lnTo>
                  <a:lnTo>
                    <a:pt x="458" y="284"/>
                  </a:lnTo>
                  <a:lnTo>
                    <a:pt x="455" y="287"/>
                  </a:lnTo>
                  <a:lnTo>
                    <a:pt x="452" y="290"/>
                  </a:lnTo>
                  <a:lnTo>
                    <a:pt x="452" y="295"/>
                  </a:lnTo>
                  <a:lnTo>
                    <a:pt x="450" y="303"/>
                  </a:lnTo>
                  <a:lnTo>
                    <a:pt x="449" y="307"/>
                  </a:lnTo>
                  <a:lnTo>
                    <a:pt x="447" y="311"/>
                  </a:lnTo>
                  <a:lnTo>
                    <a:pt x="444" y="315"/>
                  </a:lnTo>
                  <a:lnTo>
                    <a:pt x="441" y="317"/>
                  </a:lnTo>
                  <a:lnTo>
                    <a:pt x="436" y="318"/>
                  </a:lnTo>
                  <a:lnTo>
                    <a:pt x="430" y="322"/>
                  </a:lnTo>
                  <a:lnTo>
                    <a:pt x="427" y="325"/>
                  </a:lnTo>
                  <a:lnTo>
                    <a:pt x="427" y="331"/>
                  </a:lnTo>
                  <a:lnTo>
                    <a:pt x="428" y="342"/>
                  </a:lnTo>
                  <a:lnTo>
                    <a:pt x="423" y="347"/>
                  </a:lnTo>
                  <a:lnTo>
                    <a:pt x="397" y="320"/>
                  </a:lnTo>
                  <a:lnTo>
                    <a:pt x="66" y="326"/>
                  </a:lnTo>
                  <a:lnTo>
                    <a:pt x="64" y="320"/>
                  </a:lnTo>
                  <a:lnTo>
                    <a:pt x="60" y="315"/>
                  </a:lnTo>
                  <a:lnTo>
                    <a:pt x="56" y="311"/>
                  </a:lnTo>
                  <a:lnTo>
                    <a:pt x="56" y="306"/>
                  </a:lnTo>
                  <a:lnTo>
                    <a:pt x="58" y="299"/>
                  </a:lnTo>
                  <a:lnTo>
                    <a:pt x="61" y="295"/>
                  </a:lnTo>
                  <a:lnTo>
                    <a:pt x="61" y="288"/>
                  </a:lnTo>
                  <a:lnTo>
                    <a:pt x="60" y="280"/>
                  </a:lnTo>
                  <a:lnTo>
                    <a:pt x="56" y="274"/>
                  </a:lnTo>
                  <a:lnTo>
                    <a:pt x="52" y="269"/>
                  </a:lnTo>
                  <a:lnTo>
                    <a:pt x="50" y="262"/>
                  </a:lnTo>
                  <a:lnTo>
                    <a:pt x="53" y="254"/>
                  </a:lnTo>
                  <a:lnTo>
                    <a:pt x="52" y="244"/>
                  </a:lnTo>
                  <a:lnTo>
                    <a:pt x="52" y="238"/>
                  </a:lnTo>
                  <a:lnTo>
                    <a:pt x="52" y="235"/>
                  </a:lnTo>
                  <a:lnTo>
                    <a:pt x="53" y="231"/>
                  </a:lnTo>
                  <a:lnTo>
                    <a:pt x="52" y="228"/>
                  </a:lnTo>
                  <a:lnTo>
                    <a:pt x="49" y="227"/>
                  </a:lnTo>
                  <a:lnTo>
                    <a:pt x="45" y="224"/>
                  </a:lnTo>
                  <a:lnTo>
                    <a:pt x="41" y="219"/>
                  </a:lnTo>
                  <a:lnTo>
                    <a:pt x="41" y="212"/>
                  </a:lnTo>
                  <a:lnTo>
                    <a:pt x="41" y="200"/>
                  </a:lnTo>
                  <a:lnTo>
                    <a:pt x="42" y="189"/>
                  </a:lnTo>
                  <a:lnTo>
                    <a:pt x="41" y="186"/>
                  </a:lnTo>
                  <a:lnTo>
                    <a:pt x="38" y="179"/>
                  </a:lnTo>
                  <a:lnTo>
                    <a:pt x="34" y="173"/>
                  </a:lnTo>
                  <a:lnTo>
                    <a:pt x="31" y="167"/>
                  </a:lnTo>
                  <a:lnTo>
                    <a:pt x="26" y="157"/>
                  </a:lnTo>
                  <a:lnTo>
                    <a:pt x="23" y="152"/>
                  </a:lnTo>
                  <a:lnTo>
                    <a:pt x="22" y="146"/>
                  </a:lnTo>
                  <a:lnTo>
                    <a:pt x="25" y="141"/>
                  </a:lnTo>
                  <a:lnTo>
                    <a:pt x="25" y="137"/>
                  </a:lnTo>
                  <a:lnTo>
                    <a:pt x="22" y="133"/>
                  </a:lnTo>
                  <a:lnTo>
                    <a:pt x="19" y="129"/>
                  </a:lnTo>
                  <a:lnTo>
                    <a:pt x="19" y="124"/>
                  </a:lnTo>
                  <a:lnTo>
                    <a:pt x="15" y="119"/>
                  </a:lnTo>
                  <a:lnTo>
                    <a:pt x="11" y="114"/>
                  </a:lnTo>
                  <a:lnTo>
                    <a:pt x="7" y="108"/>
                  </a:lnTo>
                  <a:lnTo>
                    <a:pt x="6" y="102"/>
                  </a:lnTo>
                  <a:lnTo>
                    <a:pt x="4" y="97"/>
                  </a:lnTo>
                  <a:lnTo>
                    <a:pt x="3" y="89"/>
                  </a:lnTo>
                  <a:lnTo>
                    <a:pt x="0" y="83"/>
                  </a:lnTo>
                  <a:lnTo>
                    <a:pt x="1" y="78"/>
                  </a:lnTo>
                  <a:lnTo>
                    <a:pt x="4" y="76"/>
                  </a:lnTo>
                  <a:lnTo>
                    <a:pt x="6" y="70"/>
                  </a:lnTo>
                  <a:lnTo>
                    <a:pt x="9" y="64"/>
                  </a:lnTo>
                  <a:lnTo>
                    <a:pt x="9" y="59"/>
                  </a:lnTo>
                  <a:lnTo>
                    <a:pt x="11" y="53"/>
                  </a:lnTo>
                  <a:lnTo>
                    <a:pt x="14" y="49"/>
                  </a:lnTo>
                  <a:lnTo>
                    <a:pt x="15" y="46"/>
                  </a:lnTo>
                  <a:lnTo>
                    <a:pt x="15" y="42"/>
                  </a:lnTo>
                  <a:lnTo>
                    <a:pt x="14" y="38"/>
                  </a:lnTo>
                  <a:lnTo>
                    <a:pt x="9" y="37"/>
                  </a:lnTo>
                  <a:lnTo>
                    <a:pt x="6" y="34"/>
                  </a:lnTo>
                  <a:lnTo>
                    <a:pt x="4" y="29"/>
                  </a:lnTo>
                  <a:lnTo>
                    <a:pt x="6" y="26"/>
                  </a:lnTo>
                  <a:lnTo>
                    <a:pt x="9" y="23"/>
                  </a:lnTo>
                  <a:lnTo>
                    <a:pt x="11" y="19"/>
                  </a:lnTo>
                  <a:lnTo>
                    <a:pt x="7" y="18"/>
                  </a:lnTo>
                  <a:lnTo>
                    <a:pt x="3" y="16"/>
                  </a:lnTo>
                  <a:lnTo>
                    <a:pt x="1" y="13"/>
                  </a:lnTo>
                  <a:lnTo>
                    <a:pt x="1" y="8"/>
                  </a:lnTo>
                  <a:lnTo>
                    <a:pt x="3" y="5"/>
                  </a:lnTo>
                  <a:lnTo>
                    <a:pt x="14" y="5"/>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88" name="Freeform 302"/>
            <p:cNvSpPr>
              <a:spLocks/>
            </p:cNvSpPr>
            <p:nvPr/>
          </p:nvSpPr>
          <p:spPr bwMode="auto">
            <a:xfrm>
              <a:off x="2693" y="922"/>
              <a:ext cx="539" cy="645"/>
            </a:xfrm>
            <a:custGeom>
              <a:avLst/>
              <a:gdLst>
                <a:gd name="T0" fmla="*/ 162 w 539"/>
                <a:gd name="T1" fmla="*/ 1 h 645"/>
                <a:gd name="T2" fmla="*/ 172 w 539"/>
                <a:gd name="T3" fmla="*/ 23 h 645"/>
                <a:gd name="T4" fmla="*/ 185 w 539"/>
                <a:gd name="T5" fmla="*/ 52 h 645"/>
                <a:gd name="T6" fmla="*/ 204 w 539"/>
                <a:gd name="T7" fmla="*/ 74 h 645"/>
                <a:gd name="T8" fmla="*/ 227 w 539"/>
                <a:gd name="T9" fmla="*/ 74 h 645"/>
                <a:gd name="T10" fmla="*/ 251 w 539"/>
                <a:gd name="T11" fmla="*/ 83 h 645"/>
                <a:gd name="T12" fmla="*/ 272 w 539"/>
                <a:gd name="T13" fmla="*/ 88 h 645"/>
                <a:gd name="T14" fmla="*/ 291 w 539"/>
                <a:gd name="T15" fmla="*/ 82 h 645"/>
                <a:gd name="T16" fmla="*/ 322 w 539"/>
                <a:gd name="T17" fmla="*/ 82 h 645"/>
                <a:gd name="T18" fmla="*/ 351 w 539"/>
                <a:gd name="T19" fmla="*/ 102 h 645"/>
                <a:gd name="T20" fmla="*/ 377 w 539"/>
                <a:gd name="T21" fmla="*/ 115 h 645"/>
                <a:gd name="T22" fmla="*/ 401 w 539"/>
                <a:gd name="T23" fmla="*/ 128 h 645"/>
                <a:gd name="T24" fmla="*/ 427 w 539"/>
                <a:gd name="T25" fmla="*/ 144 h 645"/>
                <a:gd name="T26" fmla="*/ 447 w 539"/>
                <a:gd name="T27" fmla="*/ 131 h 645"/>
                <a:gd name="T28" fmla="*/ 469 w 539"/>
                <a:gd name="T29" fmla="*/ 132 h 645"/>
                <a:gd name="T30" fmla="*/ 495 w 539"/>
                <a:gd name="T31" fmla="*/ 140 h 645"/>
                <a:gd name="T32" fmla="*/ 517 w 539"/>
                <a:gd name="T33" fmla="*/ 137 h 645"/>
                <a:gd name="T34" fmla="*/ 537 w 539"/>
                <a:gd name="T35" fmla="*/ 145 h 645"/>
                <a:gd name="T36" fmla="*/ 520 w 539"/>
                <a:gd name="T37" fmla="*/ 166 h 645"/>
                <a:gd name="T38" fmla="*/ 477 w 539"/>
                <a:gd name="T39" fmla="*/ 197 h 645"/>
                <a:gd name="T40" fmla="*/ 427 w 539"/>
                <a:gd name="T41" fmla="*/ 243 h 645"/>
                <a:gd name="T42" fmla="*/ 374 w 539"/>
                <a:gd name="T43" fmla="*/ 292 h 645"/>
                <a:gd name="T44" fmla="*/ 355 w 539"/>
                <a:gd name="T45" fmla="*/ 367 h 645"/>
                <a:gd name="T46" fmla="*/ 327 w 539"/>
                <a:gd name="T47" fmla="*/ 392 h 645"/>
                <a:gd name="T48" fmla="*/ 317 w 539"/>
                <a:gd name="T49" fmla="*/ 419 h 645"/>
                <a:gd name="T50" fmla="*/ 333 w 539"/>
                <a:gd name="T51" fmla="*/ 443 h 645"/>
                <a:gd name="T52" fmla="*/ 332 w 539"/>
                <a:gd name="T53" fmla="*/ 473 h 645"/>
                <a:gd name="T54" fmla="*/ 333 w 539"/>
                <a:gd name="T55" fmla="*/ 492 h 645"/>
                <a:gd name="T56" fmla="*/ 332 w 539"/>
                <a:gd name="T57" fmla="*/ 515 h 645"/>
                <a:gd name="T58" fmla="*/ 354 w 539"/>
                <a:gd name="T59" fmla="*/ 528 h 645"/>
                <a:gd name="T60" fmla="*/ 374 w 539"/>
                <a:gd name="T61" fmla="*/ 537 h 645"/>
                <a:gd name="T62" fmla="*/ 400 w 539"/>
                <a:gd name="T63" fmla="*/ 558 h 645"/>
                <a:gd name="T64" fmla="*/ 419 w 539"/>
                <a:gd name="T65" fmla="*/ 580 h 645"/>
                <a:gd name="T66" fmla="*/ 445 w 539"/>
                <a:gd name="T67" fmla="*/ 602 h 645"/>
                <a:gd name="T68" fmla="*/ 458 w 539"/>
                <a:gd name="T69" fmla="*/ 629 h 645"/>
                <a:gd name="T70" fmla="*/ 49 w 539"/>
                <a:gd name="T71" fmla="*/ 452 h 645"/>
                <a:gd name="T72" fmla="*/ 28 w 539"/>
                <a:gd name="T73" fmla="*/ 435 h 645"/>
                <a:gd name="T74" fmla="*/ 15 w 539"/>
                <a:gd name="T75" fmla="*/ 414 h 645"/>
                <a:gd name="T76" fmla="*/ 31 w 539"/>
                <a:gd name="T77" fmla="*/ 400 h 645"/>
                <a:gd name="T78" fmla="*/ 41 w 539"/>
                <a:gd name="T79" fmla="*/ 338 h 645"/>
                <a:gd name="T80" fmla="*/ 25 w 539"/>
                <a:gd name="T81" fmla="*/ 311 h 645"/>
                <a:gd name="T82" fmla="*/ 28 w 539"/>
                <a:gd name="T83" fmla="*/ 284 h 645"/>
                <a:gd name="T84" fmla="*/ 23 w 539"/>
                <a:gd name="T85" fmla="*/ 243 h 645"/>
                <a:gd name="T86" fmla="*/ 12 w 539"/>
                <a:gd name="T87" fmla="*/ 185 h 645"/>
                <a:gd name="T88" fmla="*/ 12 w 539"/>
                <a:gd name="T89" fmla="*/ 158 h 645"/>
                <a:gd name="T90" fmla="*/ 9 w 539"/>
                <a:gd name="T91" fmla="*/ 123 h 645"/>
                <a:gd name="T92" fmla="*/ 3 w 539"/>
                <a:gd name="T93" fmla="*/ 104 h 645"/>
                <a:gd name="T94" fmla="*/ 7 w 539"/>
                <a:gd name="T95" fmla="*/ 82 h 645"/>
                <a:gd name="T96" fmla="*/ 6 w 539"/>
                <a:gd name="T97" fmla="*/ 60 h 6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9"/>
                <a:gd name="T148" fmla="*/ 0 h 645"/>
                <a:gd name="T149" fmla="*/ 539 w 539"/>
                <a:gd name="T150" fmla="*/ 645 h 6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9" h="645">
                  <a:moveTo>
                    <a:pt x="148" y="47"/>
                  </a:moveTo>
                  <a:lnTo>
                    <a:pt x="150" y="0"/>
                  </a:lnTo>
                  <a:lnTo>
                    <a:pt x="156" y="1"/>
                  </a:lnTo>
                  <a:lnTo>
                    <a:pt x="162" y="1"/>
                  </a:lnTo>
                  <a:lnTo>
                    <a:pt x="166" y="4"/>
                  </a:lnTo>
                  <a:lnTo>
                    <a:pt x="169" y="11"/>
                  </a:lnTo>
                  <a:lnTo>
                    <a:pt x="170" y="17"/>
                  </a:lnTo>
                  <a:lnTo>
                    <a:pt x="172" y="23"/>
                  </a:lnTo>
                  <a:lnTo>
                    <a:pt x="173" y="31"/>
                  </a:lnTo>
                  <a:lnTo>
                    <a:pt x="177" y="37"/>
                  </a:lnTo>
                  <a:lnTo>
                    <a:pt x="178" y="44"/>
                  </a:lnTo>
                  <a:lnTo>
                    <a:pt x="185" y="52"/>
                  </a:lnTo>
                  <a:lnTo>
                    <a:pt x="186" y="61"/>
                  </a:lnTo>
                  <a:lnTo>
                    <a:pt x="191" y="66"/>
                  </a:lnTo>
                  <a:lnTo>
                    <a:pt x="191" y="72"/>
                  </a:lnTo>
                  <a:lnTo>
                    <a:pt x="204" y="74"/>
                  </a:lnTo>
                  <a:lnTo>
                    <a:pt x="208" y="77"/>
                  </a:lnTo>
                  <a:lnTo>
                    <a:pt x="216" y="74"/>
                  </a:lnTo>
                  <a:lnTo>
                    <a:pt x="222" y="72"/>
                  </a:lnTo>
                  <a:lnTo>
                    <a:pt x="227" y="74"/>
                  </a:lnTo>
                  <a:lnTo>
                    <a:pt x="234" y="75"/>
                  </a:lnTo>
                  <a:lnTo>
                    <a:pt x="240" y="79"/>
                  </a:lnTo>
                  <a:lnTo>
                    <a:pt x="245" y="80"/>
                  </a:lnTo>
                  <a:lnTo>
                    <a:pt x="251" y="83"/>
                  </a:lnTo>
                  <a:lnTo>
                    <a:pt x="254" y="87"/>
                  </a:lnTo>
                  <a:lnTo>
                    <a:pt x="259" y="90"/>
                  </a:lnTo>
                  <a:lnTo>
                    <a:pt x="264" y="90"/>
                  </a:lnTo>
                  <a:lnTo>
                    <a:pt x="272" y="88"/>
                  </a:lnTo>
                  <a:lnTo>
                    <a:pt x="278" y="87"/>
                  </a:lnTo>
                  <a:lnTo>
                    <a:pt x="283" y="82"/>
                  </a:lnTo>
                  <a:lnTo>
                    <a:pt x="287" y="79"/>
                  </a:lnTo>
                  <a:lnTo>
                    <a:pt x="291" y="82"/>
                  </a:lnTo>
                  <a:lnTo>
                    <a:pt x="294" y="83"/>
                  </a:lnTo>
                  <a:lnTo>
                    <a:pt x="303" y="82"/>
                  </a:lnTo>
                  <a:lnTo>
                    <a:pt x="313" y="83"/>
                  </a:lnTo>
                  <a:lnTo>
                    <a:pt x="322" y="82"/>
                  </a:lnTo>
                  <a:lnTo>
                    <a:pt x="330" y="87"/>
                  </a:lnTo>
                  <a:lnTo>
                    <a:pt x="341" y="93"/>
                  </a:lnTo>
                  <a:lnTo>
                    <a:pt x="349" y="98"/>
                  </a:lnTo>
                  <a:lnTo>
                    <a:pt x="351" y="102"/>
                  </a:lnTo>
                  <a:lnTo>
                    <a:pt x="359" y="106"/>
                  </a:lnTo>
                  <a:lnTo>
                    <a:pt x="365" y="109"/>
                  </a:lnTo>
                  <a:lnTo>
                    <a:pt x="371" y="110"/>
                  </a:lnTo>
                  <a:lnTo>
                    <a:pt x="377" y="115"/>
                  </a:lnTo>
                  <a:lnTo>
                    <a:pt x="381" y="118"/>
                  </a:lnTo>
                  <a:lnTo>
                    <a:pt x="387" y="121"/>
                  </a:lnTo>
                  <a:lnTo>
                    <a:pt x="396" y="121"/>
                  </a:lnTo>
                  <a:lnTo>
                    <a:pt x="401" y="128"/>
                  </a:lnTo>
                  <a:lnTo>
                    <a:pt x="406" y="134"/>
                  </a:lnTo>
                  <a:lnTo>
                    <a:pt x="414" y="137"/>
                  </a:lnTo>
                  <a:lnTo>
                    <a:pt x="423" y="140"/>
                  </a:lnTo>
                  <a:lnTo>
                    <a:pt x="427" y="144"/>
                  </a:lnTo>
                  <a:lnTo>
                    <a:pt x="431" y="142"/>
                  </a:lnTo>
                  <a:lnTo>
                    <a:pt x="438" y="139"/>
                  </a:lnTo>
                  <a:lnTo>
                    <a:pt x="442" y="136"/>
                  </a:lnTo>
                  <a:lnTo>
                    <a:pt x="447" y="131"/>
                  </a:lnTo>
                  <a:lnTo>
                    <a:pt x="455" y="128"/>
                  </a:lnTo>
                  <a:lnTo>
                    <a:pt x="460" y="128"/>
                  </a:lnTo>
                  <a:lnTo>
                    <a:pt x="464" y="129"/>
                  </a:lnTo>
                  <a:lnTo>
                    <a:pt x="469" y="132"/>
                  </a:lnTo>
                  <a:lnTo>
                    <a:pt x="474" y="136"/>
                  </a:lnTo>
                  <a:lnTo>
                    <a:pt x="482" y="139"/>
                  </a:lnTo>
                  <a:lnTo>
                    <a:pt x="487" y="140"/>
                  </a:lnTo>
                  <a:lnTo>
                    <a:pt x="495" y="140"/>
                  </a:lnTo>
                  <a:lnTo>
                    <a:pt x="504" y="139"/>
                  </a:lnTo>
                  <a:lnTo>
                    <a:pt x="510" y="136"/>
                  </a:lnTo>
                  <a:lnTo>
                    <a:pt x="515" y="136"/>
                  </a:lnTo>
                  <a:lnTo>
                    <a:pt x="517" y="137"/>
                  </a:lnTo>
                  <a:lnTo>
                    <a:pt x="520" y="140"/>
                  </a:lnTo>
                  <a:lnTo>
                    <a:pt x="525" y="140"/>
                  </a:lnTo>
                  <a:lnTo>
                    <a:pt x="532" y="144"/>
                  </a:lnTo>
                  <a:lnTo>
                    <a:pt x="537" y="145"/>
                  </a:lnTo>
                  <a:lnTo>
                    <a:pt x="539" y="147"/>
                  </a:lnTo>
                  <a:lnTo>
                    <a:pt x="532" y="155"/>
                  </a:lnTo>
                  <a:lnTo>
                    <a:pt x="528" y="159"/>
                  </a:lnTo>
                  <a:lnTo>
                    <a:pt x="520" y="166"/>
                  </a:lnTo>
                  <a:lnTo>
                    <a:pt x="512" y="174"/>
                  </a:lnTo>
                  <a:lnTo>
                    <a:pt x="499" y="178"/>
                  </a:lnTo>
                  <a:lnTo>
                    <a:pt x="488" y="185"/>
                  </a:lnTo>
                  <a:lnTo>
                    <a:pt x="477" y="197"/>
                  </a:lnTo>
                  <a:lnTo>
                    <a:pt x="464" y="208"/>
                  </a:lnTo>
                  <a:lnTo>
                    <a:pt x="452" y="221"/>
                  </a:lnTo>
                  <a:lnTo>
                    <a:pt x="439" y="232"/>
                  </a:lnTo>
                  <a:lnTo>
                    <a:pt x="427" y="243"/>
                  </a:lnTo>
                  <a:lnTo>
                    <a:pt x="408" y="261"/>
                  </a:lnTo>
                  <a:lnTo>
                    <a:pt x="396" y="273"/>
                  </a:lnTo>
                  <a:lnTo>
                    <a:pt x="385" y="283"/>
                  </a:lnTo>
                  <a:lnTo>
                    <a:pt x="374" y="292"/>
                  </a:lnTo>
                  <a:lnTo>
                    <a:pt x="368" y="295"/>
                  </a:lnTo>
                  <a:lnTo>
                    <a:pt x="362" y="299"/>
                  </a:lnTo>
                  <a:lnTo>
                    <a:pt x="363" y="360"/>
                  </a:lnTo>
                  <a:lnTo>
                    <a:pt x="355" y="367"/>
                  </a:lnTo>
                  <a:lnTo>
                    <a:pt x="349" y="371"/>
                  </a:lnTo>
                  <a:lnTo>
                    <a:pt x="340" y="378"/>
                  </a:lnTo>
                  <a:lnTo>
                    <a:pt x="332" y="382"/>
                  </a:lnTo>
                  <a:lnTo>
                    <a:pt x="327" y="392"/>
                  </a:lnTo>
                  <a:lnTo>
                    <a:pt x="322" y="397"/>
                  </a:lnTo>
                  <a:lnTo>
                    <a:pt x="321" y="403"/>
                  </a:lnTo>
                  <a:lnTo>
                    <a:pt x="317" y="411"/>
                  </a:lnTo>
                  <a:lnTo>
                    <a:pt x="317" y="419"/>
                  </a:lnTo>
                  <a:lnTo>
                    <a:pt x="322" y="422"/>
                  </a:lnTo>
                  <a:lnTo>
                    <a:pt x="328" y="425"/>
                  </a:lnTo>
                  <a:lnTo>
                    <a:pt x="333" y="435"/>
                  </a:lnTo>
                  <a:lnTo>
                    <a:pt x="333" y="443"/>
                  </a:lnTo>
                  <a:lnTo>
                    <a:pt x="330" y="452"/>
                  </a:lnTo>
                  <a:lnTo>
                    <a:pt x="330" y="462"/>
                  </a:lnTo>
                  <a:lnTo>
                    <a:pt x="333" y="468"/>
                  </a:lnTo>
                  <a:lnTo>
                    <a:pt x="332" y="473"/>
                  </a:lnTo>
                  <a:lnTo>
                    <a:pt x="327" y="477"/>
                  </a:lnTo>
                  <a:lnTo>
                    <a:pt x="327" y="484"/>
                  </a:lnTo>
                  <a:lnTo>
                    <a:pt x="332" y="487"/>
                  </a:lnTo>
                  <a:lnTo>
                    <a:pt x="333" y="492"/>
                  </a:lnTo>
                  <a:lnTo>
                    <a:pt x="330" y="499"/>
                  </a:lnTo>
                  <a:lnTo>
                    <a:pt x="328" y="504"/>
                  </a:lnTo>
                  <a:lnTo>
                    <a:pt x="328" y="511"/>
                  </a:lnTo>
                  <a:lnTo>
                    <a:pt x="332" y="515"/>
                  </a:lnTo>
                  <a:lnTo>
                    <a:pt x="338" y="522"/>
                  </a:lnTo>
                  <a:lnTo>
                    <a:pt x="344" y="523"/>
                  </a:lnTo>
                  <a:lnTo>
                    <a:pt x="349" y="526"/>
                  </a:lnTo>
                  <a:lnTo>
                    <a:pt x="354" y="528"/>
                  </a:lnTo>
                  <a:lnTo>
                    <a:pt x="355" y="533"/>
                  </a:lnTo>
                  <a:lnTo>
                    <a:pt x="360" y="536"/>
                  </a:lnTo>
                  <a:lnTo>
                    <a:pt x="366" y="536"/>
                  </a:lnTo>
                  <a:lnTo>
                    <a:pt x="374" y="537"/>
                  </a:lnTo>
                  <a:lnTo>
                    <a:pt x="382" y="542"/>
                  </a:lnTo>
                  <a:lnTo>
                    <a:pt x="390" y="547"/>
                  </a:lnTo>
                  <a:lnTo>
                    <a:pt x="396" y="553"/>
                  </a:lnTo>
                  <a:lnTo>
                    <a:pt x="400" y="558"/>
                  </a:lnTo>
                  <a:lnTo>
                    <a:pt x="404" y="568"/>
                  </a:lnTo>
                  <a:lnTo>
                    <a:pt x="411" y="575"/>
                  </a:lnTo>
                  <a:lnTo>
                    <a:pt x="415" y="580"/>
                  </a:lnTo>
                  <a:lnTo>
                    <a:pt x="419" y="580"/>
                  </a:lnTo>
                  <a:lnTo>
                    <a:pt x="430" y="586"/>
                  </a:lnTo>
                  <a:lnTo>
                    <a:pt x="433" y="590"/>
                  </a:lnTo>
                  <a:lnTo>
                    <a:pt x="439" y="596"/>
                  </a:lnTo>
                  <a:lnTo>
                    <a:pt x="445" y="602"/>
                  </a:lnTo>
                  <a:lnTo>
                    <a:pt x="449" y="607"/>
                  </a:lnTo>
                  <a:lnTo>
                    <a:pt x="453" y="613"/>
                  </a:lnTo>
                  <a:lnTo>
                    <a:pt x="457" y="620"/>
                  </a:lnTo>
                  <a:lnTo>
                    <a:pt x="458" y="629"/>
                  </a:lnTo>
                  <a:lnTo>
                    <a:pt x="458" y="637"/>
                  </a:lnTo>
                  <a:lnTo>
                    <a:pt x="458" y="643"/>
                  </a:lnTo>
                  <a:lnTo>
                    <a:pt x="45" y="645"/>
                  </a:lnTo>
                  <a:lnTo>
                    <a:pt x="49" y="452"/>
                  </a:lnTo>
                  <a:lnTo>
                    <a:pt x="45" y="447"/>
                  </a:lnTo>
                  <a:lnTo>
                    <a:pt x="41" y="443"/>
                  </a:lnTo>
                  <a:lnTo>
                    <a:pt x="34" y="438"/>
                  </a:lnTo>
                  <a:lnTo>
                    <a:pt x="28" y="435"/>
                  </a:lnTo>
                  <a:lnTo>
                    <a:pt x="23" y="430"/>
                  </a:lnTo>
                  <a:lnTo>
                    <a:pt x="18" y="424"/>
                  </a:lnTo>
                  <a:lnTo>
                    <a:pt x="17" y="419"/>
                  </a:lnTo>
                  <a:lnTo>
                    <a:pt x="15" y="414"/>
                  </a:lnTo>
                  <a:lnTo>
                    <a:pt x="18" y="411"/>
                  </a:lnTo>
                  <a:lnTo>
                    <a:pt x="22" y="408"/>
                  </a:lnTo>
                  <a:lnTo>
                    <a:pt x="26" y="403"/>
                  </a:lnTo>
                  <a:lnTo>
                    <a:pt x="31" y="400"/>
                  </a:lnTo>
                  <a:lnTo>
                    <a:pt x="37" y="397"/>
                  </a:lnTo>
                  <a:lnTo>
                    <a:pt x="42" y="389"/>
                  </a:lnTo>
                  <a:lnTo>
                    <a:pt x="42" y="382"/>
                  </a:lnTo>
                  <a:lnTo>
                    <a:pt x="41" y="338"/>
                  </a:lnTo>
                  <a:lnTo>
                    <a:pt x="37" y="330"/>
                  </a:lnTo>
                  <a:lnTo>
                    <a:pt x="31" y="324"/>
                  </a:lnTo>
                  <a:lnTo>
                    <a:pt x="28" y="318"/>
                  </a:lnTo>
                  <a:lnTo>
                    <a:pt x="25" y="311"/>
                  </a:lnTo>
                  <a:lnTo>
                    <a:pt x="22" y="305"/>
                  </a:lnTo>
                  <a:lnTo>
                    <a:pt x="22" y="295"/>
                  </a:lnTo>
                  <a:lnTo>
                    <a:pt x="23" y="291"/>
                  </a:lnTo>
                  <a:lnTo>
                    <a:pt x="28" y="284"/>
                  </a:lnTo>
                  <a:lnTo>
                    <a:pt x="33" y="278"/>
                  </a:lnTo>
                  <a:lnTo>
                    <a:pt x="30" y="268"/>
                  </a:lnTo>
                  <a:lnTo>
                    <a:pt x="25" y="254"/>
                  </a:lnTo>
                  <a:lnTo>
                    <a:pt x="23" y="243"/>
                  </a:lnTo>
                  <a:lnTo>
                    <a:pt x="20" y="231"/>
                  </a:lnTo>
                  <a:lnTo>
                    <a:pt x="18" y="210"/>
                  </a:lnTo>
                  <a:lnTo>
                    <a:pt x="15" y="193"/>
                  </a:lnTo>
                  <a:lnTo>
                    <a:pt x="12" y="185"/>
                  </a:lnTo>
                  <a:lnTo>
                    <a:pt x="9" y="177"/>
                  </a:lnTo>
                  <a:lnTo>
                    <a:pt x="9" y="172"/>
                  </a:lnTo>
                  <a:lnTo>
                    <a:pt x="11" y="166"/>
                  </a:lnTo>
                  <a:lnTo>
                    <a:pt x="12" y="158"/>
                  </a:lnTo>
                  <a:lnTo>
                    <a:pt x="12" y="148"/>
                  </a:lnTo>
                  <a:lnTo>
                    <a:pt x="7" y="137"/>
                  </a:lnTo>
                  <a:lnTo>
                    <a:pt x="7" y="129"/>
                  </a:lnTo>
                  <a:lnTo>
                    <a:pt x="9" y="123"/>
                  </a:lnTo>
                  <a:lnTo>
                    <a:pt x="9" y="115"/>
                  </a:lnTo>
                  <a:lnTo>
                    <a:pt x="9" y="112"/>
                  </a:lnTo>
                  <a:lnTo>
                    <a:pt x="6" y="109"/>
                  </a:lnTo>
                  <a:lnTo>
                    <a:pt x="3" y="104"/>
                  </a:lnTo>
                  <a:lnTo>
                    <a:pt x="3" y="99"/>
                  </a:lnTo>
                  <a:lnTo>
                    <a:pt x="1" y="93"/>
                  </a:lnTo>
                  <a:lnTo>
                    <a:pt x="3" y="87"/>
                  </a:lnTo>
                  <a:lnTo>
                    <a:pt x="7" y="82"/>
                  </a:lnTo>
                  <a:lnTo>
                    <a:pt x="11" y="77"/>
                  </a:lnTo>
                  <a:lnTo>
                    <a:pt x="9" y="69"/>
                  </a:lnTo>
                  <a:lnTo>
                    <a:pt x="7" y="63"/>
                  </a:lnTo>
                  <a:lnTo>
                    <a:pt x="6" y="60"/>
                  </a:lnTo>
                  <a:lnTo>
                    <a:pt x="3" y="53"/>
                  </a:lnTo>
                  <a:lnTo>
                    <a:pt x="0" y="47"/>
                  </a:lnTo>
                  <a:lnTo>
                    <a:pt x="148" y="47"/>
                  </a:lnTo>
                  <a:close/>
                </a:path>
              </a:pathLst>
            </a:custGeom>
            <a:solidFill>
              <a:schemeClr val="bg1">
                <a:lumMod val="85000"/>
              </a:schemeClr>
            </a:solidFill>
            <a:ln w="4763">
              <a:solidFill>
                <a:srgbClr val="000000"/>
              </a:solidFill>
              <a:round/>
              <a:headEnd/>
              <a:tailEnd/>
            </a:ln>
          </p:spPr>
          <p:txBody>
            <a:bodyPr/>
            <a:lstStyle/>
            <a:p>
              <a:endParaRPr lang="en-US" dirty="0">
                <a:solidFill>
                  <a:srgbClr val="FF6600"/>
                </a:solidFill>
              </a:endParaRPr>
            </a:p>
          </p:txBody>
        </p:sp>
        <p:sp>
          <p:nvSpPr>
            <p:cNvPr id="89" name="Freeform 303"/>
            <p:cNvSpPr>
              <a:spLocks/>
            </p:cNvSpPr>
            <p:nvPr/>
          </p:nvSpPr>
          <p:spPr bwMode="auto">
            <a:xfrm rot="21540000">
              <a:off x="3195" y="1105"/>
              <a:ext cx="477" cy="259"/>
            </a:xfrm>
            <a:custGeom>
              <a:avLst/>
              <a:gdLst>
                <a:gd name="T0" fmla="*/ 19 w 477"/>
                <a:gd name="T1" fmla="*/ 101 h 259"/>
                <a:gd name="T2" fmla="*/ 44 w 477"/>
                <a:gd name="T3" fmla="*/ 84 h 259"/>
                <a:gd name="T4" fmla="*/ 68 w 477"/>
                <a:gd name="T5" fmla="*/ 77 h 259"/>
                <a:gd name="T6" fmla="*/ 87 w 477"/>
                <a:gd name="T7" fmla="*/ 65 h 259"/>
                <a:gd name="T8" fmla="*/ 115 w 477"/>
                <a:gd name="T9" fmla="*/ 41 h 259"/>
                <a:gd name="T10" fmla="*/ 147 w 477"/>
                <a:gd name="T11" fmla="*/ 13 h 259"/>
                <a:gd name="T12" fmla="*/ 172 w 477"/>
                <a:gd name="T13" fmla="*/ 0 h 259"/>
                <a:gd name="T14" fmla="*/ 177 w 477"/>
                <a:gd name="T15" fmla="*/ 6 h 259"/>
                <a:gd name="T16" fmla="*/ 166 w 477"/>
                <a:gd name="T17" fmla="*/ 21 h 259"/>
                <a:gd name="T18" fmla="*/ 156 w 477"/>
                <a:gd name="T19" fmla="*/ 32 h 259"/>
                <a:gd name="T20" fmla="*/ 142 w 477"/>
                <a:gd name="T21" fmla="*/ 47 h 259"/>
                <a:gd name="T22" fmla="*/ 133 w 477"/>
                <a:gd name="T23" fmla="*/ 62 h 259"/>
                <a:gd name="T24" fmla="*/ 134 w 477"/>
                <a:gd name="T25" fmla="*/ 77 h 259"/>
                <a:gd name="T26" fmla="*/ 145 w 477"/>
                <a:gd name="T27" fmla="*/ 74 h 259"/>
                <a:gd name="T28" fmla="*/ 163 w 477"/>
                <a:gd name="T29" fmla="*/ 70 h 259"/>
                <a:gd name="T30" fmla="*/ 180 w 477"/>
                <a:gd name="T31" fmla="*/ 68 h 259"/>
                <a:gd name="T32" fmla="*/ 199 w 477"/>
                <a:gd name="T33" fmla="*/ 81 h 259"/>
                <a:gd name="T34" fmla="*/ 210 w 477"/>
                <a:gd name="T35" fmla="*/ 95 h 259"/>
                <a:gd name="T36" fmla="*/ 220 w 477"/>
                <a:gd name="T37" fmla="*/ 106 h 259"/>
                <a:gd name="T38" fmla="*/ 237 w 477"/>
                <a:gd name="T39" fmla="*/ 103 h 259"/>
                <a:gd name="T40" fmla="*/ 256 w 477"/>
                <a:gd name="T41" fmla="*/ 108 h 259"/>
                <a:gd name="T42" fmla="*/ 277 w 477"/>
                <a:gd name="T43" fmla="*/ 104 h 259"/>
                <a:gd name="T44" fmla="*/ 289 w 477"/>
                <a:gd name="T45" fmla="*/ 90 h 259"/>
                <a:gd name="T46" fmla="*/ 305 w 477"/>
                <a:gd name="T47" fmla="*/ 81 h 259"/>
                <a:gd name="T48" fmla="*/ 330 w 477"/>
                <a:gd name="T49" fmla="*/ 71 h 259"/>
                <a:gd name="T50" fmla="*/ 354 w 477"/>
                <a:gd name="T51" fmla="*/ 70 h 259"/>
                <a:gd name="T52" fmla="*/ 370 w 477"/>
                <a:gd name="T53" fmla="*/ 62 h 259"/>
                <a:gd name="T54" fmla="*/ 387 w 477"/>
                <a:gd name="T55" fmla="*/ 62 h 259"/>
                <a:gd name="T56" fmla="*/ 390 w 477"/>
                <a:gd name="T57" fmla="*/ 74 h 259"/>
                <a:gd name="T58" fmla="*/ 400 w 477"/>
                <a:gd name="T59" fmla="*/ 84 h 259"/>
                <a:gd name="T60" fmla="*/ 414 w 477"/>
                <a:gd name="T61" fmla="*/ 90 h 259"/>
                <a:gd name="T62" fmla="*/ 430 w 477"/>
                <a:gd name="T63" fmla="*/ 81 h 259"/>
                <a:gd name="T64" fmla="*/ 449 w 477"/>
                <a:gd name="T65" fmla="*/ 89 h 259"/>
                <a:gd name="T66" fmla="*/ 455 w 477"/>
                <a:gd name="T67" fmla="*/ 106 h 259"/>
                <a:gd name="T68" fmla="*/ 466 w 477"/>
                <a:gd name="T69" fmla="*/ 119 h 259"/>
                <a:gd name="T70" fmla="*/ 477 w 477"/>
                <a:gd name="T71" fmla="*/ 130 h 259"/>
                <a:gd name="T72" fmla="*/ 465 w 477"/>
                <a:gd name="T73" fmla="*/ 134 h 259"/>
                <a:gd name="T74" fmla="*/ 449 w 477"/>
                <a:gd name="T75" fmla="*/ 142 h 259"/>
                <a:gd name="T76" fmla="*/ 438 w 477"/>
                <a:gd name="T77" fmla="*/ 133 h 259"/>
                <a:gd name="T78" fmla="*/ 431 w 477"/>
                <a:gd name="T79" fmla="*/ 147 h 259"/>
                <a:gd name="T80" fmla="*/ 419 w 477"/>
                <a:gd name="T81" fmla="*/ 149 h 259"/>
                <a:gd name="T82" fmla="*/ 401 w 477"/>
                <a:gd name="T83" fmla="*/ 139 h 259"/>
                <a:gd name="T84" fmla="*/ 373 w 477"/>
                <a:gd name="T85" fmla="*/ 134 h 259"/>
                <a:gd name="T86" fmla="*/ 357 w 477"/>
                <a:gd name="T87" fmla="*/ 142 h 259"/>
                <a:gd name="T88" fmla="*/ 340 w 477"/>
                <a:gd name="T89" fmla="*/ 155 h 259"/>
                <a:gd name="T90" fmla="*/ 316 w 477"/>
                <a:gd name="T91" fmla="*/ 163 h 259"/>
                <a:gd name="T92" fmla="*/ 294 w 477"/>
                <a:gd name="T93" fmla="*/ 188 h 259"/>
                <a:gd name="T94" fmla="*/ 281 w 477"/>
                <a:gd name="T95" fmla="*/ 188 h 259"/>
                <a:gd name="T96" fmla="*/ 277 w 477"/>
                <a:gd name="T97" fmla="*/ 172 h 259"/>
                <a:gd name="T98" fmla="*/ 261 w 477"/>
                <a:gd name="T99" fmla="*/ 183 h 259"/>
                <a:gd name="T100" fmla="*/ 243 w 477"/>
                <a:gd name="T101" fmla="*/ 212 h 259"/>
                <a:gd name="T102" fmla="*/ 229 w 477"/>
                <a:gd name="T103" fmla="*/ 239 h 259"/>
                <a:gd name="T104" fmla="*/ 218 w 477"/>
                <a:gd name="T105" fmla="*/ 259 h 259"/>
                <a:gd name="T106" fmla="*/ 204 w 477"/>
                <a:gd name="T107" fmla="*/ 242 h 259"/>
                <a:gd name="T108" fmla="*/ 194 w 477"/>
                <a:gd name="T109" fmla="*/ 228 h 259"/>
                <a:gd name="T110" fmla="*/ 196 w 477"/>
                <a:gd name="T111" fmla="*/ 210 h 259"/>
                <a:gd name="T112" fmla="*/ 186 w 477"/>
                <a:gd name="T113" fmla="*/ 190 h 259"/>
                <a:gd name="T114" fmla="*/ 167 w 477"/>
                <a:gd name="T115" fmla="*/ 172 h 259"/>
                <a:gd name="T116" fmla="*/ 126 w 477"/>
                <a:gd name="T117" fmla="*/ 163 h 259"/>
                <a:gd name="T118" fmla="*/ 95 w 477"/>
                <a:gd name="T119" fmla="*/ 157 h 259"/>
                <a:gd name="T120" fmla="*/ 47 w 477"/>
                <a:gd name="T121" fmla="*/ 147 h 259"/>
                <a:gd name="T122" fmla="*/ 16 w 477"/>
                <a:gd name="T123" fmla="*/ 133 h 259"/>
                <a:gd name="T124" fmla="*/ 0 w 477"/>
                <a:gd name="T125" fmla="*/ 115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7"/>
                <a:gd name="T190" fmla="*/ 0 h 259"/>
                <a:gd name="T191" fmla="*/ 477 w 477"/>
                <a:gd name="T192" fmla="*/ 259 h 2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7" h="259">
                  <a:moveTo>
                    <a:pt x="1" y="112"/>
                  </a:moveTo>
                  <a:lnTo>
                    <a:pt x="11" y="106"/>
                  </a:lnTo>
                  <a:lnTo>
                    <a:pt x="19" y="101"/>
                  </a:lnTo>
                  <a:lnTo>
                    <a:pt x="30" y="92"/>
                  </a:lnTo>
                  <a:lnTo>
                    <a:pt x="36" y="87"/>
                  </a:lnTo>
                  <a:lnTo>
                    <a:pt x="44" y="84"/>
                  </a:lnTo>
                  <a:lnTo>
                    <a:pt x="50" y="82"/>
                  </a:lnTo>
                  <a:lnTo>
                    <a:pt x="60" y="79"/>
                  </a:lnTo>
                  <a:lnTo>
                    <a:pt x="68" y="77"/>
                  </a:lnTo>
                  <a:lnTo>
                    <a:pt x="72" y="76"/>
                  </a:lnTo>
                  <a:lnTo>
                    <a:pt x="79" y="71"/>
                  </a:lnTo>
                  <a:lnTo>
                    <a:pt x="87" y="65"/>
                  </a:lnTo>
                  <a:lnTo>
                    <a:pt x="96" y="55"/>
                  </a:lnTo>
                  <a:lnTo>
                    <a:pt x="107" y="49"/>
                  </a:lnTo>
                  <a:lnTo>
                    <a:pt x="115" y="41"/>
                  </a:lnTo>
                  <a:lnTo>
                    <a:pt x="126" y="33"/>
                  </a:lnTo>
                  <a:lnTo>
                    <a:pt x="136" y="25"/>
                  </a:lnTo>
                  <a:lnTo>
                    <a:pt x="147" y="13"/>
                  </a:lnTo>
                  <a:lnTo>
                    <a:pt x="156" y="6"/>
                  </a:lnTo>
                  <a:lnTo>
                    <a:pt x="164" y="2"/>
                  </a:lnTo>
                  <a:lnTo>
                    <a:pt x="172" y="0"/>
                  </a:lnTo>
                  <a:lnTo>
                    <a:pt x="178" y="2"/>
                  </a:lnTo>
                  <a:lnTo>
                    <a:pt x="180" y="5"/>
                  </a:lnTo>
                  <a:lnTo>
                    <a:pt x="177" y="6"/>
                  </a:lnTo>
                  <a:lnTo>
                    <a:pt x="174" y="11"/>
                  </a:lnTo>
                  <a:lnTo>
                    <a:pt x="171" y="14"/>
                  </a:lnTo>
                  <a:lnTo>
                    <a:pt x="166" y="21"/>
                  </a:lnTo>
                  <a:lnTo>
                    <a:pt x="164" y="24"/>
                  </a:lnTo>
                  <a:lnTo>
                    <a:pt x="159" y="28"/>
                  </a:lnTo>
                  <a:lnTo>
                    <a:pt x="156" y="32"/>
                  </a:lnTo>
                  <a:lnTo>
                    <a:pt x="152" y="36"/>
                  </a:lnTo>
                  <a:lnTo>
                    <a:pt x="148" y="43"/>
                  </a:lnTo>
                  <a:lnTo>
                    <a:pt x="142" y="47"/>
                  </a:lnTo>
                  <a:lnTo>
                    <a:pt x="137" y="52"/>
                  </a:lnTo>
                  <a:lnTo>
                    <a:pt x="134" y="54"/>
                  </a:lnTo>
                  <a:lnTo>
                    <a:pt x="133" y="62"/>
                  </a:lnTo>
                  <a:lnTo>
                    <a:pt x="133" y="68"/>
                  </a:lnTo>
                  <a:lnTo>
                    <a:pt x="134" y="73"/>
                  </a:lnTo>
                  <a:lnTo>
                    <a:pt x="134" y="77"/>
                  </a:lnTo>
                  <a:lnTo>
                    <a:pt x="137" y="81"/>
                  </a:lnTo>
                  <a:lnTo>
                    <a:pt x="141" y="77"/>
                  </a:lnTo>
                  <a:lnTo>
                    <a:pt x="145" y="74"/>
                  </a:lnTo>
                  <a:lnTo>
                    <a:pt x="153" y="71"/>
                  </a:lnTo>
                  <a:lnTo>
                    <a:pt x="156" y="71"/>
                  </a:lnTo>
                  <a:lnTo>
                    <a:pt x="163" y="70"/>
                  </a:lnTo>
                  <a:lnTo>
                    <a:pt x="169" y="66"/>
                  </a:lnTo>
                  <a:lnTo>
                    <a:pt x="174" y="65"/>
                  </a:lnTo>
                  <a:lnTo>
                    <a:pt x="180" y="68"/>
                  </a:lnTo>
                  <a:lnTo>
                    <a:pt x="185" y="71"/>
                  </a:lnTo>
                  <a:lnTo>
                    <a:pt x="191" y="74"/>
                  </a:lnTo>
                  <a:lnTo>
                    <a:pt x="199" y="81"/>
                  </a:lnTo>
                  <a:lnTo>
                    <a:pt x="202" y="85"/>
                  </a:lnTo>
                  <a:lnTo>
                    <a:pt x="205" y="90"/>
                  </a:lnTo>
                  <a:lnTo>
                    <a:pt x="210" y="95"/>
                  </a:lnTo>
                  <a:lnTo>
                    <a:pt x="213" y="98"/>
                  </a:lnTo>
                  <a:lnTo>
                    <a:pt x="218" y="101"/>
                  </a:lnTo>
                  <a:lnTo>
                    <a:pt x="220" y="106"/>
                  </a:lnTo>
                  <a:lnTo>
                    <a:pt x="223" y="109"/>
                  </a:lnTo>
                  <a:lnTo>
                    <a:pt x="232" y="104"/>
                  </a:lnTo>
                  <a:lnTo>
                    <a:pt x="237" y="103"/>
                  </a:lnTo>
                  <a:lnTo>
                    <a:pt x="243" y="103"/>
                  </a:lnTo>
                  <a:lnTo>
                    <a:pt x="250" y="104"/>
                  </a:lnTo>
                  <a:lnTo>
                    <a:pt x="256" y="108"/>
                  </a:lnTo>
                  <a:lnTo>
                    <a:pt x="262" y="108"/>
                  </a:lnTo>
                  <a:lnTo>
                    <a:pt x="272" y="108"/>
                  </a:lnTo>
                  <a:lnTo>
                    <a:pt x="277" y="104"/>
                  </a:lnTo>
                  <a:lnTo>
                    <a:pt x="281" y="100"/>
                  </a:lnTo>
                  <a:lnTo>
                    <a:pt x="283" y="95"/>
                  </a:lnTo>
                  <a:lnTo>
                    <a:pt x="289" y="90"/>
                  </a:lnTo>
                  <a:lnTo>
                    <a:pt x="294" y="85"/>
                  </a:lnTo>
                  <a:lnTo>
                    <a:pt x="300" y="84"/>
                  </a:lnTo>
                  <a:lnTo>
                    <a:pt x="305" y="81"/>
                  </a:lnTo>
                  <a:lnTo>
                    <a:pt x="313" y="74"/>
                  </a:lnTo>
                  <a:lnTo>
                    <a:pt x="326" y="74"/>
                  </a:lnTo>
                  <a:lnTo>
                    <a:pt x="330" y="71"/>
                  </a:lnTo>
                  <a:lnTo>
                    <a:pt x="341" y="71"/>
                  </a:lnTo>
                  <a:lnTo>
                    <a:pt x="348" y="71"/>
                  </a:lnTo>
                  <a:lnTo>
                    <a:pt x="354" y="70"/>
                  </a:lnTo>
                  <a:lnTo>
                    <a:pt x="360" y="70"/>
                  </a:lnTo>
                  <a:lnTo>
                    <a:pt x="367" y="66"/>
                  </a:lnTo>
                  <a:lnTo>
                    <a:pt x="370" y="62"/>
                  </a:lnTo>
                  <a:lnTo>
                    <a:pt x="375" y="60"/>
                  </a:lnTo>
                  <a:lnTo>
                    <a:pt x="381" y="59"/>
                  </a:lnTo>
                  <a:lnTo>
                    <a:pt x="387" y="62"/>
                  </a:lnTo>
                  <a:lnTo>
                    <a:pt x="389" y="63"/>
                  </a:lnTo>
                  <a:lnTo>
                    <a:pt x="390" y="68"/>
                  </a:lnTo>
                  <a:lnTo>
                    <a:pt x="390" y="74"/>
                  </a:lnTo>
                  <a:lnTo>
                    <a:pt x="390" y="79"/>
                  </a:lnTo>
                  <a:lnTo>
                    <a:pt x="395" y="81"/>
                  </a:lnTo>
                  <a:lnTo>
                    <a:pt x="400" y="84"/>
                  </a:lnTo>
                  <a:lnTo>
                    <a:pt x="406" y="84"/>
                  </a:lnTo>
                  <a:lnTo>
                    <a:pt x="409" y="89"/>
                  </a:lnTo>
                  <a:lnTo>
                    <a:pt x="414" y="90"/>
                  </a:lnTo>
                  <a:lnTo>
                    <a:pt x="417" y="89"/>
                  </a:lnTo>
                  <a:lnTo>
                    <a:pt x="424" y="84"/>
                  </a:lnTo>
                  <a:lnTo>
                    <a:pt x="430" y="81"/>
                  </a:lnTo>
                  <a:lnTo>
                    <a:pt x="436" y="81"/>
                  </a:lnTo>
                  <a:lnTo>
                    <a:pt x="443" y="81"/>
                  </a:lnTo>
                  <a:lnTo>
                    <a:pt x="449" y="89"/>
                  </a:lnTo>
                  <a:lnTo>
                    <a:pt x="450" y="96"/>
                  </a:lnTo>
                  <a:lnTo>
                    <a:pt x="454" y="101"/>
                  </a:lnTo>
                  <a:lnTo>
                    <a:pt x="455" y="106"/>
                  </a:lnTo>
                  <a:lnTo>
                    <a:pt x="454" y="111"/>
                  </a:lnTo>
                  <a:lnTo>
                    <a:pt x="460" y="117"/>
                  </a:lnTo>
                  <a:lnTo>
                    <a:pt x="466" y="119"/>
                  </a:lnTo>
                  <a:lnTo>
                    <a:pt x="468" y="123"/>
                  </a:lnTo>
                  <a:lnTo>
                    <a:pt x="474" y="128"/>
                  </a:lnTo>
                  <a:lnTo>
                    <a:pt x="477" y="130"/>
                  </a:lnTo>
                  <a:lnTo>
                    <a:pt x="474" y="133"/>
                  </a:lnTo>
                  <a:lnTo>
                    <a:pt x="469" y="133"/>
                  </a:lnTo>
                  <a:lnTo>
                    <a:pt x="465" y="134"/>
                  </a:lnTo>
                  <a:lnTo>
                    <a:pt x="462" y="139"/>
                  </a:lnTo>
                  <a:lnTo>
                    <a:pt x="455" y="139"/>
                  </a:lnTo>
                  <a:lnTo>
                    <a:pt x="449" y="142"/>
                  </a:lnTo>
                  <a:lnTo>
                    <a:pt x="446" y="141"/>
                  </a:lnTo>
                  <a:lnTo>
                    <a:pt x="443" y="136"/>
                  </a:lnTo>
                  <a:lnTo>
                    <a:pt x="438" y="133"/>
                  </a:lnTo>
                  <a:lnTo>
                    <a:pt x="433" y="136"/>
                  </a:lnTo>
                  <a:lnTo>
                    <a:pt x="433" y="142"/>
                  </a:lnTo>
                  <a:lnTo>
                    <a:pt x="431" y="147"/>
                  </a:lnTo>
                  <a:lnTo>
                    <a:pt x="431" y="150"/>
                  </a:lnTo>
                  <a:lnTo>
                    <a:pt x="425" y="152"/>
                  </a:lnTo>
                  <a:lnTo>
                    <a:pt x="419" y="149"/>
                  </a:lnTo>
                  <a:lnTo>
                    <a:pt x="414" y="147"/>
                  </a:lnTo>
                  <a:lnTo>
                    <a:pt x="409" y="142"/>
                  </a:lnTo>
                  <a:lnTo>
                    <a:pt x="401" y="139"/>
                  </a:lnTo>
                  <a:lnTo>
                    <a:pt x="390" y="136"/>
                  </a:lnTo>
                  <a:lnTo>
                    <a:pt x="382" y="134"/>
                  </a:lnTo>
                  <a:lnTo>
                    <a:pt x="373" y="134"/>
                  </a:lnTo>
                  <a:lnTo>
                    <a:pt x="365" y="136"/>
                  </a:lnTo>
                  <a:lnTo>
                    <a:pt x="360" y="139"/>
                  </a:lnTo>
                  <a:lnTo>
                    <a:pt x="357" y="142"/>
                  </a:lnTo>
                  <a:lnTo>
                    <a:pt x="352" y="149"/>
                  </a:lnTo>
                  <a:lnTo>
                    <a:pt x="349" y="152"/>
                  </a:lnTo>
                  <a:lnTo>
                    <a:pt x="340" y="155"/>
                  </a:lnTo>
                  <a:lnTo>
                    <a:pt x="330" y="157"/>
                  </a:lnTo>
                  <a:lnTo>
                    <a:pt x="324" y="160"/>
                  </a:lnTo>
                  <a:lnTo>
                    <a:pt x="316" y="163"/>
                  </a:lnTo>
                  <a:lnTo>
                    <a:pt x="305" y="174"/>
                  </a:lnTo>
                  <a:lnTo>
                    <a:pt x="299" y="180"/>
                  </a:lnTo>
                  <a:lnTo>
                    <a:pt x="294" y="188"/>
                  </a:lnTo>
                  <a:lnTo>
                    <a:pt x="292" y="193"/>
                  </a:lnTo>
                  <a:lnTo>
                    <a:pt x="284" y="193"/>
                  </a:lnTo>
                  <a:lnTo>
                    <a:pt x="281" y="188"/>
                  </a:lnTo>
                  <a:lnTo>
                    <a:pt x="281" y="174"/>
                  </a:lnTo>
                  <a:lnTo>
                    <a:pt x="281" y="169"/>
                  </a:lnTo>
                  <a:lnTo>
                    <a:pt x="277" y="172"/>
                  </a:lnTo>
                  <a:lnTo>
                    <a:pt x="272" y="177"/>
                  </a:lnTo>
                  <a:lnTo>
                    <a:pt x="267" y="179"/>
                  </a:lnTo>
                  <a:lnTo>
                    <a:pt x="261" y="183"/>
                  </a:lnTo>
                  <a:lnTo>
                    <a:pt x="256" y="187"/>
                  </a:lnTo>
                  <a:lnTo>
                    <a:pt x="248" y="202"/>
                  </a:lnTo>
                  <a:lnTo>
                    <a:pt x="243" y="212"/>
                  </a:lnTo>
                  <a:lnTo>
                    <a:pt x="239" y="221"/>
                  </a:lnTo>
                  <a:lnTo>
                    <a:pt x="234" y="229"/>
                  </a:lnTo>
                  <a:lnTo>
                    <a:pt x="229" y="239"/>
                  </a:lnTo>
                  <a:lnTo>
                    <a:pt x="224" y="248"/>
                  </a:lnTo>
                  <a:lnTo>
                    <a:pt x="221" y="256"/>
                  </a:lnTo>
                  <a:lnTo>
                    <a:pt x="218" y="259"/>
                  </a:lnTo>
                  <a:lnTo>
                    <a:pt x="212" y="253"/>
                  </a:lnTo>
                  <a:lnTo>
                    <a:pt x="204" y="250"/>
                  </a:lnTo>
                  <a:lnTo>
                    <a:pt x="204" y="242"/>
                  </a:lnTo>
                  <a:lnTo>
                    <a:pt x="205" y="229"/>
                  </a:lnTo>
                  <a:lnTo>
                    <a:pt x="199" y="231"/>
                  </a:lnTo>
                  <a:lnTo>
                    <a:pt x="194" y="228"/>
                  </a:lnTo>
                  <a:lnTo>
                    <a:pt x="194" y="220"/>
                  </a:lnTo>
                  <a:lnTo>
                    <a:pt x="197" y="217"/>
                  </a:lnTo>
                  <a:lnTo>
                    <a:pt x="196" y="210"/>
                  </a:lnTo>
                  <a:lnTo>
                    <a:pt x="194" y="204"/>
                  </a:lnTo>
                  <a:lnTo>
                    <a:pt x="193" y="196"/>
                  </a:lnTo>
                  <a:lnTo>
                    <a:pt x="186" y="190"/>
                  </a:lnTo>
                  <a:lnTo>
                    <a:pt x="174" y="185"/>
                  </a:lnTo>
                  <a:lnTo>
                    <a:pt x="169" y="179"/>
                  </a:lnTo>
                  <a:lnTo>
                    <a:pt x="167" y="172"/>
                  </a:lnTo>
                  <a:lnTo>
                    <a:pt x="155" y="165"/>
                  </a:lnTo>
                  <a:lnTo>
                    <a:pt x="141" y="163"/>
                  </a:lnTo>
                  <a:lnTo>
                    <a:pt x="126" y="163"/>
                  </a:lnTo>
                  <a:lnTo>
                    <a:pt x="117" y="160"/>
                  </a:lnTo>
                  <a:lnTo>
                    <a:pt x="107" y="160"/>
                  </a:lnTo>
                  <a:lnTo>
                    <a:pt x="95" y="157"/>
                  </a:lnTo>
                  <a:lnTo>
                    <a:pt x="77" y="152"/>
                  </a:lnTo>
                  <a:lnTo>
                    <a:pt x="63" y="149"/>
                  </a:lnTo>
                  <a:lnTo>
                    <a:pt x="47" y="147"/>
                  </a:lnTo>
                  <a:lnTo>
                    <a:pt x="31" y="139"/>
                  </a:lnTo>
                  <a:lnTo>
                    <a:pt x="22" y="139"/>
                  </a:lnTo>
                  <a:lnTo>
                    <a:pt x="16" y="133"/>
                  </a:lnTo>
                  <a:lnTo>
                    <a:pt x="9" y="127"/>
                  </a:lnTo>
                  <a:lnTo>
                    <a:pt x="4" y="120"/>
                  </a:lnTo>
                  <a:lnTo>
                    <a:pt x="0" y="115"/>
                  </a:lnTo>
                  <a:lnTo>
                    <a:pt x="1" y="112"/>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90" name="Freeform 304"/>
            <p:cNvSpPr>
              <a:spLocks/>
            </p:cNvSpPr>
            <p:nvPr/>
          </p:nvSpPr>
          <p:spPr bwMode="auto">
            <a:xfrm rot="21540000">
              <a:off x="3010" y="1187"/>
              <a:ext cx="448" cy="485"/>
            </a:xfrm>
            <a:custGeom>
              <a:avLst/>
              <a:gdLst>
                <a:gd name="T0" fmla="*/ 76 w 448"/>
                <a:gd name="T1" fmla="*/ 40 h 485"/>
                <a:gd name="T2" fmla="*/ 95 w 448"/>
                <a:gd name="T3" fmla="*/ 34 h 485"/>
                <a:gd name="T4" fmla="*/ 119 w 448"/>
                <a:gd name="T5" fmla="*/ 18 h 485"/>
                <a:gd name="T6" fmla="*/ 141 w 448"/>
                <a:gd name="T7" fmla="*/ 0 h 485"/>
                <a:gd name="T8" fmla="*/ 152 w 448"/>
                <a:gd name="T9" fmla="*/ 15 h 485"/>
                <a:gd name="T10" fmla="*/ 157 w 448"/>
                <a:gd name="T11" fmla="*/ 35 h 485"/>
                <a:gd name="T12" fmla="*/ 206 w 448"/>
                <a:gd name="T13" fmla="*/ 56 h 485"/>
                <a:gd name="T14" fmla="*/ 239 w 448"/>
                <a:gd name="T15" fmla="*/ 70 h 485"/>
                <a:gd name="T16" fmla="*/ 298 w 448"/>
                <a:gd name="T17" fmla="*/ 83 h 485"/>
                <a:gd name="T18" fmla="*/ 347 w 448"/>
                <a:gd name="T19" fmla="*/ 88 h 485"/>
                <a:gd name="T20" fmla="*/ 372 w 448"/>
                <a:gd name="T21" fmla="*/ 111 h 485"/>
                <a:gd name="T22" fmla="*/ 389 w 448"/>
                <a:gd name="T23" fmla="*/ 135 h 485"/>
                <a:gd name="T24" fmla="*/ 391 w 448"/>
                <a:gd name="T25" fmla="*/ 151 h 485"/>
                <a:gd name="T26" fmla="*/ 396 w 448"/>
                <a:gd name="T27" fmla="*/ 163 h 485"/>
                <a:gd name="T28" fmla="*/ 408 w 448"/>
                <a:gd name="T29" fmla="*/ 181 h 485"/>
                <a:gd name="T30" fmla="*/ 399 w 448"/>
                <a:gd name="T31" fmla="*/ 206 h 485"/>
                <a:gd name="T32" fmla="*/ 388 w 448"/>
                <a:gd name="T33" fmla="*/ 224 h 485"/>
                <a:gd name="T34" fmla="*/ 386 w 448"/>
                <a:gd name="T35" fmla="*/ 246 h 485"/>
                <a:gd name="T36" fmla="*/ 405 w 448"/>
                <a:gd name="T37" fmla="*/ 227 h 485"/>
                <a:gd name="T38" fmla="*/ 423 w 448"/>
                <a:gd name="T39" fmla="*/ 214 h 485"/>
                <a:gd name="T40" fmla="*/ 427 w 448"/>
                <a:gd name="T41" fmla="*/ 192 h 485"/>
                <a:gd name="T42" fmla="*/ 438 w 448"/>
                <a:gd name="T43" fmla="*/ 173 h 485"/>
                <a:gd name="T44" fmla="*/ 448 w 448"/>
                <a:gd name="T45" fmla="*/ 171 h 485"/>
                <a:gd name="T46" fmla="*/ 440 w 448"/>
                <a:gd name="T47" fmla="*/ 195 h 485"/>
                <a:gd name="T48" fmla="*/ 431 w 448"/>
                <a:gd name="T49" fmla="*/ 219 h 485"/>
                <a:gd name="T50" fmla="*/ 419 w 448"/>
                <a:gd name="T51" fmla="*/ 263 h 485"/>
                <a:gd name="T52" fmla="*/ 413 w 448"/>
                <a:gd name="T53" fmla="*/ 318 h 485"/>
                <a:gd name="T54" fmla="*/ 405 w 448"/>
                <a:gd name="T55" fmla="*/ 379 h 485"/>
                <a:gd name="T56" fmla="*/ 410 w 448"/>
                <a:gd name="T57" fmla="*/ 424 h 485"/>
                <a:gd name="T58" fmla="*/ 413 w 448"/>
                <a:gd name="T59" fmla="*/ 470 h 485"/>
                <a:gd name="T60" fmla="*/ 187 w 448"/>
                <a:gd name="T61" fmla="*/ 470 h 485"/>
                <a:gd name="T62" fmla="*/ 168 w 448"/>
                <a:gd name="T63" fmla="*/ 459 h 485"/>
                <a:gd name="T64" fmla="*/ 157 w 448"/>
                <a:gd name="T65" fmla="*/ 451 h 485"/>
                <a:gd name="T66" fmla="*/ 152 w 448"/>
                <a:gd name="T67" fmla="*/ 437 h 485"/>
                <a:gd name="T68" fmla="*/ 147 w 448"/>
                <a:gd name="T69" fmla="*/ 418 h 485"/>
                <a:gd name="T70" fmla="*/ 146 w 448"/>
                <a:gd name="T71" fmla="*/ 402 h 485"/>
                <a:gd name="T72" fmla="*/ 141 w 448"/>
                <a:gd name="T73" fmla="*/ 380 h 485"/>
                <a:gd name="T74" fmla="*/ 140 w 448"/>
                <a:gd name="T75" fmla="*/ 349 h 485"/>
                <a:gd name="T76" fmla="*/ 114 w 448"/>
                <a:gd name="T77" fmla="*/ 320 h 485"/>
                <a:gd name="T78" fmla="*/ 94 w 448"/>
                <a:gd name="T79" fmla="*/ 307 h 485"/>
                <a:gd name="T80" fmla="*/ 70 w 448"/>
                <a:gd name="T81" fmla="*/ 277 h 485"/>
                <a:gd name="T82" fmla="*/ 45 w 448"/>
                <a:gd name="T83" fmla="*/ 268 h 485"/>
                <a:gd name="T84" fmla="*/ 32 w 448"/>
                <a:gd name="T85" fmla="*/ 258 h 485"/>
                <a:gd name="T86" fmla="*/ 11 w 448"/>
                <a:gd name="T87" fmla="*/ 246 h 485"/>
                <a:gd name="T88" fmla="*/ 15 w 448"/>
                <a:gd name="T89" fmla="*/ 225 h 485"/>
                <a:gd name="T90" fmla="*/ 8 w 448"/>
                <a:gd name="T91" fmla="*/ 211 h 485"/>
                <a:gd name="T92" fmla="*/ 15 w 448"/>
                <a:gd name="T93" fmla="*/ 198 h 485"/>
                <a:gd name="T94" fmla="*/ 18 w 448"/>
                <a:gd name="T95" fmla="*/ 171 h 485"/>
                <a:gd name="T96" fmla="*/ 2 w 448"/>
                <a:gd name="T97" fmla="*/ 149 h 485"/>
                <a:gd name="T98" fmla="*/ 8 w 448"/>
                <a:gd name="T99" fmla="*/ 124 h 485"/>
                <a:gd name="T100" fmla="*/ 45 w 448"/>
                <a:gd name="T101" fmla="*/ 92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8"/>
                <a:gd name="T154" fmla="*/ 0 h 485"/>
                <a:gd name="T155" fmla="*/ 448 w 448"/>
                <a:gd name="T156" fmla="*/ 485 h 4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8" h="485">
                  <a:moveTo>
                    <a:pt x="54" y="26"/>
                  </a:moveTo>
                  <a:lnTo>
                    <a:pt x="60" y="32"/>
                  </a:lnTo>
                  <a:lnTo>
                    <a:pt x="67" y="38"/>
                  </a:lnTo>
                  <a:lnTo>
                    <a:pt x="76" y="40"/>
                  </a:lnTo>
                  <a:lnTo>
                    <a:pt x="83" y="42"/>
                  </a:lnTo>
                  <a:lnTo>
                    <a:pt x="87" y="38"/>
                  </a:lnTo>
                  <a:lnTo>
                    <a:pt x="92" y="35"/>
                  </a:lnTo>
                  <a:lnTo>
                    <a:pt x="95" y="34"/>
                  </a:lnTo>
                  <a:lnTo>
                    <a:pt x="102" y="31"/>
                  </a:lnTo>
                  <a:lnTo>
                    <a:pt x="106" y="26"/>
                  </a:lnTo>
                  <a:lnTo>
                    <a:pt x="113" y="23"/>
                  </a:lnTo>
                  <a:lnTo>
                    <a:pt x="119" y="18"/>
                  </a:lnTo>
                  <a:lnTo>
                    <a:pt x="125" y="13"/>
                  </a:lnTo>
                  <a:lnTo>
                    <a:pt x="132" y="8"/>
                  </a:lnTo>
                  <a:lnTo>
                    <a:pt x="140" y="2"/>
                  </a:lnTo>
                  <a:lnTo>
                    <a:pt x="141" y="0"/>
                  </a:lnTo>
                  <a:lnTo>
                    <a:pt x="146" y="2"/>
                  </a:lnTo>
                  <a:lnTo>
                    <a:pt x="149" y="4"/>
                  </a:lnTo>
                  <a:lnTo>
                    <a:pt x="151" y="10"/>
                  </a:lnTo>
                  <a:lnTo>
                    <a:pt x="152" y="15"/>
                  </a:lnTo>
                  <a:lnTo>
                    <a:pt x="151" y="21"/>
                  </a:lnTo>
                  <a:lnTo>
                    <a:pt x="151" y="29"/>
                  </a:lnTo>
                  <a:lnTo>
                    <a:pt x="152" y="34"/>
                  </a:lnTo>
                  <a:lnTo>
                    <a:pt x="157" y="35"/>
                  </a:lnTo>
                  <a:lnTo>
                    <a:pt x="190" y="37"/>
                  </a:lnTo>
                  <a:lnTo>
                    <a:pt x="200" y="43"/>
                  </a:lnTo>
                  <a:lnTo>
                    <a:pt x="201" y="50"/>
                  </a:lnTo>
                  <a:lnTo>
                    <a:pt x="206" y="56"/>
                  </a:lnTo>
                  <a:lnTo>
                    <a:pt x="211" y="61"/>
                  </a:lnTo>
                  <a:lnTo>
                    <a:pt x="219" y="62"/>
                  </a:lnTo>
                  <a:lnTo>
                    <a:pt x="231" y="67"/>
                  </a:lnTo>
                  <a:lnTo>
                    <a:pt x="239" y="70"/>
                  </a:lnTo>
                  <a:lnTo>
                    <a:pt x="250" y="72"/>
                  </a:lnTo>
                  <a:lnTo>
                    <a:pt x="269" y="76"/>
                  </a:lnTo>
                  <a:lnTo>
                    <a:pt x="287" y="80"/>
                  </a:lnTo>
                  <a:lnTo>
                    <a:pt x="298" y="83"/>
                  </a:lnTo>
                  <a:lnTo>
                    <a:pt x="312" y="83"/>
                  </a:lnTo>
                  <a:lnTo>
                    <a:pt x="321" y="86"/>
                  </a:lnTo>
                  <a:lnTo>
                    <a:pt x="336" y="86"/>
                  </a:lnTo>
                  <a:lnTo>
                    <a:pt x="347" y="88"/>
                  </a:lnTo>
                  <a:lnTo>
                    <a:pt x="356" y="92"/>
                  </a:lnTo>
                  <a:lnTo>
                    <a:pt x="363" y="100"/>
                  </a:lnTo>
                  <a:lnTo>
                    <a:pt x="366" y="106"/>
                  </a:lnTo>
                  <a:lnTo>
                    <a:pt x="372" y="111"/>
                  </a:lnTo>
                  <a:lnTo>
                    <a:pt x="382" y="116"/>
                  </a:lnTo>
                  <a:lnTo>
                    <a:pt x="386" y="122"/>
                  </a:lnTo>
                  <a:lnTo>
                    <a:pt x="388" y="130"/>
                  </a:lnTo>
                  <a:lnTo>
                    <a:pt x="389" y="135"/>
                  </a:lnTo>
                  <a:lnTo>
                    <a:pt x="388" y="141"/>
                  </a:lnTo>
                  <a:lnTo>
                    <a:pt x="386" y="144"/>
                  </a:lnTo>
                  <a:lnTo>
                    <a:pt x="386" y="149"/>
                  </a:lnTo>
                  <a:lnTo>
                    <a:pt x="391" y="151"/>
                  </a:lnTo>
                  <a:lnTo>
                    <a:pt x="396" y="154"/>
                  </a:lnTo>
                  <a:lnTo>
                    <a:pt x="399" y="154"/>
                  </a:lnTo>
                  <a:lnTo>
                    <a:pt x="397" y="159"/>
                  </a:lnTo>
                  <a:lnTo>
                    <a:pt x="396" y="163"/>
                  </a:lnTo>
                  <a:lnTo>
                    <a:pt x="397" y="171"/>
                  </a:lnTo>
                  <a:lnTo>
                    <a:pt x="401" y="175"/>
                  </a:lnTo>
                  <a:lnTo>
                    <a:pt x="405" y="178"/>
                  </a:lnTo>
                  <a:lnTo>
                    <a:pt x="408" y="181"/>
                  </a:lnTo>
                  <a:lnTo>
                    <a:pt x="410" y="186"/>
                  </a:lnTo>
                  <a:lnTo>
                    <a:pt x="405" y="192"/>
                  </a:lnTo>
                  <a:lnTo>
                    <a:pt x="404" y="198"/>
                  </a:lnTo>
                  <a:lnTo>
                    <a:pt x="399" y="206"/>
                  </a:lnTo>
                  <a:lnTo>
                    <a:pt x="394" y="209"/>
                  </a:lnTo>
                  <a:lnTo>
                    <a:pt x="391" y="214"/>
                  </a:lnTo>
                  <a:lnTo>
                    <a:pt x="391" y="219"/>
                  </a:lnTo>
                  <a:lnTo>
                    <a:pt x="388" y="224"/>
                  </a:lnTo>
                  <a:lnTo>
                    <a:pt x="386" y="228"/>
                  </a:lnTo>
                  <a:lnTo>
                    <a:pt x="385" y="236"/>
                  </a:lnTo>
                  <a:lnTo>
                    <a:pt x="383" y="243"/>
                  </a:lnTo>
                  <a:lnTo>
                    <a:pt x="386" y="246"/>
                  </a:lnTo>
                  <a:lnTo>
                    <a:pt x="391" y="241"/>
                  </a:lnTo>
                  <a:lnTo>
                    <a:pt x="396" y="236"/>
                  </a:lnTo>
                  <a:lnTo>
                    <a:pt x="401" y="231"/>
                  </a:lnTo>
                  <a:lnTo>
                    <a:pt x="405" y="227"/>
                  </a:lnTo>
                  <a:lnTo>
                    <a:pt x="408" y="222"/>
                  </a:lnTo>
                  <a:lnTo>
                    <a:pt x="415" y="219"/>
                  </a:lnTo>
                  <a:lnTo>
                    <a:pt x="419" y="216"/>
                  </a:lnTo>
                  <a:lnTo>
                    <a:pt x="423" y="214"/>
                  </a:lnTo>
                  <a:lnTo>
                    <a:pt x="426" y="209"/>
                  </a:lnTo>
                  <a:lnTo>
                    <a:pt x="427" y="205"/>
                  </a:lnTo>
                  <a:lnTo>
                    <a:pt x="427" y="198"/>
                  </a:lnTo>
                  <a:lnTo>
                    <a:pt x="427" y="192"/>
                  </a:lnTo>
                  <a:lnTo>
                    <a:pt x="427" y="186"/>
                  </a:lnTo>
                  <a:lnTo>
                    <a:pt x="432" y="181"/>
                  </a:lnTo>
                  <a:lnTo>
                    <a:pt x="435" y="176"/>
                  </a:lnTo>
                  <a:lnTo>
                    <a:pt x="438" y="173"/>
                  </a:lnTo>
                  <a:lnTo>
                    <a:pt x="443" y="168"/>
                  </a:lnTo>
                  <a:lnTo>
                    <a:pt x="445" y="165"/>
                  </a:lnTo>
                  <a:lnTo>
                    <a:pt x="446" y="168"/>
                  </a:lnTo>
                  <a:lnTo>
                    <a:pt x="448" y="171"/>
                  </a:lnTo>
                  <a:lnTo>
                    <a:pt x="448" y="179"/>
                  </a:lnTo>
                  <a:lnTo>
                    <a:pt x="445" y="182"/>
                  </a:lnTo>
                  <a:lnTo>
                    <a:pt x="443" y="189"/>
                  </a:lnTo>
                  <a:lnTo>
                    <a:pt x="440" y="195"/>
                  </a:lnTo>
                  <a:lnTo>
                    <a:pt x="438" y="200"/>
                  </a:lnTo>
                  <a:lnTo>
                    <a:pt x="435" y="205"/>
                  </a:lnTo>
                  <a:lnTo>
                    <a:pt x="435" y="212"/>
                  </a:lnTo>
                  <a:lnTo>
                    <a:pt x="431" y="219"/>
                  </a:lnTo>
                  <a:lnTo>
                    <a:pt x="427" y="228"/>
                  </a:lnTo>
                  <a:lnTo>
                    <a:pt x="424" y="238"/>
                  </a:lnTo>
                  <a:lnTo>
                    <a:pt x="423" y="255"/>
                  </a:lnTo>
                  <a:lnTo>
                    <a:pt x="419" y="263"/>
                  </a:lnTo>
                  <a:lnTo>
                    <a:pt x="418" y="277"/>
                  </a:lnTo>
                  <a:lnTo>
                    <a:pt x="416" y="288"/>
                  </a:lnTo>
                  <a:lnTo>
                    <a:pt x="413" y="306"/>
                  </a:lnTo>
                  <a:lnTo>
                    <a:pt x="413" y="318"/>
                  </a:lnTo>
                  <a:lnTo>
                    <a:pt x="410" y="333"/>
                  </a:lnTo>
                  <a:lnTo>
                    <a:pt x="407" y="345"/>
                  </a:lnTo>
                  <a:lnTo>
                    <a:pt x="407" y="364"/>
                  </a:lnTo>
                  <a:lnTo>
                    <a:pt x="405" y="379"/>
                  </a:lnTo>
                  <a:lnTo>
                    <a:pt x="405" y="393"/>
                  </a:lnTo>
                  <a:lnTo>
                    <a:pt x="405" y="406"/>
                  </a:lnTo>
                  <a:lnTo>
                    <a:pt x="407" y="417"/>
                  </a:lnTo>
                  <a:lnTo>
                    <a:pt x="410" y="424"/>
                  </a:lnTo>
                  <a:lnTo>
                    <a:pt x="410" y="439"/>
                  </a:lnTo>
                  <a:lnTo>
                    <a:pt x="413" y="448"/>
                  </a:lnTo>
                  <a:lnTo>
                    <a:pt x="413" y="461"/>
                  </a:lnTo>
                  <a:lnTo>
                    <a:pt x="413" y="470"/>
                  </a:lnTo>
                  <a:lnTo>
                    <a:pt x="413" y="474"/>
                  </a:lnTo>
                  <a:lnTo>
                    <a:pt x="192" y="485"/>
                  </a:lnTo>
                  <a:lnTo>
                    <a:pt x="190" y="475"/>
                  </a:lnTo>
                  <a:lnTo>
                    <a:pt x="187" y="470"/>
                  </a:lnTo>
                  <a:lnTo>
                    <a:pt x="182" y="466"/>
                  </a:lnTo>
                  <a:lnTo>
                    <a:pt x="178" y="464"/>
                  </a:lnTo>
                  <a:lnTo>
                    <a:pt x="171" y="462"/>
                  </a:lnTo>
                  <a:lnTo>
                    <a:pt x="168" y="459"/>
                  </a:lnTo>
                  <a:lnTo>
                    <a:pt x="160" y="459"/>
                  </a:lnTo>
                  <a:lnTo>
                    <a:pt x="155" y="459"/>
                  </a:lnTo>
                  <a:lnTo>
                    <a:pt x="155" y="455"/>
                  </a:lnTo>
                  <a:lnTo>
                    <a:pt x="157" y="451"/>
                  </a:lnTo>
                  <a:lnTo>
                    <a:pt x="154" y="448"/>
                  </a:lnTo>
                  <a:lnTo>
                    <a:pt x="152" y="442"/>
                  </a:lnTo>
                  <a:lnTo>
                    <a:pt x="149" y="439"/>
                  </a:lnTo>
                  <a:lnTo>
                    <a:pt x="152" y="437"/>
                  </a:lnTo>
                  <a:lnTo>
                    <a:pt x="152" y="434"/>
                  </a:lnTo>
                  <a:lnTo>
                    <a:pt x="152" y="428"/>
                  </a:lnTo>
                  <a:lnTo>
                    <a:pt x="151" y="424"/>
                  </a:lnTo>
                  <a:lnTo>
                    <a:pt x="147" y="418"/>
                  </a:lnTo>
                  <a:lnTo>
                    <a:pt x="147" y="415"/>
                  </a:lnTo>
                  <a:lnTo>
                    <a:pt x="149" y="410"/>
                  </a:lnTo>
                  <a:lnTo>
                    <a:pt x="149" y="407"/>
                  </a:lnTo>
                  <a:lnTo>
                    <a:pt x="146" y="402"/>
                  </a:lnTo>
                  <a:lnTo>
                    <a:pt x="144" y="396"/>
                  </a:lnTo>
                  <a:lnTo>
                    <a:pt x="144" y="391"/>
                  </a:lnTo>
                  <a:lnTo>
                    <a:pt x="143" y="387"/>
                  </a:lnTo>
                  <a:lnTo>
                    <a:pt x="141" y="380"/>
                  </a:lnTo>
                  <a:lnTo>
                    <a:pt x="141" y="375"/>
                  </a:lnTo>
                  <a:lnTo>
                    <a:pt x="141" y="368"/>
                  </a:lnTo>
                  <a:lnTo>
                    <a:pt x="141" y="360"/>
                  </a:lnTo>
                  <a:lnTo>
                    <a:pt x="140" y="349"/>
                  </a:lnTo>
                  <a:lnTo>
                    <a:pt x="135" y="341"/>
                  </a:lnTo>
                  <a:lnTo>
                    <a:pt x="128" y="333"/>
                  </a:lnTo>
                  <a:lnTo>
                    <a:pt x="122" y="326"/>
                  </a:lnTo>
                  <a:lnTo>
                    <a:pt x="114" y="320"/>
                  </a:lnTo>
                  <a:lnTo>
                    <a:pt x="108" y="314"/>
                  </a:lnTo>
                  <a:lnTo>
                    <a:pt x="102" y="312"/>
                  </a:lnTo>
                  <a:lnTo>
                    <a:pt x="98" y="312"/>
                  </a:lnTo>
                  <a:lnTo>
                    <a:pt x="94" y="307"/>
                  </a:lnTo>
                  <a:lnTo>
                    <a:pt x="87" y="300"/>
                  </a:lnTo>
                  <a:lnTo>
                    <a:pt x="84" y="290"/>
                  </a:lnTo>
                  <a:lnTo>
                    <a:pt x="78" y="285"/>
                  </a:lnTo>
                  <a:lnTo>
                    <a:pt x="70" y="277"/>
                  </a:lnTo>
                  <a:lnTo>
                    <a:pt x="60" y="271"/>
                  </a:lnTo>
                  <a:lnTo>
                    <a:pt x="56" y="266"/>
                  </a:lnTo>
                  <a:lnTo>
                    <a:pt x="48" y="266"/>
                  </a:lnTo>
                  <a:lnTo>
                    <a:pt x="45" y="268"/>
                  </a:lnTo>
                  <a:lnTo>
                    <a:pt x="40" y="268"/>
                  </a:lnTo>
                  <a:lnTo>
                    <a:pt x="38" y="265"/>
                  </a:lnTo>
                  <a:lnTo>
                    <a:pt x="35" y="260"/>
                  </a:lnTo>
                  <a:lnTo>
                    <a:pt x="32" y="258"/>
                  </a:lnTo>
                  <a:lnTo>
                    <a:pt x="27" y="255"/>
                  </a:lnTo>
                  <a:lnTo>
                    <a:pt x="23" y="252"/>
                  </a:lnTo>
                  <a:lnTo>
                    <a:pt x="16" y="249"/>
                  </a:lnTo>
                  <a:lnTo>
                    <a:pt x="11" y="246"/>
                  </a:lnTo>
                  <a:lnTo>
                    <a:pt x="10" y="239"/>
                  </a:lnTo>
                  <a:lnTo>
                    <a:pt x="10" y="233"/>
                  </a:lnTo>
                  <a:lnTo>
                    <a:pt x="13" y="231"/>
                  </a:lnTo>
                  <a:lnTo>
                    <a:pt x="15" y="225"/>
                  </a:lnTo>
                  <a:lnTo>
                    <a:pt x="15" y="224"/>
                  </a:lnTo>
                  <a:lnTo>
                    <a:pt x="15" y="219"/>
                  </a:lnTo>
                  <a:lnTo>
                    <a:pt x="10" y="216"/>
                  </a:lnTo>
                  <a:lnTo>
                    <a:pt x="8" y="211"/>
                  </a:lnTo>
                  <a:lnTo>
                    <a:pt x="11" y="208"/>
                  </a:lnTo>
                  <a:lnTo>
                    <a:pt x="15" y="205"/>
                  </a:lnTo>
                  <a:lnTo>
                    <a:pt x="15" y="203"/>
                  </a:lnTo>
                  <a:lnTo>
                    <a:pt x="15" y="198"/>
                  </a:lnTo>
                  <a:lnTo>
                    <a:pt x="13" y="194"/>
                  </a:lnTo>
                  <a:lnTo>
                    <a:pt x="13" y="186"/>
                  </a:lnTo>
                  <a:lnTo>
                    <a:pt x="15" y="179"/>
                  </a:lnTo>
                  <a:lnTo>
                    <a:pt x="18" y="171"/>
                  </a:lnTo>
                  <a:lnTo>
                    <a:pt x="18" y="165"/>
                  </a:lnTo>
                  <a:lnTo>
                    <a:pt x="15" y="160"/>
                  </a:lnTo>
                  <a:lnTo>
                    <a:pt x="10" y="156"/>
                  </a:lnTo>
                  <a:lnTo>
                    <a:pt x="2" y="149"/>
                  </a:lnTo>
                  <a:lnTo>
                    <a:pt x="0" y="143"/>
                  </a:lnTo>
                  <a:lnTo>
                    <a:pt x="0" y="138"/>
                  </a:lnTo>
                  <a:lnTo>
                    <a:pt x="5" y="130"/>
                  </a:lnTo>
                  <a:lnTo>
                    <a:pt x="8" y="124"/>
                  </a:lnTo>
                  <a:lnTo>
                    <a:pt x="13" y="121"/>
                  </a:lnTo>
                  <a:lnTo>
                    <a:pt x="16" y="113"/>
                  </a:lnTo>
                  <a:lnTo>
                    <a:pt x="23" y="110"/>
                  </a:lnTo>
                  <a:lnTo>
                    <a:pt x="45" y="92"/>
                  </a:lnTo>
                  <a:lnTo>
                    <a:pt x="45" y="29"/>
                  </a:lnTo>
                  <a:lnTo>
                    <a:pt x="54" y="26"/>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91" name="Freeform 305"/>
            <p:cNvSpPr>
              <a:spLocks/>
            </p:cNvSpPr>
            <p:nvPr/>
          </p:nvSpPr>
          <p:spPr bwMode="auto">
            <a:xfrm>
              <a:off x="3140" y="1656"/>
              <a:ext cx="345" cy="605"/>
            </a:xfrm>
            <a:custGeom>
              <a:avLst/>
              <a:gdLst>
                <a:gd name="T0" fmla="*/ 286 w 345"/>
                <a:gd name="T1" fmla="*/ 17 h 605"/>
                <a:gd name="T2" fmla="*/ 299 w 345"/>
                <a:gd name="T3" fmla="*/ 45 h 605"/>
                <a:gd name="T4" fmla="*/ 315 w 345"/>
                <a:gd name="T5" fmla="*/ 61 h 605"/>
                <a:gd name="T6" fmla="*/ 320 w 345"/>
                <a:gd name="T7" fmla="*/ 107 h 605"/>
                <a:gd name="T8" fmla="*/ 324 w 345"/>
                <a:gd name="T9" fmla="*/ 170 h 605"/>
                <a:gd name="T10" fmla="*/ 334 w 345"/>
                <a:gd name="T11" fmla="*/ 278 h 605"/>
                <a:gd name="T12" fmla="*/ 335 w 345"/>
                <a:gd name="T13" fmla="*/ 340 h 605"/>
                <a:gd name="T14" fmla="*/ 331 w 345"/>
                <a:gd name="T15" fmla="*/ 368 h 605"/>
                <a:gd name="T16" fmla="*/ 342 w 345"/>
                <a:gd name="T17" fmla="*/ 397 h 605"/>
                <a:gd name="T18" fmla="*/ 339 w 345"/>
                <a:gd name="T19" fmla="*/ 417 h 605"/>
                <a:gd name="T20" fmla="*/ 332 w 345"/>
                <a:gd name="T21" fmla="*/ 439 h 605"/>
                <a:gd name="T22" fmla="*/ 315 w 345"/>
                <a:gd name="T23" fmla="*/ 462 h 605"/>
                <a:gd name="T24" fmla="*/ 313 w 345"/>
                <a:gd name="T25" fmla="*/ 473 h 605"/>
                <a:gd name="T26" fmla="*/ 305 w 345"/>
                <a:gd name="T27" fmla="*/ 488 h 605"/>
                <a:gd name="T28" fmla="*/ 302 w 345"/>
                <a:gd name="T29" fmla="*/ 509 h 605"/>
                <a:gd name="T30" fmla="*/ 299 w 345"/>
                <a:gd name="T31" fmla="*/ 528 h 605"/>
                <a:gd name="T32" fmla="*/ 305 w 345"/>
                <a:gd name="T33" fmla="*/ 547 h 605"/>
                <a:gd name="T34" fmla="*/ 283 w 345"/>
                <a:gd name="T35" fmla="*/ 558 h 605"/>
                <a:gd name="T36" fmla="*/ 272 w 345"/>
                <a:gd name="T37" fmla="*/ 577 h 605"/>
                <a:gd name="T38" fmla="*/ 274 w 345"/>
                <a:gd name="T39" fmla="*/ 594 h 605"/>
                <a:gd name="T40" fmla="*/ 240 w 345"/>
                <a:gd name="T41" fmla="*/ 587 h 605"/>
                <a:gd name="T42" fmla="*/ 220 w 345"/>
                <a:gd name="T43" fmla="*/ 596 h 605"/>
                <a:gd name="T44" fmla="*/ 199 w 345"/>
                <a:gd name="T45" fmla="*/ 602 h 605"/>
                <a:gd name="T46" fmla="*/ 190 w 345"/>
                <a:gd name="T47" fmla="*/ 568 h 605"/>
                <a:gd name="T48" fmla="*/ 180 w 345"/>
                <a:gd name="T49" fmla="*/ 553 h 605"/>
                <a:gd name="T50" fmla="*/ 177 w 345"/>
                <a:gd name="T51" fmla="*/ 533 h 605"/>
                <a:gd name="T52" fmla="*/ 141 w 345"/>
                <a:gd name="T53" fmla="*/ 507 h 605"/>
                <a:gd name="T54" fmla="*/ 112 w 345"/>
                <a:gd name="T55" fmla="*/ 487 h 605"/>
                <a:gd name="T56" fmla="*/ 104 w 345"/>
                <a:gd name="T57" fmla="*/ 457 h 605"/>
                <a:gd name="T58" fmla="*/ 117 w 345"/>
                <a:gd name="T59" fmla="*/ 430 h 605"/>
                <a:gd name="T60" fmla="*/ 116 w 345"/>
                <a:gd name="T61" fmla="*/ 405 h 605"/>
                <a:gd name="T62" fmla="*/ 93 w 345"/>
                <a:gd name="T63" fmla="*/ 400 h 605"/>
                <a:gd name="T64" fmla="*/ 78 w 345"/>
                <a:gd name="T65" fmla="*/ 401 h 605"/>
                <a:gd name="T66" fmla="*/ 68 w 345"/>
                <a:gd name="T67" fmla="*/ 368 h 605"/>
                <a:gd name="T68" fmla="*/ 36 w 345"/>
                <a:gd name="T69" fmla="*/ 340 h 605"/>
                <a:gd name="T70" fmla="*/ 11 w 345"/>
                <a:gd name="T71" fmla="*/ 313 h 605"/>
                <a:gd name="T72" fmla="*/ 3 w 345"/>
                <a:gd name="T73" fmla="*/ 283 h 605"/>
                <a:gd name="T74" fmla="*/ 0 w 345"/>
                <a:gd name="T75" fmla="*/ 262 h 605"/>
                <a:gd name="T76" fmla="*/ 11 w 345"/>
                <a:gd name="T77" fmla="*/ 240 h 605"/>
                <a:gd name="T78" fmla="*/ 19 w 345"/>
                <a:gd name="T79" fmla="*/ 219 h 605"/>
                <a:gd name="T80" fmla="*/ 33 w 345"/>
                <a:gd name="T81" fmla="*/ 194 h 605"/>
                <a:gd name="T82" fmla="*/ 46 w 345"/>
                <a:gd name="T83" fmla="*/ 175 h 605"/>
                <a:gd name="T84" fmla="*/ 32 w 345"/>
                <a:gd name="T85" fmla="*/ 153 h 605"/>
                <a:gd name="T86" fmla="*/ 38 w 345"/>
                <a:gd name="T87" fmla="*/ 132 h 605"/>
                <a:gd name="T88" fmla="*/ 65 w 345"/>
                <a:gd name="T89" fmla="*/ 126 h 605"/>
                <a:gd name="T90" fmla="*/ 82 w 345"/>
                <a:gd name="T91" fmla="*/ 113 h 605"/>
                <a:gd name="T92" fmla="*/ 90 w 345"/>
                <a:gd name="T93" fmla="*/ 96 h 605"/>
                <a:gd name="T94" fmla="*/ 104 w 345"/>
                <a:gd name="T95" fmla="*/ 74 h 605"/>
                <a:gd name="T96" fmla="*/ 100 w 345"/>
                <a:gd name="T97" fmla="*/ 49 h 605"/>
                <a:gd name="T98" fmla="*/ 79 w 345"/>
                <a:gd name="T99" fmla="*/ 30 h 605"/>
                <a:gd name="T100" fmla="*/ 65 w 345"/>
                <a:gd name="T101" fmla="*/ 15 h 6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5"/>
                <a:gd name="T154" fmla="*/ 0 h 605"/>
                <a:gd name="T155" fmla="*/ 345 w 345"/>
                <a:gd name="T156" fmla="*/ 605 h 6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5" h="605">
                  <a:moveTo>
                    <a:pt x="63" y="11"/>
                  </a:moveTo>
                  <a:lnTo>
                    <a:pt x="282" y="0"/>
                  </a:lnTo>
                  <a:lnTo>
                    <a:pt x="285" y="7"/>
                  </a:lnTo>
                  <a:lnTo>
                    <a:pt x="286" y="17"/>
                  </a:lnTo>
                  <a:lnTo>
                    <a:pt x="288" y="25"/>
                  </a:lnTo>
                  <a:lnTo>
                    <a:pt x="293" y="31"/>
                  </a:lnTo>
                  <a:lnTo>
                    <a:pt x="296" y="38"/>
                  </a:lnTo>
                  <a:lnTo>
                    <a:pt x="299" y="45"/>
                  </a:lnTo>
                  <a:lnTo>
                    <a:pt x="304" y="52"/>
                  </a:lnTo>
                  <a:lnTo>
                    <a:pt x="307" y="55"/>
                  </a:lnTo>
                  <a:lnTo>
                    <a:pt x="310" y="58"/>
                  </a:lnTo>
                  <a:lnTo>
                    <a:pt x="315" y="61"/>
                  </a:lnTo>
                  <a:lnTo>
                    <a:pt x="315" y="75"/>
                  </a:lnTo>
                  <a:lnTo>
                    <a:pt x="315" y="83"/>
                  </a:lnTo>
                  <a:lnTo>
                    <a:pt x="318" y="96"/>
                  </a:lnTo>
                  <a:lnTo>
                    <a:pt x="320" y="107"/>
                  </a:lnTo>
                  <a:lnTo>
                    <a:pt x="321" y="120"/>
                  </a:lnTo>
                  <a:lnTo>
                    <a:pt x="320" y="137"/>
                  </a:lnTo>
                  <a:lnTo>
                    <a:pt x="323" y="155"/>
                  </a:lnTo>
                  <a:lnTo>
                    <a:pt x="324" y="170"/>
                  </a:lnTo>
                  <a:lnTo>
                    <a:pt x="324" y="200"/>
                  </a:lnTo>
                  <a:lnTo>
                    <a:pt x="327" y="226"/>
                  </a:lnTo>
                  <a:lnTo>
                    <a:pt x="329" y="256"/>
                  </a:lnTo>
                  <a:lnTo>
                    <a:pt x="334" y="278"/>
                  </a:lnTo>
                  <a:lnTo>
                    <a:pt x="334" y="308"/>
                  </a:lnTo>
                  <a:lnTo>
                    <a:pt x="337" y="325"/>
                  </a:lnTo>
                  <a:lnTo>
                    <a:pt x="339" y="335"/>
                  </a:lnTo>
                  <a:lnTo>
                    <a:pt x="335" y="340"/>
                  </a:lnTo>
                  <a:lnTo>
                    <a:pt x="332" y="344"/>
                  </a:lnTo>
                  <a:lnTo>
                    <a:pt x="331" y="349"/>
                  </a:lnTo>
                  <a:lnTo>
                    <a:pt x="331" y="357"/>
                  </a:lnTo>
                  <a:lnTo>
                    <a:pt x="331" y="368"/>
                  </a:lnTo>
                  <a:lnTo>
                    <a:pt x="334" y="378"/>
                  </a:lnTo>
                  <a:lnTo>
                    <a:pt x="339" y="382"/>
                  </a:lnTo>
                  <a:lnTo>
                    <a:pt x="342" y="390"/>
                  </a:lnTo>
                  <a:lnTo>
                    <a:pt x="342" y="397"/>
                  </a:lnTo>
                  <a:lnTo>
                    <a:pt x="345" y="401"/>
                  </a:lnTo>
                  <a:lnTo>
                    <a:pt x="345" y="408"/>
                  </a:lnTo>
                  <a:lnTo>
                    <a:pt x="342" y="414"/>
                  </a:lnTo>
                  <a:lnTo>
                    <a:pt x="339" y="417"/>
                  </a:lnTo>
                  <a:lnTo>
                    <a:pt x="337" y="422"/>
                  </a:lnTo>
                  <a:lnTo>
                    <a:pt x="334" y="428"/>
                  </a:lnTo>
                  <a:lnTo>
                    <a:pt x="334" y="435"/>
                  </a:lnTo>
                  <a:lnTo>
                    <a:pt x="332" y="439"/>
                  </a:lnTo>
                  <a:lnTo>
                    <a:pt x="324" y="443"/>
                  </a:lnTo>
                  <a:lnTo>
                    <a:pt x="321" y="452"/>
                  </a:lnTo>
                  <a:lnTo>
                    <a:pt x="318" y="460"/>
                  </a:lnTo>
                  <a:lnTo>
                    <a:pt x="315" y="462"/>
                  </a:lnTo>
                  <a:lnTo>
                    <a:pt x="310" y="463"/>
                  </a:lnTo>
                  <a:lnTo>
                    <a:pt x="308" y="466"/>
                  </a:lnTo>
                  <a:lnTo>
                    <a:pt x="310" y="471"/>
                  </a:lnTo>
                  <a:lnTo>
                    <a:pt x="313" y="473"/>
                  </a:lnTo>
                  <a:lnTo>
                    <a:pt x="313" y="477"/>
                  </a:lnTo>
                  <a:lnTo>
                    <a:pt x="312" y="481"/>
                  </a:lnTo>
                  <a:lnTo>
                    <a:pt x="307" y="484"/>
                  </a:lnTo>
                  <a:lnTo>
                    <a:pt x="305" y="488"/>
                  </a:lnTo>
                  <a:lnTo>
                    <a:pt x="305" y="493"/>
                  </a:lnTo>
                  <a:lnTo>
                    <a:pt x="305" y="498"/>
                  </a:lnTo>
                  <a:lnTo>
                    <a:pt x="304" y="506"/>
                  </a:lnTo>
                  <a:lnTo>
                    <a:pt x="302" y="509"/>
                  </a:lnTo>
                  <a:lnTo>
                    <a:pt x="302" y="515"/>
                  </a:lnTo>
                  <a:lnTo>
                    <a:pt x="302" y="522"/>
                  </a:lnTo>
                  <a:lnTo>
                    <a:pt x="301" y="526"/>
                  </a:lnTo>
                  <a:lnTo>
                    <a:pt x="299" y="528"/>
                  </a:lnTo>
                  <a:lnTo>
                    <a:pt x="299" y="534"/>
                  </a:lnTo>
                  <a:lnTo>
                    <a:pt x="302" y="537"/>
                  </a:lnTo>
                  <a:lnTo>
                    <a:pt x="305" y="542"/>
                  </a:lnTo>
                  <a:lnTo>
                    <a:pt x="305" y="547"/>
                  </a:lnTo>
                  <a:lnTo>
                    <a:pt x="304" y="549"/>
                  </a:lnTo>
                  <a:lnTo>
                    <a:pt x="296" y="550"/>
                  </a:lnTo>
                  <a:lnTo>
                    <a:pt x="288" y="552"/>
                  </a:lnTo>
                  <a:lnTo>
                    <a:pt x="283" y="558"/>
                  </a:lnTo>
                  <a:lnTo>
                    <a:pt x="275" y="560"/>
                  </a:lnTo>
                  <a:lnTo>
                    <a:pt x="272" y="564"/>
                  </a:lnTo>
                  <a:lnTo>
                    <a:pt x="271" y="572"/>
                  </a:lnTo>
                  <a:lnTo>
                    <a:pt x="272" y="577"/>
                  </a:lnTo>
                  <a:lnTo>
                    <a:pt x="275" y="582"/>
                  </a:lnTo>
                  <a:lnTo>
                    <a:pt x="278" y="587"/>
                  </a:lnTo>
                  <a:lnTo>
                    <a:pt x="277" y="591"/>
                  </a:lnTo>
                  <a:lnTo>
                    <a:pt x="274" y="594"/>
                  </a:lnTo>
                  <a:lnTo>
                    <a:pt x="267" y="596"/>
                  </a:lnTo>
                  <a:lnTo>
                    <a:pt x="259" y="594"/>
                  </a:lnTo>
                  <a:lnTo>
                    <a:pt x="247" y="590"/>
                  </a:lnTo>
                  <a:lnTo>
                    <a:pt x="240" y="587"/>
                  </a:lnTo>
                  <a:lnTo>
                    <a:pt x="234" y="585"/>
                  </a:lnTo>
                  <a:lnTo>
                    <a:pt x="228" y="587"/>
                  </a:lnTo>
                  <a:lnTo>
                    <a:pt x="223" y="590"/>
                  </a:lnTo>
                  <a:lnTo>
                    <a:pt x="220" y="596"/>
                  </a:lnTo>
                  <a:lnTo>
                    <a:pt x="217" y="599"/>
                  </a:lnTo>
                  <a:lnTo>
                    <a:pt x="214" y="604"/>
                  </a:lnTo>
                  <a:lnTo>
                    <a:pt x="210" y="605"/>
                  </a:lnTo>
                  <a:lnTo>
                    <a:pt x="199" y="602"/>
                  </a:lnTo>
                  <a:lnTo>
                    <a:pt x="191" y="594"/>
                  </a:lnTo>
                  <a:lnTo>
                    <a:pt x="182" y="579"/>
                  </a:lnTo>
                  <a:lnTo>
                    <a:pt x="185" y="575"/>
                  </a:lnTo>
                  <a:lnTo>
                    <a:pt x="190" y="568"/>
                  </a:lnTo>
                  <a:lnTo>
                    <a:pt x="191" y="564"/>
                  </a:lnTo>
                  <a:lnTo>
                    <a:pt x="188" y="560"/>
                  </a:lnTo>
                  <a:lnTo>
                    <a:pt x="185" y="556"/>
                  </a:lnTo>
                  <a:lnTo>
                    <a:pt x="180" y="553"/>
                  </a:lnTo>
                  <a:lnTo>
                    <a:pt x="180" y="547"/>
                  </a:lnTo>
                  <a:lnTo>
                    <a:pt x="182" y="542"/>
                  </a:lnTo>
                  <a:lnTo>
                    <a:pt x="180" y="537"/>
                  </a:lnTo>
                  <a:lnTo>
                    <a:pt x="177" y="533"/>
                  </a:lnTo>
                  <a:lnTo>
                    <a:pt x="171" y="528"/>
                  </a:lnTo>
                  <a:lnTo>
                    <a:pt x="163" y="522"/>
                  </a:lnTo>
                  <a:lnTo>
                    <a:pt x="153" y="517"/>
                  </a:lnTo>
                  <a:lnTo>
                    <a:pt x="141" y="507"/>
                  </a:lnTo>
                  <a:lnTo>
                    <a:pt x="133" y="504"/>
                  </a:lnTo>
                  <a:lnTo>
                    <a:pt x="125" y="498"/>
                  </a:lnTo>
                  <a:lnTo>
                    <a:pt x="119" y="490"/>
                  </a:lnTo>
                  <a:lnTo>
                    <a:pt x="112" y="487"/>
                  </a:lnTo>
                  <a:lnTo>
                    <a:pt x="108" y="482"/>
                  </a:lnTo>
                  <a:lnTo>
                    <a:pt x="104" y="479"/>
                  </a:lnTo>
                  <a:lnTo>
                    <a:pt x="103" y="466"/>
                  </a:lnTo>
                  <a:lnTo>
                    <a:pt x="104" y="457"/>
                  </a:lnTo>
                  <a:lnTo>
                    <a:pt x="108" y="450"/>
                  </a:lnTo>
                  <a:lnTo>
                    <a:pt x="111" y="443"/>
                  </a:lnTo>
                  <a:lnTo>
                    <a:pt x="119" y="436"/>
                  </a:lnTo>
                  <a:lnTo>
                    <a:pt x="117" y="430"/>
                  </a:lnTo>
                  <a:lnTo>
                    <a:pt x="120" y="422"/>
                  </a:lnTo>
                  <a:lnTo>
                    <a:pt x="123" y="414"/>
                  </a:lnTo>
                  <a:lnTo>
                    <a:pt x="120" y="409"/>
                  </a:lnTo>
                  <a:lnTo>
                    <a:pt x="116" y="405"/>
                  </a:lnTo>
                  <a:lnTo>
                    <a:pt x="109" y="400"/>
                  </a:lnTo>
                  <a:lnTo>
                    <a:pt x="103" y="397"/>
                  </a:lnTo>
                  <a:lnTo>
                    <a:pt x="100" y="398"/>
                  </a:lnTo>
                  <a:lnTo>
                    <a:pt x="93" y="400"/>
                  </a:lnTo>
                  <a:lnTo>
                    <a:pt x="90" y="405"/>
                  </a:lnTo>
                  <a:lnTo>
                    <a:pt x="87" y="408"/>
                  </a:lnTo>
                  <a:lnTo>
                    <a:pt x="82" y="406"/>
                  </a:lnTo>
                  <a:lnTo>
                    <a:pt x="78" y="401"/>
                  </a:lnTo>
                  <a:lnTo>
                    <a:pt x="71" y="392"/>
                  </a:lnTo>
                  <a:lnTo>
                    <a:pt x="70" y="384"/>
                  </a:lnTo>
                  <a:lnTo>
                    <a:pt x="68" y="375"/>
                  </a:lnTo>
                  <a:lnTo>
                    <a:pt x="68" y="368"/>
                  </a:lnTo>
                  <a:lnTo>
                    <a:pt x="60" y="360"/>
                  </a:lnTo>
                  <a:lnTo>
                    <a:pt x="51" y="352"/>
                  </a:lnTo>
                  <a:lnTo>
                    <a:pt x="44" y="349"/>
                  </a:lnTo>
                  <a:lnTo>
                    <a:pt x="36" y="340"/>
                  </a:lnTo>
                  <a:lnTo>
                    <a:pt x="29" y="333"/>
                  </a:lnTo>
                  <a:lnTo>
                    <a:pt x="21" y="325"/>
                  </a:lnTo>
                  <a:lnTo>
                    <a:pt x="16" y="322"/>
                  </a:lnTo>
                  <a:lnTo>
                    <a:pt x="11" y="313"/>
                  </a:lnTo>
                  <a:lnTo>
                    <a:pt x="10" y="305"/>
                  </a:lnTo>
                  <a:lnTo>
                    <a:pt x="6" y="297"/>
                  </a:lnTo>
                  <a:lnTo>
                    <a:pt x="5" y="291"/>
                  </a:lnTo>
                  <a:lnTo>
                    <a:pt x="3" y="283"/>
                  </a:lnTo>
                  <a:lnTo>
                    <a:pt x="0" y="278"/>
                  </a:lnTo>
                  <a:lnTo>
                    <a:pt x="0" y="273"/>
                  </a:lnTo>
                  <a:lnTo>
                    <a:pt x="2" y="265"/>
                  </a:lnTo>
                  <a:lnTo>
                    <a:pt x="0" y="262"/>
                  </a:lnTo>
                  <a:lnTo>
                    <a:pt x="0" y="256"/>
                  </a:lnTo>
                  <a:lnTo>
                    <a:pt x="5" y="248"/>
                  </a:lnTo>
                  <a:lnTo>
                    <a:pt x="8" y="245"/>
                  </a:lnTo>
                  <a:lnTo>
                    <a:pt x="11" y="240"/>
                  </a:lnTo>
                  <a:lnTo>
                    <a:pt x="11" y="234"/>
                  </a:lnTo>
                  <a:lnTo>
                    <a:pt x="10" y="224"/>
                  </a:lnTo>
                  <a:lnTo>
                    <a:pt x="13" y="223"/>
                  </a:lnTo>
                  <a:lnTo>
                    <a:pt x="19" y="219"/>
                  </a:lnTo>
                  <a:lnTo>
                    <a:pt x="24" y="215"/>
                  </a:lnTo>
                  <a:lnTo>
                    <a:pt x="30" y="212"/>
                  </a:lnTo>
                  <a:lnTo>
                    <a:pt x="35" y="202"/>
                  </a:lnTo>
                  <a:lnTo>
                    <a:pt x="33" y="194"/>
                  </a:lnTo>
                  <a:lnTo>
                    <a:pt x="35" y="189"/>
                  </a:lnTo>
                  <a:lnTo>
                    <a:pt x="41" y="185"/>
                  </a:lnTo>
                  <a:lnTo>
                    <a:pt x="44" y="181"/>
                  </a:lnTo>
                  <a:lnTo>
                    <a:pt x="46" y="175"/>
                  </a:lnTo>
                  <a:lnTo>
                    <a:pt x="46" y="172"/>
                  </a:lnTo>
                  <a:lnTo>
                    <a:pt x="44" y="164"/>
                  </a:lnTo>
                  <a:lnTo>
                    <a:pt x="40" y="158"/>
                  </a:lnTo>
                  <a:lnTo>
                    <a:pt x="32" y="153"/>
                  </a:lnTo>
                  <a:lnTo>
                    <a:pt x="29" y="145"/>
                  </a:lnTo>
                  <a:lnTo>
                    <a:pt x="30" y="136"/>
                  </a:lnTo>
                  <a:lnTo>
                    <a:pt x="33" y="132"/>
                  </a:lnTo>
                  <a:lnTo>
                    <a:pt x="38" y="132"/>
                  </a:lnTo>
                  <a:lnTo>
                    <a:pt x="46" y="129"/>
                  </a:lnTo>
                  <a:lnTo>
                    <a:pt x="51" y="128"/>
                  </a:lnTo>
                  <a:lnTo>
                    <a:pt x="59" y="126"/>
                  </a:lnTo>
                  <a:lnTo>
                    <a:pt x="65" y="126"/>
                  </a:lnTo>
                  <a:lnTo>
                    <a:pt x="68" y="123"/>
                  </a:lnTo>
                  <a:lnTo>
                    <a:pt x="73" y="117"/>
                  </a:lnTo>
                  <a:lnTo>
                    <a:pt x="79" y="117"/>
                  </a:lnTo>
                  <a:lnTo>
                    <a:pt x="82" y="113"/>
                  </a:lnTo>
                  <a:lnTo>
                    <a:pt x="87" y="109"/>
                  </a:lnTo>
                  <a:lnTo>
                    <a:pt x="90" y="106"/>
                  </a:lnTo>
                  <a:lnTo>
                    <a:pt x="90" y="99"/>
                  </a:lnTo>
                  <a:lnTo>
                    <a:pt x="90" y="96"/>
                  </a:lnTo>
                  <a:lnTo>
                    <a:pt x="92" y="90"/>
                  </a:lnTo>
                  <a:lnTo>
                    <a:pt x="98" y="87"/>
                  </a:lnTo>
                  <a:lnTo>
                    <a:pt x="101" y="80"/>
                  </a:lnTo>
                  <a:lnTo>
                    <a:pt x="104" y="74"/>
                  </a:lnTo>
                  <a:lnTo>
                    <a:pt x="106" y="68"/>
                  </a:lnTo>
                  <a:lnTo>
                    <a:pt x="104" y="61"/>
                  </a:lnTo>
                  <a:lnTo>
                    <a:pt x="101" y="55"/>
                  </a:lnTo>
                  <a:lnTo>
                    <a:pt x="100" y="49"/>
                  </a:lnTo>
                  <a:lnTo>
                    <a:pt x="92" y="44"/>
                  </a:lnTo>
                  <a:lnTo>
                    <a:pt x="87" y="41"/>
                  </a:lnTo>
                  <a:lnTo>
                    <a:pt x="81" y="34"/>
                  </a:lnTo>
                  <a:lnTo>
                    <a:pt x="79" y="30"/>
                  </a:lnTo>
                  <a:lnTo>
                    <a:pt x="78" y="28"/>
                  </a:lnTo>
                  <a:lnTo>
                    <a:pt x="74" y="23"/>
                  </a:lnTo>
                  <a:lnTo>
                    <a:pt x="70" y="20"/>
                  </a:lnTo>
                  <a:lnTo>
                    <a:pt x="65" y="15"/>
                  </a:lnTo>
                  <a:lnTo>
                    <a:pt x="63" y="11"/>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92" name="Freeform 306"/>
            <p:cNvSpPr>
              <a:spLocks/>
            </p:cNvSpPr>
            <p:nvPr/>
          </p:nvSpPr>
          <p:spPr bwMode="auto">
            <a:xfrm>
              <a:off x="3505" y="1274"/>
              <a:ext cx="337" cy="451"/>
            </a:xfrm>
            <a:custGeom>
              <a:avLst/>
              <a:gdLst>
                <a:gd name="T0" fmla="*/ 127 w 337"/>
                <a:gd name="T1" fmla="*/ 2 h 451"/>
                <a:gd name="T2" fmla="*/ 147 w 337"/>
                <a:gd name="T3" fmla="*/ 3 h 451"/>
                <a:gd name="T4" fmla="*/ 165 w 337"/>
                <a:gd name="T5" fmla="*/ 11 h 451"/>
                <a:gd name="T6" fmla="*/ 184 w 337"/>
                <a:gd name="T7" fmla="*/ 22 h 451"/>
                <a:gd name="T8" fmla="*/ 203 w 337"/>
                <a:gd name="T9" fmla="*/ 30 h 451"/>
                <a:gd name="T10" fmla="*/ 222 w 337"/>
                <a:gd name="T11" fmla="*/ 37 h 451"/>
                <a:gd name="T12" fmla="*/ 231 w 337"/>
                <a:gd name="T13" fmla="*/ 49 h 451"/>
                <a:gd name="T14" fmla="*/ 230 w 337"/>
                <a:gd name="T15" fmla="*/ 65 h 451"/>
                <a:gd name="T16" fmla="*/ 234 w 337"/>
                <a:gd name="T17" fmla="*/ 78 h 451"/>
                <a:gd name="T18" fmla="*/ 242 w 337"/>
                <a:gd name="T19" fmla="*/ 98 h 451"/>
                <a:gd name="T20" fmla="*/ 247 w 337"/>
                <a:gd name="T21" fmla="*/ 120 h 451"/>
                <a:gd name="T22" fmla="*/ 244 w 337"/>
                <a:gd name="T23" fmla="*/ 141 h 451"/>
                <a:gd name="T24" fmla="*/ 234 w 337"/>
                <a:gd name="T25" fmla="*/ 163 h 451"/>
                <a:gd name="T26" fmla="*/ 219 w 337"/>
                <a:gd name="T27" fmla="*/ 181 h 451"/>
                <a:gd name="T28" fmla="*/ 214 w 337"/>
                <a:gd name="T29" fmla="*/ 200 h 451"/>
                <a:gd name="T30" fmla="*/ 220 w 337"/>
                <a:gd name="T31" fmla="*/ 217 h 451"/>
                <a:gd name="T32" fmla="*/ 241 w 337"/>
                <a:gd name="T33" fmla="*/ 211 h 451"/>
                <a:gd name="T34" fmla="*/ 250 w 337"/>
                <a:gd name="T35" fmla="*/ 189 h 451"/>
                <a:gd name="T36" fmla="*/ 261 w 337"/>
                <a:gd name="T37" fmla="*/ 174 h 451"/>
                <a:gd name="T38" fmla="*/ 277 w 337"/>
                <a:gd name="T39" fmla="*/ 166 h 451"/>
                <a:gd name="T40" fmla="*/ 293 w 337"/>
                <a:gd name="T41" fmla="*/ 168 h 451"/>
                <a:gd name="T42" fmla="*/ 306 w 337"/>
                <a:gd name="T43" fmla="*/ 185 h 451"/>
                <a:gd name="T44" fmla="*/ 318 w 337"/>
                <a:gd name="T45" fmla="*/ 204 h 451"/>
                <a:gd name="T46" fmla="*/ 321 w 337"/>
                <a:gd name="T47" fmla="*/ 226 h 451"/>
                <a:gd name="T48" fmla="*/ 326 w 337"/>
                <a:gd name="T49" fmla="*/ 245 h 451"/>
                <a:gd name="T50" fmla="*/ 337 w 337"/>
                <a:gd name="T51" fmla="*/ 266 h 451"/>
                <a:gd name="T52" fmla="*/ 337 w 337"/>
                <a:gd name="T53" fmla="*/ 307 h 451"/>
                <a:gd name="T54" fmla="*/ 321 w 337"/>
                <a:gd name="T55" fmla="*/ 318 h 451"/>
                <a:gd name="T56" fmla="*/ 310 w 337"/>
                <a:gd name="T57" fmla="*/ 336 h 451"/>
                <a:gd name="T58" fmla="*/ 307 w 337"/>
                <a:gd name="T59" fmla="*/ 358 h 451"/>
                <a:gd name="T60" fmla="*/ 301 w 337"/>
                <a:gd name="T61" fmla="*/ 389 h 451"/>
                <a:gd name="T62" fmla="*/ 288 w 337"/>
                <a:gd name="T63" fmla="*/ 413 h 451"/>
                <a:gd name="T64" fmla="*/ 266 w 337"/>
                <a:gd name="T65" fmla="*/ 426 h 451"/>
                <a:gd name="T66" fmla="*/ 227 w 337"/>
                <a:gd name="T67" fmla="*/ 434 h 451"/>
                <a:gd name="T68" fmla="*/ 176 w 337"/>
                <a:gd name="T69" fmla="*/ 438 h 451"/>
                <a:gd name="T70" fmla="*/ 151 w 337"/>
                <a:gd name="T71" fmla="*/ 434 h 451"/>
                <a:gd name="T72" fmla="*/ 86 w 337"/>
                <a:gd name="T73" fmla="*/ 443 h 451"/>
                <a:gd name="T74" fmla="*/ 0 w 337"/>
                <a:gd name="T75" fmla="*/ 451 h 451"/>
                <a:gd name="T76" fmla="*/ 27 w 337"/>
                <a:gd name="T77" fmla="*/ 410 h 451"/>
                <a:gd name="T78" fmla="*/ 38 w 337"/>
                <a:gd name="T79" fmla="*/ 361 h 451"/>
                <a:gd name="T80" fmla="*/ 43 w 337"/>
                <a:gd name="T81" fmla="*/ 307 h 451"/>
                <a:gd name="T82" fmla="*/ 27 w 337"/>
                <a:gd name="T83" fmla="*/ 276 h 451"/>
                <a:gd name="T84" fmla="*/ 13 w 337"/>
                <a:gd name="T85" fmla="*/ 247 h 451"/>
                <a:gd name="T86" fmla="*/ 13 w 337"/>
                <a:gd name="T87" fmla="*/ 217 h 451"/>
                <a:gd name="T88" fmla="*/ 15 w 337"/>
                <a:gd name="T89" fmla="*/ 182 h 451"/>
                <a:gd name="T90" fmla="*/ 27 w 337"/>
                <a:gd name="T91" fmla="*/ 114 h 451"/>
                <a:gd name="T92" fmla="*/ 42 w 337"/>
                <a:gd name="T93" fmla="*/ 92 h 451"/>
                <a:gd name="T94" fmla="*/ 60 w 337"/>
                <a:gd name="T95" fmla="*/ 78 h 451"/>
                <a:gd name="T96" fmla="*/ 65 w 337"/>
                <a:gd name="T97" fmla="*/ 98 h 451"/>
                <a:gd name="T98" fmla="*/ 73 w 337"/>
                <a:gd name="T99" fmla="*/ 100 h 451"/>
                <a:gd name="T100" fmla="*/ 81 w 337"/>
                <a:gd name="T101" fmla="*/ 60 h 451"/>
                <a:gd name="T102" fmla="*/ 97 w 337"/>
                <a:gd name="T103" fmla="*/ 49 h 451"/>
                <a:gd name="T104" fmla="*/ 106 w 337"/>
                <a:gd name="T105" fmla="*/ 33 h 451"/>
                <a:gd name="T106" fmla="*/ 98 w 337"/>
                <a:gd name="T107" fmla="*/ 13 h 4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7"/>
                <a:gd name="T163" fmla="*/ 0 h 451"/>
                <a:gd name="T164" fmla="*/ 337 w 337"/>
                <a:gd name="T165" fmla="*/ 451 h 4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7" h="451">
                  <a:moveTo>
                    <a:pt x="108" y="3"/>
                  </a:moveTo>
                  <a:lnTo>
                    <a:pt x="116" y="5"/>
                  </a:lnTo>
                  <a:lnTo>
                    <a:pt x="121" y="0"/>
                  </a:lnTo>
                  <a:lnTo>
                    <a:pt x="127" y="2"/>
                  </a:lnTo>
                  <a:lnTo>
                    <a:pt x="132" y="5"/>
                  </a:lnTo>
                  <a:lnTo>
                    <a:pt x="140" y="3"/>
                  </a:lnTo>
                  <a:lnTo>
                    <a:pt x="144" y="7"/>
                  </a:lnTo>
                  <a:lnTo>
                    <a:pt x="147" y="3"/>
                  </a:lnTo>
                  <a:lnTo>
                    <a:pt x="151" y="3"/>
                  </a:lnTo>
                  <a:lnTo>
                    <a:pt x="155" y="5"/>
                  </a:lnTo>
                  <a:lnTo>
                    <a:pt x="162" y="10"/>
                  </a:lnTo>
                  <a:lnTo>
                    <a:pt x="165" y="11"/>
                  </a:lnTo>
                  <a:lnTo>
                    <a:pt x="170" y="16"/>
                  </a:lnTo>
                  <a:lnTo>
                    <a:pt x="174" y="18"/>
                  </a:lnTo>
                  <a:lnTo>
                    <a:pt x="181" y="19"/>
                  </a:lnTo>
                  <a:lnTo>
                    <a:pt x="184" y="22"/>
                  </a:lnTo>
                  <a:lnTo>
                    <a:pt x="190" y="22"/>
                  </a:lnTo>
                  <a:lnTo>
                    <a:pt x="193" y="26"/>
                  </a:lnTo>
                  <a:lnTo>
                    <a:pt x="198" y="27"/>
                  </a:lnTo>
                  <a:lnTo>
                    <a:pt x="203" y="30"/>
                  </a:lnTo>
                  <a:lnTo>
                    <a:pt x="208" y="30"/>
                  </a:lnTo>
                  <a:lnTo>
                    <a:pt x="214" y="30"/>
                  </a:lnTo>
                  <a:lnTo>
                    <a:pt x="217" y="33"/>
                  </a:lnTo>
                  <a:lnTo>
                    <a:pt x="222" y="37"/>
                  </a:lnTo>
                  <a:lnTo>
                    <a:pt x="223" y="40"/>
                  </a:lnTo>
                  <a:lnTo>
                    <a:pt x="228" y="45"/>
                  </a:lnTo>
                  <a:lnTo>
                    <a:pt x="231" y="46"/>
                  </a:lnTo>
                  <a:lnTo>
                    <a:pt x="231" y="49"/>
                  </a:lnTo>
                  <a:lnTo>
                    <a:pt x="234" y="52"/>
                  </a:lnTo>
                  <a:lnTo>
                    <a:pt x="234" y="56"/>
                  </a:lnTo>
                  <a:lnTo>
                    <a:pt x="231" y="60"/>
                  </a:lnTo>
                  <a:lnTo>
                    <a:pt x="230" y="65"/>
                  </a:lnTo>
                  <a:lnTo>
                    <a:pt x="230" y="68"/>
                  </a:lnTo>
                  <a:lnTo>
                    <a:pt x="230" y="73"/>
                  </a:lnTo>
                  <a:lnTo>
                    <a:pt x="233" y="76"/>
                  </a:lnTo>
                  <a:lnTo>
                    <a:pt x="234" y="78"/>
                  </a:lnTo>
                  <a:lnTo>
                    <a:pt x="236" y="84"/>
                  </a:lnTo>
                  <a:lnTo>
                    <a:pt x="239" y="89"/>
                  </a:lnTo>
                  <a:lnTo>
                    <a:pt x="239" y="94"/>
                  </a:lnTo>
                  <a:lnTo>
                    <a:pt x="242" y="98"/>
                  </a:lnTo>
                  <a:lnTo>
                    <a:pt x="244" y="105"/>
                  </a:lnTo>
                  <a:lnTo>
                    <a:pt x="244" y="111"/>
                  </a:lnTo>
                  <a:lnTo>
                    <a:pt x="247" y="116"/>
                  </a:lnTo>
                  <a:lnTo>
                    <a:pt x="247" y="120"/>
                  </a:lnTo>
                  <a:lnTo>
                    <a:pt x="250" y="125"/>
                  </a:lnTo>
                  <a:lnTo>
                    <a:pt x="249" y="132"/>
                  </a:lnTo>
                  <a:lnTo>
                    <a:pt x="247" y="136"/>
                  </a:lnTo>
                  <a:lnTo>
                    <a:pt x="244" y="141"/>
                  </a:lnTo>
                  <a:lnTo>
                    <a:pt x="241" y="146"/>
                  </a:lnTo>
                  <a:lnTo>
                    <a:pt x="239" y="152"/>
                  </a:lnTo>
                  <a:lnTo>
                    <a:pt x="238" y="157"/>
                  </a:lnTo>
                  <a:lnTo>
                    <a:pt x="234" y="163"/>
                  </a:lnTo>
                  <a:lnTo>
                    <a:pt x="231" y="166"/>
                  </a:lnTo>
                  <a:lnTo>
                    <a:pt x="227" y="171"/>
                  </a:lnTo>
                  <a:lnTo>
                    <a:pt x="222" y="176"/>
                  </a:lnTo>
                  <a:lnTo>
                    <a:pt x="219" y="181"/>
                  </a:lnTo>
                  <a:lnTo>
                    <a:pt x="215" y="185"/>
                  </a:lnTo>
                  <a:lnTo>
                    <a:pt x="215" y="192"/>
                  </a:lnTo>
                  <a:lnTo>
                    <a:pt x="214" y="195"/>
                  </a:lnTo>
                  <a:lnTo>
                    <a:pt x="214" y="200"/>
                  </a:lnTo>
                  <a:lnTo>
                    <a:pt x="214" y="206"/>
                  </a:lnTo>
                  <a:lnTo>
                    <a:pt x="214" y="211"/>
                  </a:lnTo>
                  <a:lnTo>
                    <a:pt x="215" y="214"/>
                  </a:lnTo>
                  <a:lnTo>
                    <a:pt x="220" y="217"/>
                  </a:lnTo>
                  <a:lnTo>
                    <a:pt x="225" y="217"/>
                  </a:lnTo>
                  <a:lnTo>
                    <a:pt x="231" y="219"/>
                  </a:lnTo>
                  <a:lnTo>
                    <a:pt x="234" y="214"/>
                  </a:lnTo>
                  <a:lnTo>
                    <a:pt x="241" y="211"/>
                  </a:lnTo>
                  <a:lnTo>
                    <a:pt x="247" y="204"/>
                  </a:lnTo>
                  <a:lnTo>
                    <a:pt x="249" y="198"/>
                  </a:lnTo>
                  <a:lnTo>
                    <a:pt x="249" y="193"/>
                  </a:lnTo>
                  <a:lnTo>
                    <a:pt x="250" y="189"/>
                  </a:lnTo>
                  <a:lnTo>
                    <a:pt x="252" y="184"/>
                  </a:lnTo>
                  <a:lnTo>
                    <a:pt x="252" y="177"/>
                  </a:lnTo>
                  <a:lnTo>
                    <a:pt x="255" y="176"/>
                  </a:lnTo>
                  <a:lnTo>
                    <a:pt x="261" y="174"/>
                  </a:lnTo>
                  <a:lnTo>
                    <a:pt x="265" y="171"/>
                  </a:lnTo>
                  <a:lnTo>
                    <a:pt x="269" y="171"/>
                  </a:lnTo>
                  <a:lnTo>
                    <a:pt x="274" y="168"/>
                  </a:lnTo>
                  <a:lnTo>
                    <a:pt x="277" y="166"/>
                  </a:lnTo>
                  <a:lnTo>
                    <a:pt x="280" y="163"/>
                  </a:lnTo>
                  <a:lnTo>
                    <a:pt x="283" y="163"/>
                  </a:lnTo>
                  <a:lnTo>
                    <a:pt x="290" y="165"/>
                  </a:lnTo>
                  <a:lnTo>
                    <a:pt x="293" y="168"/>
                  </a:lnTo>
                  <a:lnTo>
                    <a:pt x="296" y="173"/>
                  </a:lnTo>
                  <a:lnTo>
                    <a:pt x="298" y="179"/>
                  </a:lnTo>
                  <a:lnTo>
                    <a:pt x="301" y="182"/>
                  </a:lnTo>
                  <a:lnTo>
                    <a:pt x="306" y="185"/>
                  </a:lnTo>
                  <a:lnTo>
                    <a:pt x="309" y="192"/>
                  </a:lnTo>
                  <a:lnTo>
                    <a:pt x="312" y="196"/>
                  </a:lnTo>
                  <a:lnTo>
                    <a:pt x="315" y="201"/>
                  </a:lnTo>
                  <a:lnTo>
                    <a:pt x="318" y="204"/>
                  </a:lnTo>
                  <a:lnTo>
                    <a:pt x="318" y="211"/>
                  </a:lnTo>
                  <a:lnTo>
                    <a:pt x="318" y="215"/>
                  </a:lnTo>
                  <a:lnTo>
                    <a:pt x="321" y="220"/>
                  </a:lnTo>
                  <a:lnTo>
                    <a:pt x="321" y="226"/>
                  </a:lnTo>
                  <a:lnTo>
                    <a:pt x="321" y="231"/>
                  </a:lnTo>
                  <a:lnTo>
                    <a:pt x="323" y="238"/>
                  </a:lnTo>
                  <a:lnTo>
                    <a:pt x="325" y="242"/>
                  </a:lnTo>
                  <a:lnTo>
                    <a:pt x="326" y="245"/>
                  </a:lnTo>
                  <a:lnTo>
                    <a:pt x="328" y="250"/>
                  </a:lnTo>
                  <a:lnTo>
                    <a:pt x="331" y="255"/>
                  </a:lnTo>
                  <a:lnTo>
                    <a:pt x="336" y="258"/>
                  </a:lnTo>
                  <a:lnTo>
                    <a:pt x="337" y="266"/>
                  </a:lnTo>
                  <a:lnTo>
                    <a:pt x="337" y="274"/>
                  </a:lnTo>
                  <a:lnTo>
                    <a:pt x="337" y="285"/>
                  </a:lnTo>
                  <a:lnTo>
                    <a:pt x="337" y="296"/>
                  </a:lnTo>
                  <a:lnTo>
                    <a:pt x="337" y="307"/>
                  </a:lnTo>
                  <a:lnTo>
                    <a:pt x="336" y="314"/>
                  </a:lnTo>
                  <a:lnTo>
                    <a:pt x="333" y="318"/>
                  </a:lnTo>
                  <a:lnTo>
                    <a:pt x="326" y="317"/>
                  </a:lnTo>
                  <a:lnTo>
                    <a:pt x="321" y="318"/>
                  </a:lnTo>
                  <a:lnTo>
                    <a:pt x="317" y="323"/>
                  </a:lnTo>
                  <a:lnTo>
                    <a:pt x="314" y="325"/>
                  </a:lnTo>
                  <a:lnTo>
                    <a:pt x="312" y="328"/>
                  </a:lnTo>
                  <a:lnTo>
                    <a:pt x="310" y="336"/>
                  </a:lnTo>
                  <a:lnTo>
                    <a:pt x="309" y="340"/>
                  </a:lnTo>
                  <a:lnTo>
                    <a:pt x="312" y="347"/>
                  </a:lnTo>
                  <a:lnTo>
                    <a:pt x="312" y="353"/>
                  </a:lnTo>
                  <a:lnTo>
                    <a:pt x="307" y="358"/>
                  </a:lnTo>
                  <a:lnTo>
                    <a:pt x="304" y="364"/>
                  </a:lnTo>
                  <a:lnTo>
                    <a:pt x="302" y="372"/>
                  </a:lnTo>
                  <a:lnTo>
                    <a:pt x="301" y="378"/>
                  </a:lnTo>
                  <a:lnTo>
                    <a:pt x="301" y="389"/>
                  </a:lnTo>
                  <a:lnTo>
                    <a:pt x="301" y="396"/>
                  </a:lnTo>
                  <a:lnTo>
                    <a:pt x="296" y="401"/>
                  </a:lnTo>
                  <a:lnTo>
                    <a:pt x="291" y="408"/>
                  </a:lnTo>
                  <a:lnTo>
                    <a:pt x="288" y="413"/>
                  </a:lnTo>
                  <a:lnTo>
                    <a:pt x="285" y="418"/>
                  </a:lnTo>
                  <a:lnTo>
                    <a:pt x="282" y="423"/>
                  </a:lnTo>
                  <a:lnTo>
                    <a:pt x="279" y="427"/>
                  </a:lnTo>
                  <a:lnTo>
                    <a:pt x="266" y="426"/>
                  </a:lnTo>
                  <a:lnTo>
                    <a:pt x="260" y="431"/>
                  </a:lnTo>
                  <a:lnTo>
                    <a:pt x="250" y="431"/>
                  </a:lnTo>
                  <a:lnTo>
                    <a:pt x="234" y="431"/>
                  </a:lnTo>
                  <a:lnTo>
                    <a:pt x="227" y="434"/>
                  </a:lnTo>
                  <a:lnTo>
                    <a:pt x="211" y="435"/>
                  </a:lnTo>
                  <a:lnTo>
                    <a:pt x="193" y="435"/>
                  </a:lnTo>
                  <a:lnTo>
                    <a:pt x="189" y="440"/>
                  </a:lnTo>
                  <a:lnTo>
                    <a:pt x="176" y="438"/>
                  </a:lnTo>
                  <a:lnTo>
                    <a:pt x="170" y="440"/>
                  </a:lnTo>
                  <a:lnTo>
                    <a:pt x="166" y="435"/>
                  </a:lnTo>
                  <a:lnTo>
                    <a:pt x="160" y="435"/>
                  </a:lnTo>
                  <a:lnTo>
                    <a:pt x="151" y="434"/>
                  </a:lnTo>
                  <a:lnTo>
                    <a:pt x="143" y="438"/>
                  </a:lnTo>
                  <a:lnTo>
                    <a:pt x="108" y="438"/>
                  </a:lnTo>
                  <a:lnTo>
                    <a:pt x="95" y="440"/>
                  </a:lnTo>
                  <a:lnTo>
                    <a:pt x="86" y="443"/>
                  </a:lnTo>
                  <a:lnTo>
                    <a:pt x="64" y="446"/>
                  </a:lnTo>
                  <a:lnTo>
                    <a:pt x="48" y="448"/>
                  </a:lnTo>
                  <a:lnTo>
                    <a:pt x="26" y="448"/>
                  </a:lnTo>
                  <a:lnTo>
                    <a:pt x="0" y="451"/>
                  </a:lnTo>
                  <a:lnTo>
                    <a:pt x="15" y="434"/>
                  </a:lnTo>
                  <a:lnTo>
                    <a:pt x="21" y="426"/>
                  </a:lnTo>
                  <a:lnTo>
                    <a:pt x="24" y="418"/>
                  </a:lnTo>
                  <a:lnTo>
                    <a:pt x="27" y="410"/>
                  </a:lnTo>
                  <a:lnTo>
                    <a:pt x="29" y="402"/>
                  </a:lnTo>
                  <a:lnTo>
                    <a:pt x="30" y="391"/>
                  </a:lnTo>
                  <a:lnTo>
                    <a:pt x="37" y="374"/>
                  </a:lnTo>
                  <a:lnTo>
                    <a:pt x="38" y="361"/>
                  </a:lnTo>
                  <a:lnTo>
                    <a:pt x="42" y="350"/>
                  </a:lnTo>
                  <a:lnTo>
                    <a:pt x="43" y="336"/>
                  </a:lnTo>
                  <a:lnTo>
                    <a:pt x="43" y="321"/>
                  </a:lnTo>
                  <a:lnTo>
                    <a:pt x="43" y="307"/>
                  </a:lnTo>
                  <a:lnTo>
                    <a:pt x="40" y="298"/>
                  </a:lnTo>
                  <a:lnTo>
                    <a:pt x="37" y="290"/>
                  </a:lnTo>
                  <a:lnTo>
                    <a:pt x="32" y="285"/>
                  </a:lnTo>
                  <a:lnTo>
                    <a:pt x="27" y="276"/>
                  </a:lnTo>
                  <a:lnTo>
                    <a:pt x="23" y="268"/>
                  </a:lnTo>
                  <a:lnTo>
                    <a:pt x="18" y="260"/>
                  </a:lnTo>
                  <a:lnTo>
                    <a:pt x="16" y="253"/>
                  </a:lnTo>
                  <a:lnTo>
                    <a:pt x="13" y="247"/>
                  </a:lnTo>
                  <a:lnTo>
                    <a:pt x="8" y="241"/>
                  </a:lnTo>
                  <a:lnTo>
                    <a:pt x="8" y="231"/>
                  </a:lnTo>
                  <a:lnTo>
                    <a:pt x="10" y="223"/>
                  </a:lnTo>
                  <a:lnTo>
                    <a:pt x="13" y="217"/>
                  </a:lnTo>
                  <a:lnTo>
                    <a:pt x="15" y="209"/>
                  </a:lnTo>
                  <a:lnTo>
                    <a:pt x="13" y="201"/>
                  </a:lnTo>
                  <a:lnTo>
                    <a:pt x="13" y="192"/>
                  </a:lnTo>
                  <a:lnTo>
                    <a:pt x="15" y="182"/>
                  </a:lnTo>
                  <a:lnTo>
                    <a:pt x="24" y="174"/>
                  </a:lnTo>
                  <a:lnTo>
                    <a:pt x="23" y="127"/>
                  </a:lnTo>
                  <a:lnTo>
                    <a:pt x="26" y="119"/>
                  </a:lnTo>
                  <a:lnTo>
                    <a:pt x="27" y="114"/>
                  </a:lnTo>
                  <a:lnTo>
                    <a:pt x="29" y="105"/>
                  </a:lnTo>
                  <a:lnTo>
                    <a:pt x="30" y="100"/>
                  </a:lnTo>
                  <a:lnTo>
                    <a:pt x="35" y="98"/>
                  </a:lnTo>
                  <a:lnTo>
                    <a:pt x="42" y="92"/>
                  </a:lnTo>
                  <a:lnTo>
                    <a:pt x="48" y="87"/>
                  </a:lnTo>
                  <a:lnTo>
                    <a:pt x="53" y="83"/>
                  </a:lnTo>
                  <a:lnTo>
                    <a:pt x="56" y="79"/>
                  </a:lnTo>
                  <a:lnTo>
                    <a:pt x="60" y="78"/>
                  </a:lnTo>
                  <a:lnTo>
                    <a:pt x="64" y="83"/>
                  </a:lnTo>
                  <a:lnTo>
                    <a:pt x="64" y="87"/>
                  </a:lnTo>
                  <a:lnTo>
                    <a:pt x="64" y="92"/>
                  </a:lnTo>
                  <a:lnTo>
                    <a:pt x="65" y="98"/>
                  </a:lnTo>
                  <a:lnTo>
                    <a:pt x="65" y="103"/>
                  </a:lnTo>
                  <a:lnTo>
                    <a:pt x="67" y="106"/>
                  </a:lnTo>
                  <a:lnTo>
                    <a:pt x="72" y="106"/>
                  </a:lnTo>
                  <a:lnTo>
                    <a:pt x="73" y="100"/>
                  </a:lnTo>
                  <a:lnTo>
                    <a:pt x="75" y="95"/>
                  </a:lnTo>
                  <a:lnTo>
                    <a:pt x="79" y="90"/>
                  </a:lnTo>
                  <a:lnTo>
                    <a:pt x="81" y="86"/>
                  </a:lnTo>
                  <a:lnTo>
                    <a:pt x="81" y="60"/>
                  </a:lnTo>
                  <a:lnTo>
                    <a:pt x="86" y="56"/>
                  </a:lnTo>
                  <a:lnTo>
                    <a:pt x="91" y="52"/>
                  </a:lnTo>
                  <a:lnTo>
                    <a:pt x="92" y="54"/>
                  </a:lnTo>
                  <a:lnTo>
                    <a:pt x="97" y="49"/>
                  </a:lnTo>
                  <a:lnTo>
                    <a:pt x="103" y="46"/>
                  </a:lnTo>
                  <a:lnTo>
                    <a:pt x="108" y="43"/>
                  </a:lnTo>
                  <a:lnTo>
                    <a:pt x="111" y="38"/>
                  </a:lnTo>
                  <a:lnTo>
                    <a:pt x="106" y="33"/>
                  </a:lnTo>
                  <a:lnTo>
                    <a:pt x="102" y="29"/>
                  </a:lnTo>
                  <a:lnTo>
                    <a:pt x="98" y="22"/>
                  </a:lnTo>
                  <a:lnTo>
                    <a:pt x="98" y="16"/>
                  </a:lnTo>
                  <a:lnTo>
                    <a:pt x="98" y="13"/>
                  </a:lnTo>
                  <a:lnTo>
                    <a:pt x="102" y="10"/>
                  </a:lnTo>
                  <a:lnTo>
                    <a:pt x="105" y="5"/>
                  </a:lnTo>
                  <a:lnTo>
                    <a:pt x="108" y="3"/>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93" name="Freeform 307"/>
            <p:cNvSpPr>
              <a:spLocks/>
            </p:cNvSpPr>
            <p:nvPr/>
          </p:nvSpPr>
          <p:spPr bwMode="auto">
            <a:xfrm>
              <a:off x="3442" y="1708"/>
              <a:ext cx="271" cy="466"/>
            </a:xfrm>
            <a:custGeom>
              <a:avLst/>
              <a:gdLst>
                <a:gd name="T0" fmla="*/ 25 w 271"/>
                <a:gd name="T1" fmla="*/ 35 h 466"/>
                <a:gd name="T2" fmla="*/ 43 w 271"/>
                <a:gd name="T3" fmla="*/ 35 h 466"/>
                <a:gd name="T4" fmla="*/ 60 w 271"/>
                <a:gd name="T5" fmla="*/ 19 h 466"/>
                <a:gd name="T6" fmla="*/ 100 w 271"/>
                <a:gd name="T7" fmla="*/ 12 h 466"/>
                <a:gd name="T8" fmla="*/ 139 w 271"/>
                <a:gd name="T9" fmla="*/ 9 h 466"/>
                <a:gd name="T10" fmla="*/ 176 w 271"/>
                <a:gd name="T11" fmla="*/ 4 h 466"/>
                <a:gd name="T12" fmla="*/ 212 w 271"/>
                <a:gd name="T13" fmla="*/ 3 h 466"/>
                <a:gd name="T14" fmla="*/ 236 w 271"/>
                <a:gd name="T15" fmla="*/ 6 h 466"/>
                <a:gd name="T16" fmla="*/ 260 w 271"/>
                <a:gd name="T17" fmla="*/ 296 h 466"/>
                <a:gd name="T18" fmla="*/ 266 w 271"/>
                <a:gd name="T19" fmla="*/ 307 h 466"/>
                <a:gd name="T20" fmla="*/ 271 w 271"/>
                <a:gd name="T21" fmla="*/ 321 h 466"/>
                <a:gd name="T22" fmla="*/ 256 w 271"/>
                <a:gd name="T23" fmla="*/ 329 h 466"/>
                <a:gd name="T24" fmla="*/ 247 w 271"/>
                <a:gd name="T25" fmla="*/ 338 h 466"/>
                <a:gd name="T26" fmla="*/ 236 w 271"/>
                <a:gd name="T27" fmla="*/ 340 h 466"/>
                <a:gd name="T28" fmla="*/ 223 w 271"/>
                <a:gd name="T29" fmla="*/ 337 h 466"/>
                <a:gd name="T30" fmla="*/ 218 w 271"/>
                <a:gd name="T31" fmla="*/ 348 h 466"/>
                <a:gd name="T32" fmla="*/ 223 w 271"/>
                <a:gd name="T33" fmla="*/ 357 h 466"/>
                <a:gd name="T34" fmla="*/ 214 w 271"/>
                <a:gd name="T35" fmla="*/ 365 h 466"/>
                <a:gd name="T36" fmla="*/ 206 w 271"/>
                <a:gd name="T37" fmla="*/ 376 h 466"/>
                <a:gd name="T38" fmla="*/ 196 w 271"/>
                <a:gd name="T39" fmla="*/ 391 h 466"/>
                <a:gd name="T40" fmla="*/ 185 w 271"/>
                <a:gd name="T41" fmla="*/ 406 h 466"/>
                <a:gd name="T42" fmla="*/ 180 w 271"/>
                <a:gd name="T43" fmla="*/ 424 h 466"/>
                <a:gd name="T44" fmla="*/ 165 w 271"/>
                <a:gd name="T45" fmla="*/ 427 h 466"/>
                <a:gd name="T46" fmla="*/ 150 w 271"/>
                <a:gd name="T47" fmla="*/ 413 h 466"/>
                <a:gd name="T48" fmla="*/ 136 w 271"/>
                <a:gd name="T49" fmla="*/ 416 h 466"/>
                <a:gd name="T50" fmla="*/ 133 w 271"/>
                <a:gd name="T51" fmla="*/ 433 h 466"/>
                <a:gd name="T52" fmla="*/ 123 w 271"/>
                <a:gd name="T53" fmla="*/ 444 h 466"/>
                <a:gd name="T54" fmla="*/ 111 w 271"/>
                <a:gd name="T55" fmla="*/ 438 h 466"/>
                <a:gd name="T56" fmla="*/ 98 w 271"/>
                <a:gd name="T57" fmla="*/ 435 h 466"/>
                <a:gd name="T58" fmla="*/ 90 w 271"/>
                <a:gd name="T59" fmla="*/ 446 h 466"/>
                <a:gd name="T60" fmla="*/ 84 w 271"/>
                <a:gd name="T61" fmla="*/ 455 h 466"/>
                <a:gd name="T62" fmla="*/ 71 w 271"/>
                <a:gd name="T63" fmla="*/ 447 h 466"/>
                <a:gd name="T64" fmla="*/ 52 w 271"/>
                <a:gd name="T65" fmla="*/ 443 h 466"/>
                <a:gd name="T66" fmla="*/ 40 w 271"/>
                <a:gd name="T67" fmla="*/ 455 h 466"/>
                <a:gd name="T68" fmla="*/ 24 w 271"/>
                <a:gd name="T69" fmla="*/ 449 h 466"/>
                <a:gd name="T70" fmla="*/ 14 w 271"/>
                <a:gd name="T71" fmla="*/ 462 h 466"/>
                <a:gd name="T72" fmla="*/ 0 w 271"/>
                <a:gd name="T73" fmla="*/ 455 h 466"/>
                <a:gd name="T74" fmla="*/ 3 w 271"/>
                <a:gd name="T75" fmla="*/ 441 h 466"/>
                <a:gd name="T76" fmla="*/ 10 w 271"/>
                <a:gd name="T77" fmla="*/ 425 h 466"/>
                <a:gd name="T78" fmla="*/ 6 w 271"/>
                <a:gd name="T79" fmla="*/ 416 h 466"/>
                <a:gd name="T80" fmla="*/ 14 w 271"/>
                <a:gd name="T81" fmla="*/ 406 h 466"/>
                <a:gd name="T82" fmla="*/ 21 w 271"/>
                <a:gd name="T83" fmla="*/ 395 h 466"/>
                <a:gd name="T84" fmla="*/ 30 w 271"/>
                <a:gd name="T85" fmla="*/ 384 h 466"/>
                <a:gd name="T86" fmla="*/ 35 w 271"/>
                <a:gd name="T87" fmla="*/ 368 h 466"/>
                <a:gd name="T88" fmla="*/ 44 w 271"/>
                <a:gd name="T89" fmla="*/ 353 h 466"/>
                <a:gd name="T90" fmla="*/ 38 w 271"/>
                <a:gd name="T91" fmla="*/ 338 h 466"/>
                <a:gd name="T92" fmla="*/ 32 w 271"/>
                <a:gd name="T93" fmla="*/ 324 h 466"/>
                <a:gd name="T94" fmla="*/ 29 w 271"/>
                <a:gd name="T95" fmla="*/ 300 h 466"/>
                <a:gd name="T96" fmla="*/ 35 w 271"/>
                <a:gd name="T97" fmla="*/ 286 h 466"/>
                <a:gd name="T98" fmla="*/ 24 w 271"/>
                <a:gd name="T99" fmla="*/ 177 h 466"/>
                <a:gd name="T100" fmla="*/ 13 w 271"/>
                <a:gd name="T101" fmla="*/ 31 h 4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1"/>
                <a:gd name="T154" fmla="*/ 0 h 466"/>
                <a:gd name="T155" fmla="*/ 271 w 271"/>
                <a:gd name="T156" fmla="*/ 466 h 4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1" h="466">
                  <a:moveTo>
                    <a:pt x="13" y="31"/>
                  </a:moveTo>
                  <a:lnTo>
                    <a:pt x="19" y="33"/>
                  </a:lnTo>
                  <a:lnTo>
                    <a:pt x="25" y="35"/>
                  </a:lnTo>
                  <a:lnTo>
                    <a:pt x="32" y="35"/>
                  </a:lnTo>
                  <a:lnTo>
                    <a:pt x="37" y="36"/>
                  </a:lnTo>
                  <a:lnTo>
                    <a:pt x="43" y="35"/>
                  </a:lnTo>
                  <a:lnTo>
                    <a:pt x="49" y="30"/>
                  </a:lnTo>
                  <a:lnTo>
                    <a:pt x="54" y="25"/>
                  </a:lnTo>
                  <a:lnTo>
                    <a:pt x="60" y="19"/>
                  </a:lnTo>
                  <a:lnTo>
                    <a:pt x="63" y="16"/>
                  </a:lnTo>
                  <a:lnTo>
                    <a:pt x="89" y="14"/>
                  </a:lnTo>
                  <a:lnTo>
                    <a:pt x="100" y="12"/>
                  </a:lnTo>
                  <a:lnTo>
                    <a:pt x="114" y="14"/>
                  </a:lnTo>
                  <a:lnTo>
                    <a:pt x="128" y="11"/>
                  </a:lnTo>
                  <a:lnTo>
                    <a:pt x="139" y="9"/>
                  </a:lnTo>
                  <a:lnTo>
                    <a:pt x="149" y="11"/>
                  </a:lnTo>
                  <a:lnTo>
                    <a:pt x="157" y="6"/>
                  </a:lnTo>
                  <a:lnTo>
                    <a:pt x="176" y="4"/>
                  </a:lnTo>
                  <a:lnTo>
                    <a:pt x="188" y="3"/>
                  </a:lnTo>
                  <a:lnTo>
                    <a:pt x="203" y="4"/>
                  </a:lnTo>
                  <a:lnTo>
                    <a:pt x="212" y="3"/>
                  </a:lnTo>
                  <a:lnTo>
                    <a:pt x="223" y="0"/>
                  </a:lnTo>
                  <a:lnTo>
                    <a:pt x="231" y="1"/>
                  </a:lnTo>
                  <a:lnTo>
                    <a:pt x="236" y="6"/>
                  </a:lnTo>
                  <a:lnTo>
                    <a:pt x="263" y="286"/>
                  </a:lnTo>
                  <a:lnTo>
                    <a:pt x="263" y="291"/>
                  </a:lnTo>
                  <a:lnTo>
                    <a:pt x="260" y="296"/>
                  </a:lnTo>
                  <a:lnTo>
                    <a:pt x="258" y="299"/>
                  </a:lnTo>
                  <a:lnTo>
                    <a:pt x="260" y="302"/>
                  </a:lnTo>
                  <a:lnTo>
                    <a:pt x="266" y="307"/>
                  </a:lnTo>
                  <a:lnTo>
                    <a:pt x="266" y="310"/>
                  </a:lnTo>
                  <a:lnTo>
                    <a:pt x="267" y="318"/>
                  </a:lnTo>
                  <a:lnTo>
                    <a:pt x="271" y="321"/>
                  </a:lnTo>
                  <a:lnTo>
                    <a:pt x="269" y="326"/>
                  </a:lnTo>
                  <a:lnTo>
                    <a:pt x="263" y="329"/>
                  </a:lnTo>
                  <a:lnTo>
                    <a:pt x="256" y="329"/>
                  </a:lnTo>
                  <a:lnTo>
                    <a:pt x="250" y="329"/>
                  </a:lnTo>
                  <a:lnTo>
                    <a:pt x="248" y="334"/>
                  </a:lnTo>
                  <a:lnTo>
                    <a:pt x="247" y="338"/>
                  </a:lnTo>
                  <a:lnTo>
                    <a:pt x="241" y="338"/>
                  </a:lnTo>
                  <a:lnTo>
                    <a:pt x="239" y="341"/>
                  </a:lnTo>
                  <a:lnTo>
                    <a:pt x="236" y="340"/>
                  </a:lnTo>
                  <a:lnTo>
                    <a:pt x="233" y="338"/>
                  </a:lnTo>
                  <a:lnTo>
                    <a:pt x="228" y="337"/>
                  </a:lnTo>
                  <a:lnTo>
                    <a:pt x="223" y="337"/>
                  </a:lnTo>
                  <a:lnTo>
                    <a:pt x="218" y="338"/>
                  </a:lnTo>
                  <a:lnTo>
                    <a:pt x="217" y="341"/>
                  </a:lnTo>
                  <a:lnTo>
                    <a:pt x="218" y="348"/>
                  </a:lnTo>
                  <a:lnTo>
                    <a:pt x="217" y="353"/>
                  </a:lnTo>
                  <a:lnTo>
                    <a:pt x="222" y="356"/>
                  </a:lnTo>
                  <a:lnTo>
                    <a:pt x="223" y="357"/>
                  </a:lnTo>
                  <a:lnTo>
                    <a:pt x="222" y="360"/>
                  </a:lnTo>
                  <a:lnTo>
                    <a:pt x="217" y="362"/>
                  </a:lnTo>
                  <a:lnTo>
                    <a:pt x="214" y="365"/>
                  </a:lnTo>
                  <a:lnTo>
                    <a:pt x="210" y="368"/>
                  </a:lnTo>
                  <a:lnTo>
                    <a:pt x="207" y="373"/>
                  </a:lnTo>
                  <a:lnTo>
                    <a:pt x="206" y="376"/>
                  </a:lnTo>
                  <a:lnTo>
                    <a:pt x="203" y="379"/>
                  </a:lnTo>
                  <a:lnTo>
                    <a:pt x="198" y="384"/>
                  </a:lnTo>
                  <a:lnTo>
                    <a:pt x="196" y="391"/>
                  </a:lnTo>
                  <a:lnTo>
                    <a:pt x="188" y="395"/>
                  </a:lnTo>
                  <a:lnTo>
                    <a:pt x="185" y="402"/>
                  </a:lnTo>
                  <a:lnTo>
                    <a:pt x="185" y="406"/>
                  </a:lnTo>
                  <a:lnTo>
                    <a:pt x="184" y="414"/>
                  </a:lnTo>
                  <a:lnTo>
                    <a:pt x="182" y="419"/>
                  </a:lnTo>
                  <a:lnTo>
                    <a:pt x="180" y="424"/>
                  </a:lnTo>
                  <a:lnTo>
                    <a:pt x="176" y="427"/>
                  </a:lnTo>
                  <a:lnTo>
                    <a:pt x="171" y="430"/>
                  </a:lnTo>
                  <a:lnTo>
                    <a:pt x="165" y="427"/>
                  </a:lnTo>
                  <a:lnTo>
                    <a:pt x="160" y="424"/>
                  </a:lnTo>
                  <a:lnTo>
                    <a:pt x="154" y="417"/>
                  </a:lnTo>
                  <a:lnTo>
                    <a:pt x="150" y="413"/>
                  </a:lnTo>
                  <a:lnTo>
                    <a:pt x="144" y="408"/>
                  </a:lnTo>
                  <a:lnTo>
                    <a:pt x="139" y="411"/>
                  </a:lnTo>
                  <a:lnTo>
                    <a:pt x="136" y="416"/>
                  </a:lnTo>
                  <a:lnTo>
                    <a:pt x="133" y="422"/>
                  </a:lnTo>
                  <a:lnTo>
                    <a:pt x="133" y="429"/>
                  </a:lnTo>
                  <a:lnTo>
                    <a:pt x="133" y="433"/>
                  </a:lnTo>
                  <a:lnTo>
                    <a:pt x="130" y="436"/>
                  </a:lnTo>
                  <a:lnTo>
                    <a:pt x="127" y="441"/>
                  </a:lnTo>
                  <a:lnTo>
                    <a:pt x="123" y="444"/>
                  </a:lnTo>
                  <a:lnTo>
                    <a:pt x="119" y="444"/>
                  </a:lnTo>
                  <a:lnTo>
                    <a:pt x="114" y="440"/>
                  </a:lnTo>
                  <a:lnTo>
                    <a:pt x="111" y="438"/>
                  </a:lnTo>
                  <a:lnTo>
                    <a:pt x="106" y="435"/>
                  </a:lnTo>
                  <a:lnTo>
                    <a:pt x="103" y="433"/>
                  </a:lnTo>
                  <a:lnTo>
                    <a:pt x="98" y="435"/>
                  </a:lnTo>
                  <a:lnTo>
                    <a:pt x="95" y="436"/>
                  </a:lnTo>
                  <a:lnTo>
                    <a:pt x="93" y="443"/>
                  </a:lnTo>
                  <a:lnTo>
                    <a:pt x="90" y="446"/>
                  </a:lnTo>
                  <a:lnTo>
                    <a:pt x="89" y="447"/>
                  </a:lnTo>
                  <a:lnTo>
                    <a:pt x="86" y="452"/>
                  </a:lnTo>
                  <a:lnTo>
                    <a:pt x="84" y="455"/>
                  </a:lnTo>
                  <a:lnTo>
                    <a:pt x="79" y="455"/>
                  </a:lnTo>
                  <a:lnTo>
                    <a:pt x="78" y="452"/>
                  </a:lnTo>
                  <a:lnTo>
                    <a:pt x="71" y="447"/>
                  </a:lnTo>
                  <a:lnTo>
                    <a:pt x="65" y="446"/>
                  </a:lnTo>
                  <a:lnTo>
                    <a:pt x="57" y="443"/>
                  </a:lnTo>
                  <a:lnTo>
                    <a:pt x="52" y="443"/>
                  </a:lnTo>
                  <a:lnTo>
                    <a:pt x="48" y="446"/>
                  </a:lnTo>
                  <a:lnTo>
                    <a:pt x="43" y="451"/>
                  </a:lnTo>
                  <a:lnTo>
                    <a:pt x="40" y="455"/>
                  </a:lnTo>
                  <a:lnTo>
                    <a:pt x="35" y="452"/>
                  </a:lnTo>
                  <a:lnTo>
                    <a:pt x="30" y="451"/>
                  </a:lnTo>
                  <a:lnTo>
                    <a:pt x="24" y="449"/>
                  </a:lnTo>
                  <a:lnTo>
                    <a:pt x="19" y="452"/>
                  </a:lnTo>
                  <a:lnTo>
                    <a:pt x="16" y="455"/>
                  </a:lnTo>
                  <a:lnTo>
                    <a:pt x="14" y="462"/>
                  </a:lnTo>
                  <a:lnTo>
                    <a:pt x="8" y="466"/>
                  </a:lnTo>
                  <a:lnTo>
                    <a:pt x="2" y="465"/>
                  </a:lnTo>
                  <a:lnTo>
                    <a:pt x="0" y="455"/>
                  </a:lnTo>
                  <a:lnTo>
                    <a:pt x="3" y="452"/>
                  </a:lnTo>
                  <a:lnTo>
                    <a:pt x="3" y="447"/>
                  </a:lnTo>
                  <a:lnTo>
                    <a:pt x="3" y="441"/>
                  </a:lnTo>
                  <a:lnTo>
                    <a:pt x="3" y="435"/>
                  </a:lnTo>
                  <a:lnTo>
                    <a:pt x="6" y="432"/>
                  </a:lnTo>
                  <a:lnTo>
                    <a:pt x="10" y="425"/>
                  </a:lnTo>
                  <a:lnTo>
                    <a:pt x="11" y="424"/>
                  </a:lnTo>
                  <a:lnTo>
                    <a:pt x="10" y="419"/>
                  </a:lnTo>
                  <a:lnTo>
                    <a:pt x="6" y="416"/>
                  </a:lnTo>
                  <a:lnTo>
                    <a:pt x="8" y="411"/>
                  </a:lnTo>
                  <a:lnTo>
                    <a:pt x="11" y="410"/>
                  </a:lnTo>
                  <a:lnTo>
                    <a:pt x="14" y="406"/>
                  </a:lnTo>
                  <a:lnTo>
                    <a:pt x="18" y="405"/>
                  </a:lnTo>
                  <a:lnTo>
                    <a:pt x="19" y="400"/>
                  </a:lnTo>
                  <a:lnTo>
                    <a:pt x="21" y="395"/>
                  </a:lnTo>
                  <a:lnTo>
                    <a:pt x="22" y="389"/>
                  </a:lnTo>
                  <a:lnTo>
                    <a:pt x="27" y="387"/>
                  </a:lnTo>
                  <a:lnTo>
                    <a:pt x="30" y="384"/>
                  </a:lnTo>
                  <a:lnTo>
                    <a:pt x="32" y="379"/>
                  </a:lnTo>
                  <a:lnTo>
                    <a:pt x="32" y="376"/>
                  </a:lnTo>
                  <a:lnTo>
                    <a:pt x="35" y="368"/>
                  </a:lnTo>
                  <a:lnTo>
                    <a:pt x="38" y="364"/>
                  </a:lnTo>
                  <a:lnTo>
                    <a:pt x="41" y="356"/>
                  </a:lnTo>
                  <a:lnTo>
                    <a:pt x="44" y="353"/>
                  </a:lnTo>
                  <a:lnTo>
                    <a:pt x="43" y="348"/>
                  </a:lnTo>
                  <a:lnTo>
                    <a:pt x="41" y="345"/>
                  </a:lnTo>
                  <a:lnTo>
                    <a:pt x="38" y="338"/>
                  </a:lnTo>
                  <a:lnTo>
                    <a:pt x="40" y="334"/>
                  </a:lnTo>
                  <a:lnTo>
                    <a:pt x="35" y="329"/>
                  </a:lnTo>
                  <a:lnTo>
                    <a:pt x="32" y="324"/>
                  </a:lnTo>
                  <a:lnTo>
                    <a:pt x="29" y="316"/>
                  </a:lnTo>
                  <a:lnTo>
                    <a:pt x="27" y="308"/>
                  </a:lnTo>
                  <a:lnTo>
                    <a:pt x="29" y="300"/>
                  </a:lnTo>
                  <a:lnTo>
                    <a:pt x="29" y="297"/>
                  </a:lnTo>
                  <a:lnTo>
                    <a:pt x="30" y="291"/>
                  </a:lnTo>
                  <a:lnTo>
                    <a:pt x="35" y="286"/>
                  </a:lnTo>
                  <a:lnTo>
                    <a:pt x="37" y="281"/>
                  </a:lnTo>
                  <a:lnTo>
                    <a:pt x="30" y="224"/>
                  </a:lnTo>
                  <a:lnTo>
                    <a:pt x="24" y="177"/>
                  </a:lnTo>
                  <a:lnTo>
                    <a:pt x="21" y="123"/>
                  </a:lnTo>
                  <a:lnTo>
                    <a:pt x="13" y="33"/>
                  </a:lnTo>
                  <a:lnTo>
                    <a:pt x="13" y="31"/>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94" name="Freeform 309"/>
            <p:cNvSpPr>
              <a:spLocks/>
            </p:cNvSpPr>
            <p:nvPr/>
          </p:nvSpPr>
          <p:spPr bwMode="auto">
            <a:xfrm>
              <a:off x="3160" y="2478"/>
              <a:ext cx="307" cy="532"/>
            </a:xfrm>
            <a:custGeom>
              <a:avLst/>
              <a:gdLst>
                <a:gd name="T0" fmla="*/ 174 w 307"/>
                <a:gd name="T1" fmla="*/ 8 h 532"/>
                <a:gd name="T2" fmla="*/ 263 w 307"/>
                <a:gd name="T3" fmla="*/ 2 h 532"/>
                <a:gd name="T4" fmla="*/ 298 w 307"/>
                <a:gd name="T5" fmla="*/ 8 h 532"/>
                <a:gd name="T6" fmla="*/ 307 w 307"/>
                <a:gd name="T7" fmla="*/ 510 h 532"/>
                <a:gd name="T8" fmla="*/ 244 w 307"/>
                <a:gd name="T9" fmla="*/ 516 h 532"/>
                <a:gd name="T10" fmla="*/ 230 w 307"/>
                <a:gd name="T11" fmla="*/ 524 h 532"/>
                <a:gd name="T12" fmla="*/ 217 w 307"/>
                <a:gd name="T13" fmla="*/ 519 h 532"/>
                <a:gd name="T14" fmla="*/ 204 w 307"/>
                <a:gd name="T15" fmla="*/ 529 h 532"/>
                <a:gd name="T16" fmla="*/ 190 w 307"/>
                <a:gd name="T17" fmla="*/ 527 h 532"/>
                <a:gd name="T18" fmla="*/ 188 w 307"/>
                <a:gd name="T19" fmla="*/ 508 h 532"/>
                <a:gd name="T20" fmla="*/ 173 w 307"/>
                <a:gd name="T21" fmla="*/ 491 h 532"/>
                <a:gd name="T22" fmla="*/ 173 w 307"/>
                <a:gd name="T23" fmla="*/ 472 h 532"/>
                <a:gd name="T24" fmla="*/ 182 w 307"/>
                <a:gd name="T25" fmla="*/ 453 h 532"/>
                <a:gd name="T26" fmla="*/ 8 w 307"/>
                <a:gd name="T27" fmla="*/ 445 h 532"/>
                <a:gd name="T28" fmla="*/ 0 w 307"/>
                <a:gd name="T29" fmla="*/ 435 h 532"/>
                <a:gd name="T30" fmla="*/ 10 w 307"/>
                <a:gd name="T31" fmla="*/ 426 h 532"/>
                <a:gd name="T32" fmla="*/ 16 w 307"/>
                <a:gd name="T33" fmla="*/ 412 h 532"/>
                <a:gd name="T34" fmla="*/ 11 w 307"/>
                <a:gd name="T35" fmla="*/ 401 h 532"/>
                <a:gd name="T36" fmla="*/ 22 w 307"/>
                <a:gd name="T37" fmla="*/ 389 h 532"/>
                <a:gd name="T38" fmla="*/ 24 w 307"/>
                <a:gd name="T39" fmla="*/ 370 h 532"/>
                <a:gd name="T40" fmla="*/ 33 w 307"/>
                <a:gd name="T41" fmla="*/ 359 h 532"/>
                <a:gd name="T42" fmla="*/ 48 w 307"/>
                <a:gd name="T43" fmla="*/ 345 h 532"/>
                <a:gd name="T44" fmla="*/ 52 w 307"/>
                <a:gd name="T45" fmla="*/ 331 h 532"/>
                <a:gd name="T46" fmla="*/ 65 w 307"/>
                <a:gd name="T47" fmla="*/ 312 h 532"/>
                <a:gd name="T48" fmla="*/ 57 w 307"/>
                <a:gd name="T49" fmla="*/ 301 h 532"/>
                <a:gd name="T50" fmla="*/ 44 w 307"/>
                <a:gd name="T51" fmla="*/ 291 h 532"/>
                <a:gd name="T52" fmla="*/ 40 w 307"/>
                <a:gd name="T53" fmla="*/ 272 h 532"/>
                <a:gd name="T54" fmla="*/ 43 w 307"/>
                <a:gd name="T55" fmla="*/ 266 h 532"/>
                <a:gd name="T56" fmla="*/ 41 w 307"/>
                <a:gd name="T57" fmla="*/ 253 h 532"/>
                <a:gd name="T58" fmla="*/ 46 w 307"/>
                <a:gd name="T59" fmla="*/ 242 h 532"/>
                <a:gd name="T60" fmla="*/ 40 w 307"/>
                <a:gd name="T61" fmla="*/ 230 h 532"/>
                <a:gd name="T62" fmla="*/ 44 w 307"/>
                <a:gd name="T63" fmla="*/ 219 h 532"/>
                <a:gd name="T64" fmla="*/ 41 w 307"/>
                <a:gd name="T65" fmla="*/ 204 h 532"/>
                <a:gd name="T66" fmla="*/ 40 w 307"/>
                <a:gd name="T67" fmla="*/ 192 h 532"/>
                <a:gd name="T68" fmla="*/ 35 w 307"/>
                <a:gd name="T69" fmla="*/ 179 h 532"/>
                <a:gd name="T70" fmla="*/ 33 w 307"/>
                <a:gd name="T71" fmla="*/ 162 h 532"/>
                <a:gd name="T72" fmla="*/ 46 w 307"/>
                <a:gd name="T73" fmla="*/ 139 h 532"/>
                <a:gd name="T74" fmla="*/ 51 w 307"/>
                <a:gd name="T75" fmla="*/ 120 h 532"/>
                <a:gd name="T76" fmla="*/ 62 w 307"/>
                <a:gd name="T77" fmla="*/ 102 h 532"/>
                <a:gd name="T78" fmla="*/ 71 w 307"/>
                <a:gd name="T79" fmla="*/ 81 h 532"/>
                <a:gd name="T80" fmla="*/ 86 w 307"/>
                <a:gd name="T81" fmla="*/ 70 h 532"/>
                <a:gd name="T82" fmla="*/ 82 w 307"/>
                <a:gd name="T83" fmla="*/ 51 h 532"/>
                <a:gd name="T84" fmla="*/ 94 w 307"/>
                <a:gd name="T85" fmla="*/ 40 h 532"/>
                <a:gd name="T86" fmla="*/ 103 w 307"/>
                <a:gd name="T87" fmla="*/ 27 h 532"/>
                <a:gd name="T88" fmla="*/ 109 w 307"/>
                <a:gd name="T89" fmla="*/ 18 h 532"/>
                <a:gd name="T90" fmla="*/ 109 w 307"/>
                <a:gd name="T91" fmla="*/ 10 h 5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7"/>
                <a:gd name="T139" fmla="*/ 0 h 532"/>
                <a:gd name="T140" fmla="*/ 307 w 307"/>
                <a:gd name="T141" fmla="*/ 532 h 5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7" h="532">
                  <a:moveTo>
                    <a:pt x="109" y="10"/>
                  </a:moveTo>
                  <a:lnTo>
                    <a:pt x="139" y="8"/>
                  </a:lnTo>
                  <a:lnTo>
                    <a:pt x="174" y="8"/>
                  </a:lnTo>
                  <a:lnTo>
                    <a:pt x="196" y="7"/>
                  </a:lnTo>
                  <a:lnTo>
                    <a:pt x="233" y="3"/>
                  </a:lnTo>
                  <a:lnTo>
                    <a:pt x="263" y="2"/>
                  </a:lnTo>
                  <a:lnTo>
                    <a:pt x="286" y="0"/>
                  </a:lnTo>
                  <a:lnTo>
                    <a:pt x="294" y="3"/>
                  </a:lnTo>
                  <a:lnTo>
                    <a:pt x="298" y="8"/>
                  </a:lnTo>
                  <a:lnTo>
                    <a:pt x="301" y="13"/>
                  </a:lnTo>
                  <a:lnTo>
                    <a:pt x="305" y="16"/>
                  </a:lnTo>
                  <a:lnTo>
                    <a:pt x="307" y="510"/>
                  </a:lnTo>
                  <a:lnTo>
                    <a:pt x="252" y="511"/>
                  </a:lnTo>
                  <a:lnTo>
                    <a:pt x="245" y="514"/>
                  </a:lnTo>
                  <a:lnTo>
                    <a:pt x="244" y="516"/>
                  </a:lnTo>
                  <a:lnTo>
                    <a:pt x="239" y="521"/>
                  </a:lnTo>
                  <a:lnTo>
                    <a:pt x="234" y="524"/>
                  </a:lnTo>
                  <a:lnTo>
                    <a:pt x="230" y="524"/>
                  </a:lnTo>
                  <a:lnTo>
                    <a:pt x="226" y="521"/>
                  </a:lnTo>
                  <a:lnTo>
                    <a:pt x="220" y="519"/>
                  </a:lnTo>
                  <a:lnTo>
                    <a:pt x="217" y="519"/>
                  </a:lnTo>
                  <a:lnTo>
                    <a:pt x="214" y="521"/>
                  </a:lnTo>
                  <a:lnTo>
                    <a:pt x="211" y="526"/>
                  </a:lnTo>
                  <a:lnTo>
                    <a:pt x="204" y="529"/>
                  </a:lnTo>
                  <a:lnTo>
                    <a:pt x="201" y="532"/>
                  </a:lnTo>
                  <a:lnTo>
                    <a:pt x="193" y="532"/>
                  </a:lnTo>
                  <a:lnTo>
                    <a:pt x="190" y="527"/>
                  </a:lnTo>
                  <a:lnTo>
                    <a:pt x="190" y="521"/>
                  </a:lnTo>
                  <a:lnTo>
                    <a:pt x="192" y="514"/>
                  </a:lnTo>
                  <a:lnTo>
                    <a:pt x="188" y="508"/>
                  </a:lnTo>
                  <a:lnTo>
                    <a:pt x="184" y="502"/>
                  </a:lnTo>
                  <a:lnTo>
                    <a:pt x="176" y="495"/>
                  </a:lnTo>
                  <a:lnTo>
                    <a:pt x="173" y="491"/>
                  </a:lnTo>
                  <a:lnTo>
                    <a:pt x="171" y="483"/>
                  </a:lnTo>
                  <a:lnTo>
                    <a:pt x="173" y="478"/>
                  </a:lnTo>
                  <a:lnTo>
                    <a:pt x="173" y="472"/>
                  </a:lnTo>
                  <a:lnTo>
                    <a:pt x="177" y="467"/>
                  </a:lnTo>
                  <a:lnTo>
                    <a:pt x="181" y="459"/>
                  </a:lnTo>
                  <a:lnTo>
                    <a:pt x="182" y="453"/>
                  </a:lnTo>
                  <a:lnTo>
                    <a:pt x="11" y="456"/>
                  </a:lnTo>
                  <a:lnTo>
                    <a:pt x="11" y="450"/>
                  </a:lnTo>
                  <a:lnTo>
                    <a:pt x="8" y="445"/>
                  </a:lnTo>
                  <a:lnTo>
                    <a:pt x="3" y="442"/>
                  </a:lnTo>
                  <a:lnTo>
                    <a:pt x="0" y="438"/>
                  </a:lnTo>
                  <a:lnTo>
                    <a:pt x="0" y="435"/>
                  </a:lnTo>
                  <a:lnTo>
                    <a:pt x="2" y="432"/>
                  </a:lnTo>
                  <a:lnTo>
                    <a:pt x="5" y="429"/>
                  </a:lnTo>
                  <a:lnTo>
                    <a:pt x="10" y="426"/>
                  </a:lnTo>
                  <a:lnTo>
                    <a:pt x="13" y="421"/>
                  </a:lnTo>
                  <a:lnTo>
                    <a:pt x="14" y="416"/>
                  </a:lnTo>
                  <a:lnTo>
                    <a:pt x="16" y="412"/>
                  </a:lnTo>
                  <a:lnTo>
                    <a:pt x="13" y="407"/>
                  </a:lnTo>
                  <a:lnTo>
                    <a:pt x="11" y="404"/>
                  </a:lnTo>
                  <a:lnTo>
                    <a:pt x="11" y="401"/>
                  </a:lnTo>
                  <a:lnTo>
                    <a:pt x="16" y="397"/>
                  </a:lnTo>
                  <a:lnTo>
                    <a:pt x="19" y="396"/>
                  </a:lnTo>
                  <a:lnTo>
                    <a:pt x="22" y="389"/>
                  </a:lnTo>
                  <a:lnTo>
                    <a:pt x="22" y="386"/>
                  </a:lnTo>
                  <a:lnTo>
                    <a:pt x="22" y="380"/>
                  </a:lnTo>
                  <a:lnTo>
                    <a:pt x="24" y="370"/>
                  </a:lnTo>
                  <a:lnTo>
                    <a:pt x="27" y="366"/>
                  </a:lnTo>
                  <a:lnTo>
                    <a:pt x="29" y="361"/>
                  </a:lnTo>
                  <a:lnTo>
                    <a:pt x="33" y="359"/>
                  </a:lnTo>
                  <a:lnTo>
                    <a:pt x="38" y="356"/>
                  </a:lnTo>
                  <a:lnTo>
                    <a:pt x="43" y="350"/>
                  </a:lnTo>
                  <a:lnTo>
                    <a:pt x="48" y="345"/>
                  </a:lnTo>
                  <a:lnTo>
                    <a:pt x="51" y="339"/>
                  </a:lnTo>
                  <a:lnTo>
                    <a:pt x="51" y="334"/>
                  </a:lnTo>
                  <a:lnTo>
                    <a:pt x="52" y="331"/>
                  </a:lnTo>
                  <a:lnTo>
                    <a:pt x="56" y="326"/>
                  </a:lnTo>
                  <a:lnTo>
                    <a:pt x="62" y="318"/>
                  </a:lnTo>
                  <a:lnTo>
                    <a:pt x="65" y="312"/>
                  </a:lnTo>
                  <a:lnTo>
                    <a:pt x="65" y="309"/>
                  </a:lnTo>
                  <a:lnTo>
                    <a:pt x="62" y="306"/>
                  </a:lnTo>
                  <a:lnTo>
                    <a:pt x="57" y="301"/>
                  </a:lnTo>
                  <a:lnTo>
                    <a:pt x="52" y="299"/>
                  </a:lnTo>
                  <a:lnTo>
                    <a:pt x="48" y="291"/>
                  </a:lnTo>
                  <a:lnTo>
                    <a:pt x="44" y="291"/>
                  </a:lnTo>
                  <a:lnTo>
                    <a:pt x="43" y="282"/>
                  </a:lnTo>
                  <a:lnTo>
                    <a:pt x="40" y="277"/>
                  </a:lnTo>
                  <a:lnTo>
                    <a:pt x="40" y="272"/>
                  </a:lnTo>
                  <a:lnTo>
                    <a:pt x="46" y="271"/>
                  </a:lnTo>
                  <a:lnTo>
                    <a:pt x="48" y="268"/>
                  </a:lnTo>
                  <a:lnTo>
                    <a:pt x="43" y="266"/>
                  </a:lnTo>
                  <a:lnTo>
                    <a:pt x="40" y="263"/>
                  </a:lnTo>
                  <a:lnTo>
                    <a:pt x="41" y="257"/>
                  </a:lnTo>
                  <a:lnTo>
                    <a:pt x="41" y="253"/>
                  </a:lnTo>
                  <a:lnTo>
                    <a:pt x="41" y="249"/>
                  </a:lnTo>
                  <a:lnTo>
                    <a:pt x="48" y="245"/>
                  </a:lnTo>
                  <a:lnTo>
                    <a:pt x="46" y="242"/>
                  </a:lnTo>
                  <a:lnTo>
                    <a:pt x="41" y="239"/>
                  </a:lnTo>
                  <a:lnTo>
                    <a:pt x="40" y="233"/>
                  </a:lnTo>
                  <a:lnTo>
                    <a:pt x="40" y="230"/>
                  </a:lnTo>
                  <a:lnTo>
                    <a:pt x="40" y="226"/>
                  </a:lnTo>
                  <a:lnTo>
                    <a:pt x="43" y="222"/>
                  </a:lnTo>
                  <a:lnTo>
                    <a:pt x="44" y="219"/>
                  </a:lnTo>
                  <a:lnTo>
                    <a:pt x="44" y="214"/>
                  </a:lnTo>
                  <a:lnTo>
                    <a:pt x="46" y="206"/>
                  </a:lnTo>
                  <a:lnTo>
                    <a:pt x="41" y="204"/>
                  </a:lnTo>
                  <a:lnTo>
                    <a:pt x="38" y="201"/>
                  </a:lnTo>
                  <a:lnTo>
                    <a:pt x="38" y="195"/>
                  </a:lnTo>
                  <a:lnTo>
                    <a:pt x="40" y="192"/>
                  </a:lnTo>
                  <a:lnTo>
                    <a:pt x="41" y="187"/>
                  </a:lnTo>
                  <a:lnTo>
                    <a:pt x="38" y="184"/>
                  </a:lnTo>
                  <a:lnTo>
                    <a:pt x="35" y="179"/>
                  </a:lnTo>
                  <a:lnTo>
                    <a:pt x="33" y="174"/>
                  </a:lnTo>
                  <a:lnTo>
                    <a:pt x="33" y="168"/>
                  </a:lnTo>
                  <a:lnTo>
                    <a:pt x="33" y="162"/>
                  </a:lnTo>
                  <a:lnTo>
                    <a:pt x="38" y="152"/>
                  </a:lnTo>
                  <a:lnTo>
                    <a:pt x="43" y="146"/>
                  </a:lnTo>
                  <a:lnTo>
                    <a:pt x="46" y="139"/>
                  </a:lnTo>
                  <a:lnTo>
                    <a:pt x="48" y="133"/>
                  </a:lnTo>
                  <a:lnTo>
                    <a:pt x="48" y="127"/>
                  </a:lnTo>
                  <a:lnTo>
                    <a:pt x="51" y="120"/>
                  </a:lnTo>
                  <a:lnTo>
                    <a:pt x="54" y="116"/>
                  </a:lnTo>
                  <a:lnTo>
                    <a:pt x="59" y="106"/>
                  </a:lnTo>
                  <a:lnTo>
                    <a:pt x="62" y="102"/>
                  </a:lnTo>
                  <a:lnTo>
                    <a:pt x="67" y="94"/>
                  </a:lnTo>
                  <a:lnTo>
                    <a:pt x="68" y="86"/>
                  </a:lnTo>
                  <a:lnTo>
                    <a:pt x="71" y="81"/>
                  </a:lnTo>
                  <a:lnTo>
                    <a:pt x="78" y="79"/>
                  </a:lnTo>
                  <a:lnTo>
                    <a:pt x="84" y="76"/>
                  </a:lnTo>
                  <a:lnTo>
                    <a:pt x="86" y="70"/>
                  </a:lnTo>
                  <a:lnTo>
                    <a:pt x="86" y="64"/>
                  </a:lnTo>
                  <a:lnTo>
                    <a:pt x="82" y="57"/>
                  </a:lnTo>
                  <a:lnTo>
                    <a:pt x="82" y="51"/>
                  </a:lnTo>
                  <a:lnTo>
                    <a:pt x="86" y="46"/>
                  </a:lnTo>
                  <a:lnTo>
                    <a:pt x="89" y="43"/>
                  </a:lnTo>
                  <a:lnTo>
                    <a:pt x="94" y="40"/>
                  </a:lnTo>
                  <a:lnTo>
                    <a:pt x="95" y="37"/>
                  </a:lnTo>
                  <a:lnTo>
                    <a:pt x="97" y="30"/>
                  </a:lnTo>
                  <a:lnTo>
                    <a:pt x="103" y="27"/>
                  </a:lnTo>
                  <a:lnTo>
                    <a:pt x="108" y="26"/>
                  </a:lnTo>
                  <a:lnTo>
                    <a:pt x="109" y="21"/>
                  </a:lnTo>
                  <a:lnTo>
                    <a:pt x="109" y="18"/>
                  </a:lnTo>
                  <a:lnTo>
                    <a:pt x="109" y="13"/>
                  </a:lnTo>
                  <a:lnTo>
                    <a:pt x="109" y="8"/>
                  </a:lnTo>
                  <a:lnTo>
                    <a:pt x="109" y="10"/>
                  </a:lnTo>
                  <a:close/>
                </a:path>
              </a:pathLst>
            </a:custGeom>
            <a:solidFill>
              <a:srgbClr val="4BACC6"/>
            </a:solidFill>
            <a:ln w="4763">
              <a:solidFill>
                <a:srgbClr val="000000"/>
              </a:solidFill>
              <a:round/>
              <a:headEnd/>
              <a:tailEnd/>
            </a:ln>
          </p:spPr>
          <p:txBody>
            <a:bodyPr/>
            <a:lstStyle/>
            <a:p>
              <a:endParaRPr lang="en-US" sz="800" dirty="0">
                <a:solidFill>
                  <a:srgbClr val="92D050"/>
                </a:solidFill>
              </a:endParaRPr>
            </a:p>
          </p:txBody>
        </p:sp>
        <p:sp>
          <p:nvSpPr>
            <p:cNvPr id="95" name="Freeform 311"/>
            <p:cNvSpPr>
              <a:spLocks/>
            </p:cNvSpPr>
            <p:nvPr/>
          </p:nvSpPr>
          <p:spPr bwMode="auto">
            <a:xfrm>
              <a:off x="3455" y="2458"/>
              <a:ext cx="324" cy="541"/>
            </a:xfrm>
            <a:custGeom>
              <a:avLst/>
              <a:gdLst>
                <a:gd name="T0" fmla="*/ 8 w 324"/>
                <a:gd name="T1" fmla="*/ 30 h 541"/>
                <a:gd name="T2" fmla="*/ 1 w 324"/>
                <a:gd name="T3" fmla="*/ 23 h 541"/>
                <a:gd name="T4" fmla="*/ 28 w 324"/>
                <a:gd name="T5" fmla="*/ 19 h 541"/>
                <a:gd name="T6" fmla="*/ 234 w 324"/>
                <a:gd name="T7" fmla="*/ 17 h 541"/>
                <a:gd name="T8" fmla="*/ 240 w 324"/>
                <a:gd name="T9" fmla="*/ 44 h 541"/>
                <a:gd name="T10" fmla="*/ 251 w 324"/>
                <a:gd name="T11" fmla="*/ 79 h 541"/>
                <a:gd name="T12" fmla="*/ 261 w 324"/>
                <a:gd name="T13" fmla="*/ 117 h 541"/>
                <a:gd name="T14" fmla="*/ 275 w 324"/>
                <a:gd name="T15" fmla="*/ 156 h 541"/>
                <a:gd name="T16" fmla="*/ 284 w 324"/>
                <a:gd name="T17" fmla="*/ 204 h 541"/>
                <a:gd name="T18" fmla="*/ 292 w 324"/>
                <a:gd name="T19" fmla="*/ 224 h 541"/>
                <a:gd name="T20" fmla="*/ 297 w 324"/>
                <a:gd name="T21" fmla="*/ 243 h 541"/>
                <a:gd name="T22" fmla="*/ 303 w 324"/>
                <a:gd name="T23" fmla="*/ 261 h 541"/>
                <a:gd name="T24" fmla="*/ 313 w 324"/>
                <a:gd name="T25" fmla="*/ 273 h 541"/>
                <a:gd name="T26" fmla="*/ 313 w 324"/>
                <a:gd name="T27" fmla="*/ 281 h 541"/>
                <a:gd name="T28" fmla="*/ 313 w 324"/>
                <a:gd name="T29" fmla="*/ 288 h 541"/>
                <a:gd name="T30" fmla="*/ 322 w 324"/>
                <a:gd name="T31" fmla="*/ 292 h 541"/>
                <a:gd name="T32" fmla="*/ 321 w 324"/>
                <a:gd name="T33" fmla="*/ 299 h 541"/>
                <a:gd name="T34" fmla="*/ 311 w 324"/>
                <a:gd name="T35" fmla="*/ 307 h 541"/>
                <a:gd name="T36" fmla="*/ 307 w 324"/>
                <a:gd name="T37" fmla="*/ 316 h 541"/>
                <a:gd name="T38" fmla="*/ 308 w 324"/>
                <a:gd name="T39" fmla="*/ 332 h 541"/>
                <a:gd name="T40" fmla="*/ 311 w 324"/>
                <a:gd name="T41" fmla="*/ 345 h 541"/>
                <a:gd name="T42" fmla="*/ 315 w 324"/>
                <a:gd name="T43" fmla="*/ 416 h 541"/>
                <a:gd name="T44" fmla="*/ 321 w 324"/>
                <a:gd name="T45" fmla="*/ 427 h 541"/>
                <a:gd name="T46" fmla="*/ 324 w 324"/>
                <a:gd name="T47" fmla="*/ 436 h 541"/>
                <a:gd name="T48" fmla="*/ 85 w 324"/>
                <a:gd name="T49" fmla="*/ 458 h 541"/>
                <a:gd name="T50" fmla="*/ 85 w 324"/>
                <a:gd name="T51" fmla="*/ 471 h 541"/>
                <a:gd name="T52" fmla="*/ 98 w 324"/>
                <a:gd name="T53" fmla="*/ 482 h 541"/>
                <a:gd name="T54" fmla="*/ 107 w 324"/>
                <a:gd name="T55" fmla="*/ 493 h 541"/>
                <a:gd name="T56" fmla="*/ 107 w 324"/>
                <a:gd name="T57" fmla="*/ 508 h 541"/>
                <a:gd name="T58" fmla="*/ 106 w 324"/>
                <a:gd name="T59" fmla="*/ 525 h 541"/>
                <a:gd name="T60" fmla="*/ 93 w 324"/>
                <a:gd name="T61" fmla="*/ 530 h 541"/>
                <a:gd name="T62" fmla="*/ 77 w 324"/>
                <a:gd name="T63" fmla="*/ 536 h 541"/>
                <a:gd name="T64" fmla="*/ 61 w 324"/>
                <a:gd name="T65" fmla="*/ 541 h 541"/>
                <a:gd name="T66" fmla="*/ 57 w 324"/>
                <a:gd name="T67" fmla="*/ 533 h 541"/>
                <a:gd name="T68" fmla="*/ 60 w 324"/>
                <a:gd name="T69" fmla="*/ 520 h 541"/>
                <a:gd name="T70" fmla="*/ 55 w 324"/>
                <a:gd name="T71" fmla="*/ 508 h 541"/>
                <a:gd name="T72" fmla="*/ 52 w 324"/>
                <a:gd name="T73" fmla="*/ 493 h 541"/>
                <a:gd name="T74" fmla="*/ 47 w 324"/>
                <a:gd name="T75" fmla="*/ 492 h 541"/>
                <a:gd name="T76" fmla="*/ 44 w 324"/>
                <a:gd name="T77" fmla="*/ 503 h 541"/>
                <a:gd name="T78" fmla="*/ 39 w 324"/>
                <a:gd name="T79" fmla="*/ 523 h 541"/>
                <a:gd name="T80" fmla="*/ 31 w 324"/>
                <a:gd name="T81" fmla="*/ 530 h 541"/>
                <a:gd name="T82" fmla="*/ 17 w 324"/>
                <a:gd name="T83" fmla="*/ 530 h 5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
                <a:gd name="T127" fmla="*/ 0 h 541"/>
                <a:gd name="T128" fmla="*/ 324 w 324"/>
                <a:gd name="T129" fmla="*/ 541 h 5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 h="541">
                  <a:moveTo>
                    <a:pt x="12" y="36"/>
                  </a:moveTo>
                  <a:lnTo>
                    <a:pt x="8" y="30"/>
                  </a:lnTo>
                  <a:lnTo>
                    <a:pt x="5" y="28"/>
                  </a:lnTo>
                  <a:lnTo>
                    <a:pt x="1" y="23"/>
                  </a:lnTo>
                  <a:lnTo>
                    <a:pt x="0" y="20"/>
                  </a:lnTo>
                  <a:lnTo>
                    <a:pt x="28" y="19"/>
                  </a:lnTo>
                  <a:lnTo>
                    <a:pt x="226" y="0"/>
                  </a:lnTo>
                  <a:lnTo>
                    <a:pt x="234" y="17"/>
                  </a:lnTo>
                  <a:lnTo>
                    <a:pt x="235" y="30"/>
                  </a:lnTo>
                  <a:lnTo>
                    <a:pt x="240" y="44"/>
                  </a:lnTo>
                  <a:lnTo>
                    <a:pt x="247" y="58"/>
                  </a:lnTo>
                  <a:lnTo>
                    <a:pt x="251" y="79"/>
                  </a:lnTo>
                  <a:lnTo>
                    <a:pt x="256" y="96"/>
                  </a:lnTo>
                  <a:lnTo>
                    <a:pt x="261" y="117"/>
                  </a:lnTo>
                  <a:lnTo>
                    <a:pt x="267" y="136"/>
                  </a:lnTo>
                  <a:lnTo>
                    <a:pt x="275" y="156"/>
                  </a:lnTo>
                  <a:lnTo>
                    <a:pt x="278" y="180"/>
                  </a:lnTo>
                  <a:lnTo>
                    <a:pt x="284" y="204"/>
                  </a:lnTo>
                  <a:lnTo>
                    <a:pt x="289" y="213"/>
                  </a:lnTo>
                  <a:lnTo>
                    <a:pt x="292" y="224"/>
                  </a:lnTo>
                  <a:lnTo>
                    <a:pt x="294" y="234"/>
                  </a:lnTo>
                  <a:lnTo>
                    <a:pt x="297" y="243"/>
                  </a:lnTo>
                  <a:lnTo>
                    <a:pt x="300" y="253"/>
                  </a:lnTo>
                  <a:lnTo>
                    <a:pt x="303" y="261"/>
                  </a:lnTo>
                  <a:lnTo>
                    <a:pt x="311" y="269"/>
                  </a:lnTo>
                  <a:lnTo>
                    <a:pt x="313" y="273"/>
                  </a:lnTo>
                  <a:lnTo>
                    <a:pt x="316" y="278"/>
                  </a:lnTo>
                  <a:lnTo>
                    <a:pt x="313" y="281"/>
                  </a:lnTo>
                  <a:lnTo>
                    <a:pt x="313" y="284"/>
                  </a:lnTo>
                  <a:lnTo>
                    <a:pt x="313" y="288"/>
                  </a:lnTo>
                  <a:lnTo>
                    <a:pt x="319" y="289"/>
                  </a:lnTo>
                  <a:lnTo>
                    <a:pt x="322" y="292"/>
                  </a:lnTo>
                  <a:lnTo>
                    <a:pt x="324" y="296"/>
                  </a:lnTo>
                  <a:lnTo>
                    <a:pt x="321" y="299"/>
                  </a:lnTo>
                  <a:lnTo>
                    <a:pt x="316" y="302"/>
                  </a:lnTo>
                  <a:lnTo>
                    <a:pt x="311" y="307"/>
                  </a:lnTo>
                  <a:lnTo>
                    <a:pt x="310" y="311"/>
                  </a:lnTo>
                  <a:lnTo>
                    <a:pt x="307" y="316"/>
                  </a:lnTo>
                  <a:lnTo>
                    <a:pt x="307" y="326"/>
                  </a:lnTo>
                  <a:lnTo>
                    <a:pt x="308" y="332"/>
                  </a:lnTo>
                  <a:lnTo>
                    <a:pt x="310" y="338"/>
                  </a:lnTo>
                  <a:lnTo>
                    <a:pt x="311" y="345"/>
                  </a:lnTo>
                  <a:lnTo>
                    <a:pt x="315" y="349"/>
                  </a:lnTo>
                  <a:lnTo>
                    <a:pt x="315" y="416"/>
                  </a:lnTo>
                  <a:lnTo>
                    <a:pt x="318" y="421"/>
                  </a:lnTo>
                  <a:lnTo>
                    <a:pt x="321" y="427"/>
                  </a:lnTo>
                  <a:lnTo>
                    <a:pt x="322" y="430"/>
                  </a:lnTo>
                  <a:lnTo>
                    <a:pt x="324" y="436"/>
                  </a:lnTo>
                  <a:lnTo>
                    <a:pt x="88" y="457"/>
                  </a:lnTo>
                  <a:lnTo>
                    <a:pt x="85" y="458"/>
                  </a:lnTo>
                  <a:lnTo>
                    <a:pt x="85" y="466"/>
                  </a:lnTo>
                  <a:lnTo>
                    <a:pt x="85" y="471"/>
                  </a:lnTo>
                  <a:lnTo>
                    <a:pt x="92" y="477"/>
                  </a:lnTo>
                  <a:lnTo>
                    <a:pt x="98" y="482"/>
                  </a:lnTo>
                  <a:lnTo>
                    <a:pt x="103" y="489"/>
                  </a:lnTo>
                  <a:lnTo>
                    <a:pt x="107" y="493"/>
                  </a:lnTo>
                  <a:lnTo>
                    <a:pt x="107" y="500"/>
                  </a:lnTo>
                  <a:lnTo>
                    <a:pt x="107" y="508"/>
                  </a:lnTo>
                  <a:lnTo>
                    <a:pt x="107" y="517"/>
                  </a:lnTo>
                  <a:lnTo>
                    <a:pt x="106" y="525"/>
                  </a:lnTo>
                  <a:lnTo>
                    <a:pt x="99" y="527"/>
                  </a:lnTo>
                  <a:lnTo>
                    <a:pt x="93" y="530"/>
                  </a:lnTo>
                  <a:lnTo>
                    <a:pt x="84" y="533"/>
                  </a:lnTo>
                  <a:lnTo>
                    <a:pt x="77" y="536"/>
                  </a:lnTo>
                  <a:lnTo>
                    <a:pt x="69" y="536"/>
                  </a:lnTo>
                  <a:lnTo>
                    <a:pt x="61" y="541"/>
                  </a:lnTo>
                  <a:lnTo>
                    <a:pt x="57" y="541"/>
                  </a:lnTo>
                  <a:lnTo>
                    <a:pt x="57" y="533"/>
                  </a:lnTo>
                  <a:lnTo>
                    <a:pt x="58" y="527"/>
                  </a:lnTo>
                  <a:lnTo>
                    <a:pt x="60" y="520"/>
                  </a:lnTo>
                  <a:lnTo>
                    <a:pt x="58" y="515"/>
                  </a:lnTo>
                  <a:lnTo>
                    <a:pt x="55" y="508"/>
                  </a:lnTo>
                  <a:lnTo>
                    <a:pt x="54" y="500"/>
                  </a:lnTo>
                  <a:lnTo>
                    <a:pt x="52" y="493"/>
                  </a:lnTo>
                  <a:lnTo>
                    <a:pt x="49" y="484"/>
                  </a:lnTo>
                  <a:lnTo>
                    <a:pt x="47" y="492"/>
                  </a:lnTo>
                  <a:lnTo>
                    <a:pt x="46" y="496"/>
                  </a:lnTo>
                  <a:lnTo>
                    <a:pt x="44" y="503"/>
                  </a:lnTo>
                  <a:lnTo>
                    <a:pt x="41" y="508"/>
                  </a:lnTo>
                  <a:lnTo>
                    <a:pt x="39" y="523"/>
                  </a:lnTo>
                  <a:lnTo>
                    <a:pt x="36" y="528"/>
                  </a:lnTo>
                  <a:lnTo>
                    <a:pt x="31" y="530"/>
                  </a:lnTo>
                  <a:lnTo>
                    <a:pt x="28" y="533"/>
                  </a:lnTo>
                  <a:lnTo>
                    <a:pt x="17" y="530"/>
                  </a:lnTo>
                  <a:lnTo>
                    <a:pt x="12" y="36"/>
                  </a:lnTo>
                  <a:close/>
                </a:path>
              </a:pathLst>
            </a:custGeom>
            <a:solidFill>
              <a:srgbClr val="4BACC6"/>
            </a:solidFill>
            <a:ln w="4763">
              <a:solidFill>
                <a:srgbClr val="000000"/>
              </a:solidFill>
              <a:round/>
              <a:headEnd/>
              <a:tailEnd/>
            </a:ln>
          </p:spPr>
          <p:txBody>
            <a:bodyPr/>
            <a:lstStyle/>
            <a:p>
              <a:endParaRPr lang="en-US" sz="800" dirty="0">
                <a:solidFill>
                  <a:srgbClr val="92D050"/>
                </a:solidFill>
              </a:endParaRPr>
            </a:p>
          </p:txBody>
        </p:sp>
        <p:sp>
          <p:nvSpPr>
            <p:cNvPr id="96" name="Freeform 312"/>
            <p:cNvSpPr>
              <a:spLocks/>
            </p:cNvSpPr>
            <p:nvPr/>
          </p:nvSpPr>
          <p:spPr bwMode="auto">
            <a:xfrm>
              <a:off x="3276" y="2235"/>
              <a:ext cx="729" cy="251"/>
            </a:xfrm>
            <a:custGeom>
              <a:avLst/>
              <a:gdLst>
                <a:gd name="T0" fmla="*/ 180 w 729"/>
                <a:gd name="T1" fmla="*/ 77 h 251"/>
                <a:gd name="T2" fmla="*/ 304 w 729"/>
                <a:gd name="T3" fmla="*/ 52 h 251"/>
                <a:gd name="T4" fmla="*/ 459 w 729"/>
                <a:gd name="T5" fmla="*/ 31 h 251"/>
                <a:gd name="T6" fmla="*/ 574 w 729"/>
                <a:gd name="T7" fmla="*/ 15 h 251"/>
                <a:gd name="T8" fmla="*/ 690 w 729"/>
                <a:gd name="T9" fmla="*/ 3 h 251"/>
                <a:gd name="T10" fmla="*/ 729 w 729"/>
                <a:gd name="T11" fmla="*/ 28 h 251"/>
                <a:gd name="T12" fmla="*/ 715 w 729"/>
                <a:gd name="T13" fmla="*/ 42 h 251"/>
                <a:gd name="T14" fmla="*/ 705 w 729"/>
                <a:gd name="T15" fmla="*/ 58 h 251"/>
                <a:gd name="T16" fmla="*/ 696 w 729"/>
                <a:gd name="T17" fmla="*/ 60 h 251"/>
                <a:gd name="T18" fmla="*/ 685 w 729"/>
                <a:gd name="T19" fmla="*/ 63 h 251"/>
                <a:gd name="T20" fmla="*/ 669 w 729"/>
                <a:gd name="T21" fmla="*/ 80 h 251"/>
                <a:gd name="T22" fmla="*/ 663 w 729"/>
                <a:gd name="T23" fmla="*/ 82 h 251"/>
                <a:gd name="T24" fmla="*/ 658 w 729"/>
                <a:gd name="T25" fmla="*/ 76 h 251"/>
                <a:gd name="T26" fmla="*/ 648 w 729"/>
                <a:gd name="T27" fmla="*/ 82 h 251"/>
                <a:gd name="T28" fmla="*/ 642 w 729"/>
                <a:gd name="T29" fmla="*/ 91 h 251"/>
                <a:gd name="T30" fmla="*/ 636 w 729"/>
                <a:gd name="T31" fmla="*/ 95 h 251"/>
                <a:gd name="T32" fmla="*/ 628 w 729"/>
                <a:gd name="T33" fmla="*/ 107 h 251"/>
                <a:gd name="T34" fmla="*/ 622 w 729"/>
                <a:gd name="T35" fmla="*/ 110 h 251"/>
                <a:gd name="T36" fmla="*/ 612 w 729"/>
                <a:gd name="T37" fmla="*/ 117 h 251"/>
                <a:gd name="T38" fmla="*/ 599 w 729"/>
                <a:gd name="T39" fmla="*/ 128 h 251"/>
                <a:gd name="T40" fmla="*/ 590 w 729"/>
                <a:gd name="T41" fmla="*/ 139 h 251"/>
                <a:gd name="T42" fmla="*/ 569 w 729"/>
                <a:gd name="T43" fmla="*/ 140 h 251"/>
                <a:gd name="T44" fmla="*/ 558 w 729"/>
                <a:gd name="T45" fmla="*/ 147 h 251"/>
                <a:gd name="T46" fmla="*/ 543 w 729"/>
                <a:gd name="T47" fmla="*/ 164 h 251"/>
                <a:gd name="T48" fmla="*/ 543 w 729"/>
                <a:gd name="T49" fmla="*/ 183 h 251"/>
                <a:gd name="T50" fmla="*/ 522 w 729"/>
                <a:gd name="T51" fmla="*/ 185 h 251"/>
                <a:gd name="T52" fmla="*/ 512 w 729"/>
                <a:gd name="T53" fmla="*/ 194 h 251"/>
                <a:gd name="T54" fmla="*/ 501 w 729"/>
                <a:gd name="T55" fmla="*/ 205 h 251"/>
                <a:gd name="T56" fmla="*/ 176 w 729"/>
                <a:gd name="T57" fmla="*/ 243 h 251"/>
                <a:gd name="T58" fmla="*/ 10 w 729"/>
                <a:gd name="T59" fmla="*/ 242 h 251"/>
                <a:gd name="T60" fmla="*/ 13 w 729"/>
                <a:gd name="T61" fmla="*/ 231 h 251"/>
                <a:gd name="T62" fmla="*/ 6 w 729"/>
                <a:gd name="T63" fmla="*/ 221 h 251"/>
                <a:gd name="T64" fmla="*/ 8 w 729"/>
                <a:gd name="T65" fmla="*/ 213 h 251"/>
                <a:gd name="T66" fmla="*/ 16 w 729"/>
                <a:gd name="T67" fmla="*/ 197 h 251"/>
                <a:gd name="T68" fmla="*/ 24 w 729"/>
                <a:gd name="T69" fmla="*/ 189 h 251"/>
                <a:gd name="T70" fmla="*/ 22 w 729"/>
                <a:gd name="T71" fmla="*/ 180 h 251"/>
                <a:gd name="T72" fmla="*/ 27 w 729"/>
                <a:gd name="T73" fmla="*/ 170 h 251"/>
                <a:gd name="T74" fmla="*/ 35 w 729"/>
                <a:gd name="T75" fmla="*/ 163 h 251"/>
                <a:gd name="T76" fmla="*/ 41 w 729"/>
                <a:gd name="T77" fmla="*/ 150 h 251"/>
                <a:gd name="T78" fmla="*/ 43 w 729"/>
                <a:gd name="T79" fmla="*/ 136 h 251"/>
                <a:gd name="T80" fmla="*/ 48 w 729"/>
                <a:gd name="T81" fmla="*/ 125 h 251"/>
                <a:gd name="T82" fmla="*/ 51 w 729"/>
                <a:gd name="T83" fmla="*/ 110 h 251"/>
                <a:gd name="T84" fmla="*/ 54 w 729"/>
                <a:gd name="T85" fmla="*/ 96 h 2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9"/>
                <a:gd name="T130" fmla="*/ 0 h 251"/>
                <a:gd name="T131" fmla="*/ 729 w 729"/>
                <a:gd name="T132" fmla="*/ 251 h 2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9" h="251">
                  <a:moveTo>
                    <a:pt x="59" y="88"/>
                  </a:moveTo>
                  <a:lnTo>
                    <a:pt x="180" y="77"/>
                  </a:lnTo>
                  <a:lnTo>
                    <a:pt x="180" y="60"/>
                  </a:lnTo>
                  <a:lnTo>
                    <a:pt x="304" y="52"/>
                  </a:lnTo>
                  <a:lnTo>
                    <a:pt x="376" y="41"/>
                  </a:lnTo>
                  <a:lnTo>
                    <a:pt x="459" y="31"/>
                  </a:lnTo>
                  <a:lnTo>
                    <a:pt x="514" y="23"/>
                  </a:lnTo>
                  <a:lnTo>
                    <a:pt x="574" y="15"/>
                  </a:lnTo>
                  <a:lnTo>
                    <a:pt x="625" y="14"/>
                  </a:lnTo>
                  <a:lnTo>
                    <a:pt x="690" y="3"/>
                  </a:lnTo>
                  <a:lnTo>
                    <a:pt x="728" y="0"/>
                  </a:lnTo>
                  <a:lnTo>
                    <a:pt x="729" y="28"/>
                  </a:lnTo>
                  <a:lnTo>
                    <a:pt x="721" y="34"/>
                  </a:lnTo>
                  <a:lnTo>
                    <a:pt x="715" y="42"/>
                  </a:lnTo>
                  <a:lnTo>
                    <a:pt x="709" y="52"/>
                  </a:lnTo>
                  <a:lnTo>
                    <a:pt x="705" y="58"/>
                  </a:lnTo>
                  <a:lnTo>
                    <a:pt x="701" y="63"/>
                  </a:lnTo>
                  <a:lnTo>
                    <a:pt x="696" y="60"/>
                  </a:lnTo>
                  <a:lnTo>
                    <a:pt x="691" y="58"/>
                  </a:lnTo>
                  <a:lnTo>
                    <a:pt x="685" y="63"/>
                  </a:lnTo>
                  <a:lnTo>
                    <a:pt x="677" y="72"/>
                  </a:lnTo>
                  <a:lnTo>
                    <a:pt x="669" y="80"/>
                  </a:lnTo>
                  <a:lnTo>
                    <a:pt x="667" y="83"/>
                  </a:lnTo>
                  <a:lnTo>
                    <a:pt x="663" y="82"/>
                  </a:lnTo>
                  <a:lnTo>
                    <a:pt x="661" y="79"/>
                  </a:lnTo>
                  <a:lnTo>
                    <a:pt x="658" y="76"/>
                  </a:lnTo>
                  <a:lnTo>
                    <a:pt x="652" y="79"/>
                  </a:lnTo>
                  <a:lnTo>
                    <a:pt x="648" y="82"/>
                  </a:lnTo>
                  <a:lnTo>
                    <a:pt x="644" y="88"/>
                  </a:lnTo>
                  <a:lnTo>
                    <a:pt x="642" y="91"/>
                  </a:lnTo>
                  <a:lnTo>
                    <a:pt x="637" y="91"/>
                  </a:lnTo>
                  <a:lnTo>
                    <a:pt x="636" y="95"/>
                  </a:lnTo>
                  <a:lnTo>
                    <a:pt x="633" y="101"/>
                  </a:lnTo>
                  <a:lnTo>
                    <a:pt x="628" y="107"/>
                  </a:lnTo>
                  <a:lnTo>
                    <a:pt x="626" y="110"/>
                  </a:lnTo>
                  <a:lnTo>
                    <a:pt x="622" y="110"/>
                  </a:lnTo>
                  <a:lnTo>
                    <a:pt x="618" y="115"/>
                  </a:lnTo>
                  <a:lnTo>
                    <a:pt x="612" y="117"/>
                  </a:lnTo>
                  <a:lnTo>
                    <a:pt x="606" y="123"/>
                  </a:lnTo>
                  <a:lnTo>
                    <a:pt x="599" y="128"/>
                  </a:lnTo>
                  <a:lnTo>
                    <a:pt x="595" y="132"/>
                  </a:lnTo>
                  <a:lnTo>
                    <a:pt x="590" y="139"/>
                  </a:lnTo>
                  <a:lnTo>
                    <a:pt x="584" y="142"/>
                  </a:lnTo>
                  <a:lnTo>
                    <a:pt x="569" y="140"/>
                  </a:lnTo>
                  <a:lnTo>
                    <a:pt x="563" y="144"/>
                  </a:lnTo>
                  <a:lnTo>
                    <a:pt x="558" y="147"/>
                  </a:lnTo>
                  <a:lnTo>
                    <a:pt x="546" y="161"/>
                  </a:lnTo>
                  <a:lnTo>
                    <a:pt x="543" y="164"/>
                  </a:lnTo>
                  <a:lnTo>
                    <a:pt x="543" y="177"/>
                  </a:lnTo>
                  <a:lnTo>
                    <a:pt x="543" y="183"/>
                  </a:lnTo>
                  <a:lnTo>
                    <a:pt x="525" y="180"/>
                  </a:lnTo>
                  <a:lnTo>
                    <a:pt x="522" y="185"/>
                  </a:lnTo>
                  <a:lnTo>
                    <a:pt x="517" y="188"/>
                  </a:lnTo>
                  <a:lnTo>
                    <a:pt x="512" y="194"/>
                  </a:lnTo>
                  <a:lnTo>
                    <a:pt x="506" y="201"/>
                  </a:lnTo>
                  <a:lnTo>
                    <a:pt x="501" y="205"/>
                  </a:lnTo>
                  <a:lnTo>
                    <a:pt x="500" y="212"/>
                  </a:lnTo>
                  <a:lnTo>
                    <a:pt x="176" y="243"/>
                  </a:lnTo>
                  <a:lnTo>
                    <a:pt x="0" y="251"/>
                  </a:lnTo>
                  <a:lnTo>
                    <a:pt x="10" y="242"/>
                  </a:lnTo>
                  <a:lnTo>
                    <a:pt x="13" y="237"/>
                  </a:lnTo>
                  <a:lnTo>
                    <a:pt x="13" y="231"/>
                  </a:lnTo>
                  <a:lnTo>
                    <a:pt x="10" y="226"/>
                  </a:lnTo>
                  <a:lnTo>
                    <a:pt x="6" y="221"/>
                  </a:lnTo>
                  <a:lnTo>
                    <a:pt x="6" y="218"/>
                  </a:lnTo>
                  <a:lnTo>
                    <a:pt x="8" y="213"/>
                  </a:lnTo>
                  <a:lnTo>
                    <a:pt x="13" y="202"/>
                  </a:lnTo>
                  <a:lnTo>
                    <a:pt x="16" y="197"/>
                  </a:lnTo>
                  <a:lnTo>
                    <a:pt x="22" y="194"/>
                  </a:lnTo>
                  <a:lnTo>
                    <a:pt x="24" y="189"/>
                  </a:lnTo>
                  <a:lnTo>
                    <a:pt x="24" y="185"/>
                  </a:lnTo>
                  <a:lnTo>
                    <a:pt x="22" y="180"/>
                  </a:lnTo>
                  <a:lnTo>
                    <a:pt x="24" y="174"/>
                  </a:lnTo>
                  <a:lnTo>
                    <a:pt x="27" y="170"/>
                  </a:lnTo>
                  <a:lnTo>
                    <a:pt x="30" y="167"/>
                  </a:lnTo>
                  <a:lnTo>
                    <a:pt x="35" y="163"/>
                  </a:lnTo>
                  <a:lnTo>
                    <a:pt x="41" y="155"/>
                  </a:lnTo>
                  <a:lnTo>
                    <a:pt x="41" y="150"/>
                  </a:lnTo>
                  <a:lnTo>
                    <a:pt x="43" y="142"/>
                  </a:lnTo>
                  <a:lnTo>
                    <a:pt x="43" y="136"/>
                  </a:lnTo>
                  <a:lnTo>
                    <a:pt x="46" y="131"/>
                  </a:lnTo>
                  <a:lnTo>
                    <a:pt x="48" y="125"/>
                  </a:lnTo>
                  <a:lnTo>
                    <a:pt x="48" y="118"/>
                  </a:lnTo>
                  <a:lnTo>
                    <a:pt x="51" y="110"/>
                  </a:lnTo>
                  <a:lnTo>
                    <a:pt x="51" y="104"/>
                  </a:lnTo>
                  <a:lnTo>
                    <a:pt x="54" y="96"/>
                  </a:lnTo>
                  <a:lnTo>
                    <a:pt x="59" y="88"/>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97" name="Freeform 313"/>
            <p:cNvSpPr>
              <a:spLocks/>
            </p:cNvSpPr>
            <p:nvPr/>
          </p:nvSpPr>
          <p:spPr bwMode="auto">
            <a:xfrm>
              <a:off x="3335" y="1993"/>
              <a:ext cx="631" cy="327"/>
            </a:xfrm>
            <a:custGeom>
              <a:avLst/>
              <a:gdLst>
                <a:gd name="T0" fmla="*/ 11 w 631"/>
                <a:gd name="T1" fmla="*/ 318 h 327"/>
                <a:gd name="T2" fmla="*/ 26 w 631"/>
                <a:gd name="T3" fmla="*/ 294 h 327"/>
                <a:gd name="T4" fmla="*/ 25 w 631"/>
                <a:gd name="T5" fmla="*/ 278 h 327"/>
                <a:gd name="T6" fmla="*/ 22 w 631"/>
                <a:gd name="T7" fmla="*/ 262 h 327"/>
                <a:gd name="T8" fmla="*/ 34 w 631"/>
                <a:gd name="T9" fmla="*/ 248 h 327"/>
                <a:gd name="T10" fmla="*/ 55 w 631"/>
                <a:gd name="T11" fmla="*/ 251 h 327"/>
                <a:gd name="T12" fmla="*/ 72 w 631"/>
                <a:gd name="T13" fmla="*/ 259 h 327"/>
                <a:gd name="T14" fmla="*/ 85 w 631"/>
                <a:gd name="T15" fmla="*/ 246 h 327"/>
                <a:gd name="T16" fmla="*/ 77 w 631"/>
                <a:gd name="T17" fmla="*/ 232 h 327"/>
                <a:gd name="T18" fmla="*/ 85 w 631"/>
                <a:gd name="T19" fmla="*/ 221 h 327"/>
                <a:gd name="T20" fmla="*/ 102 w 631"/>
                <a:gd name="T21" fmla="*/ 213 h 327"/>
                <a:gd name="T22" fmla="*/ 110 w 631"/>
                <a:gd name="T23" fmla="*/ 204 h 327"/>
                <a:gd name="T24" fmla="*/ 107 w 631"/>
                <a:gd name="T25" fmla="*/ 188 h 327"/>
                <a:gd name="T26" fmla="*/ 117 w 631"/>
                <a:gd name="T27" fmla="*/ 180 h 327"/>
                <a:gd name="T28" fmla="*/ 129 w 631"/>
                <a:gd name="T29" fmla="*/ 164 h 327"/>
                <a:gd name="T30" fmla="*/ 145 w 631"/>
                <a:gd name="T31" fmla="*/ 170 h 327"/>
                <a:gd name="T32" fmla="*/ 159 w 631"/>
                <a:gd name="T33" fmla="*/ 158 h 327"/>
                <a:gd name="T34" fmla="*/ 181 w 631"/>
                <a:gd name="T35" fmla="*/ 162 h 327"/>
                <a:gd name="T36" fmla="*/ 193 w 631"/>
                <a:gd name="T37" fmla="*/ 169 h 327"/>
                <a:gd name="T38" fmla="*/ 204 w 631"/>
                <a:gd name="T39" fmla="*/ 151 h 327"/>
                <a:gd name="T40" fmla="*/ 221 w 631"/>
                <a:gd name="T41" fmla="*/ 153 h 327"/>
                <a:gd name="T42" fmla="*/ 235 w 631"/>
                <a:gd name="T43" fmla="*/ 155 h 327"/>
                <a:gd name="T44" fmla="*/ 246 w 631"/>
                <a:gd name="T45" fmla="*/ 131 h 327"/>
                <a:gd name="T46" fmla="*/ 261 w 631"/>
                <a:gd name="T47" fmla="*/ 131 h 327"/>
                <a:gd name="T48" fmla="*/ 278 w 631"/>
                <a:gd name="T49" fmla="*/ 142 h 327"/>
                <a:gd name="T50" fmla="*/ 294 w 631"/>
                <a:gd name="T51" fmla="*/ 117 h 327"/>
                <a:gd name="T52" fmla="*/ 317 w 631"/>
                <a:gd name="T53" fmla="*/ 82 h 327"/>
                <a:gd name="T54" fmla="*/ 332 w 631"/>
                <a:gd name="T55" fmla="*/ 71 h 327"/>
                <a:gd name="T56" fmla="*/ 325 w 631"/>
                <a:gd name="T57" fmla="*/ 55 h 327"/>
                <a:gd name="T58" fmla="*/ 344 w 631"/>
                <a:gd name="T59" fmla="*/ 56 h 327"/>
                <a:gd name="T60" fmla="*/ 362 w 631"/>
                <a:gd name="T61" fmla="*/ 44 h 327"/>
                <a:gd name="T62" fmla="*/ 379 w 631"/>
                <a:gd name="T63" fmla="*/ 33 h 327"/>
                <a:gd name="T64" fmla="*/ 368 w 631"/>
                <a:gd name="T65" fmla="*/ 17 h 327"/>
                <a:gd name="T66" fmla="*/ 385 w 631"/>
                <a:gd name="T67" fmla="*/ 1 h 327"/>
                <a:gd name="T68" fmla="*/ 414 w 631"/>
                <a:gd name="T69" fmla="*/ 11 h 327"/>
                <a:gd name="T70" fmla="*/ 423 w 631"/>
                <a:gd name="T71" fmla="*/ 31 h 327"/>
                <a:gd name="T72" fmla="*/ 446 w 631"/>
                <a:gd name="T73" fmla="*/ 34 h 327"/>
                <a:gd name="T74" fmla="*/ 466 w 631"/>
                <a:gd name="T75" fmla="*/ 45 h 327"/>
                <a:gd name="T76" fmla="*/ 480 w 631"/>
                <a:gd name="T77" fmla="*/ 41 h 327"/>
                <a:gd name="T78" fmla="*/ 491 w 631"/>
                <a:gd name="T79" fmla="*/ 42 h 327"/>
                <a:gd name="T80" fmla="*/ 512 w 631"/>
                <a:gd name="T81" fmla="*/ 49 h 327"/>
                <a:gd name="T82" fmla="*/ 528 w 631"/>
                <a:gd name="T83" fmla="*/ 30 h 327"/>
                <a:gd name="T84" fmla="*/ 540 w 631"/>
                <a:gd name="T85" fmla="*/ 33 h 327"/>
                <a:gd name="T86" fmla="*/ 553 w 631"/>
                <a:gd name="T87" fmla="*/ 47 h 327"/>
                <a:gd name="T88" fmla="*/ 569 w 631"/>
                <a:gd name="T89" fmla="*/ 61 h 327"/>
                <a:gd name="T90" fmla="*/ 567 w 631"/>
                <a:gd name="T91" fmla="*/ 83 h 327"/>
                <a:gd name="T92" fmla="*/ 582 w 631"/>
                <a:gd name="T93" fmla="*/ 106 h 327"/>
                <a:gd name="T94" fmla="*/ 602 w 631"/>
                <a:gd name="T95" fmla="*/ 129 h 327"/>
                <a:gd name="T96" fmla="*/ 624 w 631"/>
                <a:gd name="T97" fmla="*/ 148 h 327"/>
                <a:gd name="T98" fmla="*/ 616 w 631"/>
                <a:gd name="T99" fmla="*/ 164 h 327"/>
                <a:gd name="T100" fmla="*/ 596 w 631"/>
                <a:gd name="T101" fmla="*/ 185 h 327"/>
                <a:gd name="T102" fmla="*/ 582 w 631"/>
                <a:gd name="T103" fmla="*/ 194 h 327"/>
                <a:gd name="T104" fmla="*/ 574 w 631"/>
                <a:gd name="T105" fmla="*/ 213 h 327"/>
                <a:gd name="T106" fmla="*/ 566 w 631"/>
                <a:gd name="T107" fmla="*/ 223 h 327"/>
                <a:gd name="T108" fmla="*/ 553 w 631"/>
                <a:gd name="T109" fmla="*/ 234 h 327"/>
                <a:gd name="T110" fmla="*/ 544 w 631"/>
                <a:gd name="T111" fmla="*/ 248 h 327"/>
                <a:gd name="T112" fmla="*/ 311 w 631"/>
                <a:gd name="T113" fmla="*/ 281 h 327"/>
                <a:gd name="T114" fmla="*/ 180 w 631"/>
                <a:gd name="T115" fmla="*/ 297 h 327"/>
                <a:gd name="T116" fmla="*/ 0 w 631"/>
                <a:gd name="T117" fmla="*/ 327 h 3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1"/>
                <a:gd name="T178" fmla="*/ 0 h 327"/>
                <a:gd name="T179" fmla="*/ 631 w 631"/>
                <a:gd name="T180" fmla="*/ 327 h 3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1" h="327">
                  <a:moveTo>
                    <a:pt x="0" y="327"/>
                  </a:moveTo>
                  <a:lnTo>
                    <a:pt x="4" y="322"/>
                  </a:lnTo>
                  <a:lnTo>
                    <a:pt x="11" y="318"/>
                  </a:lnTo>
                  <a:lnTo>
                    <a:pt x="19" y="311"/>
                  </a:lnTo>
                  <a:lnTo>
                    <a:pt x="23" y="303"/>
                  </a:lnTo>
                  <a:lnTo>
                    <a:pt x="26" y="294"/>
                  </a:lnTo>
                  <a:lnTo>
                    <a:pt x="26" y="287"/>
                  </a:lnTo>
                  <a:lnTo>
                    <a:pt x="26" y="281"/>
                  </a:lnTo>
                  <a:lnTo>
                    <a:pt x="25" y="278"/>
                  </a:lnTo>
                  <a:lnTo>
                    <a:pt x="22" y="272"/>
                  </a:lnTo>
                  <a:lnTo>
                    <a:pt x="19" y="268"/>
                  </a:lnTo>
                  <a:lnTo>
                    <a:pt x="22" y="262"/>
                  </a:lnTo>
                  <a:lnTo>
                    <a:pt x="25" y="259"/>
                  </a:lnTo>
                  <a:lnTo>
                    <a:pt x="28" y="253"/>
                  </a:lnTo>
                  <a:lnTo>
                    <a:pt x="34" y="248"/>
                  </a:lnTo>
                  <a:lnTo>
                    <a:pt x="41" y="245"/>
                  </a:lnTo>
                  <a:lnTo>
                    <a:pt x="45" y="248"/>
                  </a:lnTo>
                  <a:lnTo>
                    <a:pt x="55" y="251"/>
                  </a:lnTo>
                  <a:lnTo>
                    <a:pt x="63" y="254"/>
                  </a:lnTo>
                  <a:lnTo>
                    <a:pt x="69" y="257"/>
                  </a:lnTo>
                  <a:lnTo>
                    <a:pt x="72" y="259"/>
                  </a:lnTo>
                  <a:lnTo>
                    <a:pt x="80" y="256"/>
                  </a:lnTo>
                  <a:lnTo>
                    <a:pt x="82" y="253"/>
                  </a:lnTo>
                  <a:lnTo>
                    <a:pt x="85" y="246"/>
                  </a:lnTo>
                  <a:lnTo>
                    <a:pt x="82" y="243"/>
                  </a:lnTo>
                  <a:lnTo>
                    <a:pt x="79" y="238"/>
                  </a:lnTo>
                  <a:lnTo>
                    <a:pt x="77" y="232"/>
                  </a:lnTo>
                  <a:lnTo>
                    <a:pt x="79" y="226"/>
                  </a:lnTo>
                  <a:lnTo>
                    <a:pt x="82" y="223"/>
                  </a:lnTo>
                  <a:lnTo>
                    <a:pt x="85" y="221"/>
                  </a:lnTo>
                  <a:lnTo>
                    <a:pt x="90" y="218"/>
                  </a:lnTo>
                  <a:lnTo>
                    <a:pt x="96" y="213"/>
                  </a:lnTo>
                  <a:lnTo>
                    <a:pt x="102" y="213"/>
                  </a:lnTo>
                  <a:lnTo>
                    <a:pt x="109" y="212"/>
                  </a:lnTo>
                  <a:lnTo>
                    <a:pt x="110" y="208"/>
                  </a:lnTo>
                  <a:lnTo>
                    <a:pt x="110" y="204"/>
                  </a:lnTo>
                  <a:lnTo>
                    <a:pt x="107" y="197"/>
                  </a:lnTo>
                  <a:lnTo>
                    <a:pt x="104" y="193"/>
                  </a:lnTo>
                  <a:lnTo>
                    <a:pt x="107" y="188"/>
                  </a:lnTo>
                  <a:lnTo>
                    <a:pt x="109" y="180"/>
                  </a:lnTo>
                  <a:lnTo>
                    <a:pt x="112" y="180"/>
                  </a:lnTo>
                  <a:lnTo>
                    <a:pt x="117" y="180"/>
                  </a:lnTo>
                  <a:lnTo>
                    <a:pt x="123" y="174"/>
                  </a:lnTo>
                  <a:lnTo>
                    <a:pt x="126" y="166"/>
                  </a:lnTo>
                  <a:lnTo>
                    <a:pt x="129" y="164"/>
                  </a:lnTo>
                  <a:lnTo>
                    <a:pt x="136" y="164"/>
                  </a:lnTo>
                  <a:lnTo>
                    <a:pt x="140" y="166"/>
                  </a:lnTo>
                  <a:lnTo>
                    <a:pt x="145" y="170"/>
                  </a:lnTo>
                  <a:lnTo>
                    <a:pt x="148" y="169"/>
                  </a:lnTo>
                  <a:lnTo>
                    <a:pt x="151" y="164"/>
                  </a:lnTo>
                  <a:lnTo>
                    <a:pt x="159" y="158"/>
                  </a:lnTo>
                  <a:lnTo>
                    <a:pt x="167" y="158"/>
                  </a:lnTo>
                  <a:lnTo>
                    <a:pt x="177" y="161"/>
                  </a:lnTo>
                  <a:lnTo>
                    <a:pt x="181" y="162"/>
                  </a:lnTo>
                  <a:lnTo>
                    <a:pt x="186" y="167"/>
                  </a:lnTo>
                  <a:lnTo>
                    <a:pt x="188" y="170"/>
                  </a:lnTo>
                  <a:lnTo>
                    <a:pt x="193" y="169"/>
                  </a:lnTo>
                  <a:lnTo>
                    <a:pt x="197" y="161"/>
                  </a:lnTo>
                  <a:lnTo>
                    <a:pt x="200" y="158"/>
                  </a:lnTo>
                  <a:lnTo>
                    <a:pt x="204" y="151"/>
                  </a:lnTo>
                  <a:lnTo>
                    <a:pt x="208" y="148"/>
                  </a:lnTo>
                  <a:lnTo>
                    <a:pt x="215" y="150"/>
                  </a:lnTo>
                  <a:lnTo>
                    <a:pt x="221" y="153"/>
                  </a:lnTo>
                  <a:lnTo>
                    <a:pt x="226" y="158"/>
                  </a:lnTo>
                  <a:lnTo>
                    <a:pt x="229" y="158"/>
                  </a:lnTo>
                  <a:lnTo>
                    <a:pt x="235" y="155"/>
                  </a:lnTo>
                  <a:lnTo>
                    <a:pt x="240" y="148"/>
                  </a:lnTo>
                  <a:lnTo>
                    <a:pt x="242" y="142"/>
                  </a:lnTo>
                  <a:lnTo>
                    <a:pt x="246" y="131"/>
                  </a:lnTo>
                  <a:lnTo>
                    <a:pt x="249" y="125"/>
                  </a:lnTo>
                  <a:lnTo>
                    <a:pt x="257" y="125"/>
                  </a:lnTo>
                  <a:lnTo>
                    <a:pt x="261" y="131"/>
                  </a:lnTo>
                  <a:lnTo>
                    <a:pt x="267" y="136"/>
                  </a:lnTo>
                  <a:lnTo>
                    <a:pt x="272" y="140"/>
                  </a:lnTo>
                  <a:lnTo>
                    <a:pt x="278" y="142"/>
                  </a:lnTo>
                  <a:lnTo>
                    <a:pt x="286" y="139"/>
                  </a:lnTo>
                  <a:lnTo>
                    <a:pt x="291" y="129"/>
                  </a:lnTo>
                  <a:lnTo>
                    <a:pt x="294" y="117"/>
                  </a:lnTo>
                  <a:lnTo>
                    <a:pt x="297" y="110"/>
                  </a:lnTo>
                  <a:lnTo>
                    <a:pt x="311" y="93"/>
                  </a:lnTo>
                  <a:lnTo>
                    <a:pt x="317" y="82"/>
                  </a:lnTo>
                  <a:lnTo>
                    <a:pt x="325" y="77"/>
                  </a:lnTo>
                  <a:lnTo>
                    <a:pt x="327" y="74"/>
                  </a:lnTo>
                  <a:lnTo>
                    <a:pt x="332" y="71"/>
                  </a:lnTo>
                  <a:lnTo>
                    <a:pt x="325" y="66"/>
                  </a:lnTo>
                  <a:lnTo>
                    <a:pt x="325" y="61"/>
                  </a:lnTo>
                  <a:lnTo>
                    <a:pt x="325" y="55"/>
                  </a:lnTo>
                  <a:lnTo>
                    <a:pt x="332" y="50"/>
                  </a:lnTo>
                  <a:lnTo>
                    <a:pt x="338" y="53"/>
                  </a:lnTo>
                  <a:lnTo>
                    <a:pt x="344" y="56"/>
                  </a:lnTo>
                  <a:lnTo>
                    <a:pt x="351" y="55"/>
                  </a:lnTo>
                  <a:lnTo>
                    <a:pt x="357" y="50"/>
                  </a:lnTo>
                  <a:lnTo>
                    <a:pt x="362" y="44"/>
                  </a:lnTo>
                  <a:lnTo>
                    <a:pt x="370" y="42"/>
                  </a:lnTo>
                  <a:lnTo>
                    <a:pt x="376" y="38"/>
                  </a:lnTo>
                  <a:lnTo>
                    <a:pt x="379" y="33"/>
                  </a:lnTo>
                  <a:lnTo>
                    <a:pt x="374" y="28"/>
                  </a:lnTo>
                  <a:lnTo>
                    <a:pt x="374" y="23"/>
                  </a:lnTo>
                  <a:lnTo>
                    <a:pt x="368" y="17"/>
                  </a:lnTo>
                  <a:lnTo>
                    <a:pt x="367" y="11"/>
                  </a:lnTo>
                  <a:lnTo>
                    <a:pt x="378" y="0"/>
                  </a:lnTo>
                  <a:lnTo>
                    <a:pt x="385" y="1"/>
                  </a:lnTo>
                  <a:lnTo>
                    <a:pt x="395" y="4"/>
                  </a:lnTo>
                  <a:lnTo>
                    <a:pt x="406" y="4"/>
                  </a:lnTo>
                  <a:lnTo>
                    <a:pt x="414" y="11"/>
                  </a:lnTo>
                  <a:lnTo>
                    <a:pt x="417" y="17"/>
                  </a:lnTo>
                  <a:lnTo>
                    <a:pt x="420" y="23"/>
                  </a:lnTo>
                  <a:lnTo>
                    <a:pt x="423" y="31"/>
                  </a:lnTo>
                  <a:lnTo>
                    <a:pt x="431" y="34"/>
                  </a:lnTo>
                  <a:lnTo>
                    <a:pt x="435" y="36"/>
                  </a:lnTo>
                  <a:lnTo>
                    <a:pt x="446" y="34"/>
                  </a:lnTo>
                  <a:lnTo>
                    <a:pt x="455" y="34"/>
                  </a:lnTo>
                  <a:lnTo>
                    <a:pt x="461" y="41"/>
                  </a:lnTo>
                  <a:lnTo>
                    <a:pt x="466" y="45"/>
                  </a:lnTo>
                  <a:lnTo>
                    <a:pt x="471" y="50"/>
                  </a:lnTo>
                  <a:lnTo>
                    <a:pt x="479" y="44"/>
                  </a:lnTo>
                  <a:lnTo>
                    <a:pt x="480" y="41"/>
                  </a:lnTo>
                  <a:lnTo>
                    <a:pt x="485" y="38"/>
                  </a:lnTo>
                  <a:lnTo>
                    <a:pt x="490" y="38"/>
                  </a:lnTo>
                  <a:lnTo>
                    <a:pt x="491" y="42"/>
                  </a:lnTo>
                  <a:lnTo>
                    <a:pt x="498" y="44"/>
                  </a:lnTo>
                  <a:lnTo>
                    <a:pt x="504" y="49"/>
                  </a:lnTo>
                  <a:lnTo>
                    <a:pt x="512" y="49"/>
                  </a:lnTo>
                  <a:lnTo>
                    <a:pt x="520" y="44"/>
                  </a:lnTo>
                  <a:lnTo>
                    <a:pt x="525" y="36"/>
                  </a:lnTo>
                  <a:lnTo>
                    <a:pt x="528" y="30"/>
                  </a:lnTo>
                  <a:lnTo>
                    <a:pt x="533" y="30"/>
                  </a:lnTo>
                  <a:lnTo>
                    <a:pt x="539" y="28"/>
                  </a:lnTo>
                  <a:lnTo>
                    <a:pt x="540" y="33"/>
                  </a:lnTo>
                  <a:lnTo>
                    <a:pt x="542" y="38"/>
                  </a:lnTo>
                  <a:lnTo>
                    <a:pt x="545" y="42"/>
                  </a:lnTo>
                  <a:lnTo>
                    <a:pt x="553" y="47"/>
                  </a:lnTo>
                  <a:lnTo>
                    <a:pt x="559" y="50"/>
                  </a:lnTo>
                  <a:lnTo>
                    <a:pt x="566" y="55"/>
                  </a:lnTo>
                  <a:lnTo>
                    <a:pt x="569" y="61"/>
                  </a:lnTo>
                  <a:lnTo>
                    <a:pt x="569" y="68"/>
                  </a:lnTo>
                  <a:lnTo>
                    <a:pt x="569" y="77"/>
                  </a:lnTo>
                  <a:lnTo>
                    <a:pt x="567" y="83"/>
                  </a:lnTo>
                  <a:lnTo>
                    <a:pt x="569" y="91"/>
                  </a:lnTo>
                  <a:lnTo>
                    <a:pt x="575" y="98"/>
                  </a:lnTo>
                  <a:lnTo>
                    <a:pt x="582" y="106"/>
                  </a:lnTo>
                  <a:lnTo>
                    <a:pt x="589" y="112"/>
                  </a:lnTo>
                  <a:lnTo>
                    <a:pt x="594" y="121"/>
                  </a:lnTo>
                  <a:lnTo>
                    <a:pt x="602" y="129"/>
                  </a:lnTo>
                  <a:lnTo>
                    <a:pt x="608" y="137"/>
                  </a:lnTo>
                  <a:lnTo>
                    <a:pt x="618" y="142"/>
                  </a:lnTo>
                  <a:lnTo>
                    <a:pt x="624" y="148"/>
                  </a:lnTo>
                  <a:lnTo>
                    <a:pt x="631" y="150"/>
                  </a:lnTo>
                  <a:lnTo>
                    <a:pt x="624" y="159"/>
                  </a:lnTo>
                  <a:lnTo>
                    <a:pt x="616" y="164"/>
                  </a:lnTo>
                  <a:lnTo>
                    <a:pt x="608" y="172"/>
                  </a:lnTo>
                  <a:lnTo>
                    <a:pt x="602" y="177"/>
                  </a:lnTo>
                  <a:lnTo>
                    <a:pt x="596" y="185"/>
                  </a:lnTo>
                  <a:lnTo>
                    <a:pt x="589" y="189"/>
                  </a:lnTo>
                  <a:lnTo>
                    <a:pt x="585" y="191"/>
                  </a:lnTo>
                  <a:lnTo>
                    <a:pt x="582" y="194"/>
                  </a:lnTo>
                  <a:lnTo>
                    <a:pt x="578" y="199"/>
                  </a:lnTo>
                  <a:lnTo>
                    <a:pt x="578" y="208"/>
                  </a:lnTo>
                  <a:lnTo>
                    <a:pt x="574" y="213"/>
                  </a:lnTo>
                  <a:lnTo>
                    <a:pt x="569" y="216"/>
                  </a:lnTo>
                  <a:lnTo>
                    <a:pt x="567" y="218"/>
                  </a:lnTo>
                  <a:lnTo>
                    <a:pt x="566" y="223"/>
                  </a:lnTo>
                  <a:lnTo>
                    <a:pt x="564" y="226"/>
                  </a:lnTo>
                  <a:lnTo>
                    <a:pt x="559" y="229"/>
                  </a:lnTo>
                  <a:lnTo>
                    <a:pt x="553" y="234"/>
                  </a:lnTo>
                  <a:lnTo>
                    <a:pt x="550" y="235"/>
                  </a:lnTo>
                  <a:lnTo>
                    <a:pt x="548" y="242"/>
                  </a:lnTo>
                  <a:lnTo>
                    <a:pt x="544" y="248"/>
                  </a:lnTo>
                  <a:lnTo>
                    <a:pt x="540" y="253"/>
                  </a:lnTo>
                  <a:lnTo>
                    <a:pt x="382" y="276"/>
                  </a:lnTo>
                  <a:lnTo>
                    <a:pt x="311" y="281"/>
                  </a:lnTo>
                  <a:lnTo>
                    <a:pt x="276" y="287"/>
                  </a:lnTo>
                  <a:lnTo>
                    <a:pt x="243" y="294"/>
                  </a:lnTo>
                  <a:lnTo>
                    <a:pt x="180" y="297"/>
                  </a:lnTo>
                  <a:lnTo>
                    <a:pt x="123" y="300"/>
                  </a:lnTo>
                  <a:lnTo>
                    <a:pt x="121" y="318"/>
                  </a:lnTo>
                  <a:lnTo>
                    <a:pt x="0" y="327"/>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98" name="Freeform 314"/>
            <p:cNvSpPr>
              <a:spLocks/>
            </p:cNvSpPr>
            <p:nvPr/>
          </p:nvSpPr>
          <p:spPr bwMode="auto">
            <a:xfrm>
              <a:off x="3678" y="1635"/>
              <a:ext cx="359" cy="416"/>
            </a:xfrm>
            <a:custGeom>
              <a:avLst/>
              <a:gdLst>
                <a:gd name="T0" fmla="*/ 16 w 359"/>
                <a:gd name="T1" fmla="*/ 77 h 416"/>
                <a:gd name="T2" fmla="*/ 35 w 359"/>
                <a:gd name="T3" fmla="*/ 74 h 416"/>
                <a:gd name="T4" fmla="*/ 55 w 359"/>
                <a:gd name="T5" fmla="*/ 71 h 416"/>
                <a:gd name="T6" fmla="*/ 85 w 359"/>
                <a:gd name="T7" fmla="*/ 70 h 416"/>
                <a:gd name="T8" fmla="*/ 98 w 359"/>
                <a:gd name="T9" fmla="*/ 65 h 416"/>
                <a:gd name="T10" fmla="*/ 118 w 359"/>
                <a:gd name="T11" fmla="*/ 68 h 416"/>
                <a:gd name="T12" fmla="*/ 139 w 359"/>
                <a:gd name="T13" fmla="*/ 76 h 416"/>
                <a:gd name="T14" fmla="*/ 153 w 359"/>
                <a:gd name="T15" fmla="*/ 79 h 416"/>
                <a:gd name="T16" fmla="*/ 166 w 359"/>
                <a:gd name="T17" fmla="*/ 84 h 416"/>
                <a:gd name="T18" fmla="*/ 196 w 359"/>
                <a:gd name="T19" fmla="*/ 81 h 416"/>
                <a:gd name="T20" fmla="*/ 215 w 359"/>
                <a:gd name="T21" fmla="*/ 74 h 416"/>
                <a:gd name="T22" fmla="*/ 235 w 359"/>
                <a:gd name="T23" fmla="*/ 70 h 416"/>
                <a:gd name="T24" fmla="*/ 254 w 359"/>
                <a:gd name="T25" fmla="*/ 55 h 416"/>
                <a:gd name="T26" fmla="*/ 284 w 359"/>
                <a:gd name="T27" fmla="*/ 32 h 416"/>
                <a:gd name="T28" fmla="*/ 314 w 359"/>
                <a:gd name="T29" fmla="*/ 11 h 416"/>
                <a:gd name="T30" fmla="*/ 337 w 359"/>
                <a:gd name="T31" fmla="*/ 0 h 416"/>
                <a:gd name="T32" fmla="*/ 340 w 359"/>
                <a:gd name="T33" fmla="*/ 30 h 416"/>
                <a:gd name="T34" fmla="*/ 346 w 359"/>
                <a:gd name="T35" fmla="*/ 66 h 416"/>
                <a:gd name="T36" fmla="*/ 351 w 359"/>
                <a:gd name="T37" fmla="*/ 101 h 416"/>
                <a:gd name="T38" fmla="*/ 357 w 359"/>
                <a:gd name="T39" fmla="*/ 125 h 416"/>
                <a:gd name="T40" fmla="*/ 356 w 359"/>
                <a:gd name="T41" fmla="*/ 161 h 416"/>
                <a:gd name="T42" fmla="*/ 354 w 359"/>
                <a:gd name="T43" fmla="*/ 201 h 416"/>
                <a:gd name="T44" fmla="*/ 351 w 359"/>
                <a:gd name="T45" fmla="*/ 237 h 416"/>
                <a:gd name="T46" fmla="*/ 349 w 359"/>
                <a:gd name="T47" fmla="*/ 261 h 416"/>
                <a:gd name="T48" fmla="*/ 333 w 359"/>
                <a:gd name="T49" fmla="*/ 283 h 416"/>
                <a:gd name="T50" fmla="*/ 319 w 359"/>
                <a:gd name="T51" fmla="*/ 296 h 416"/>
                <a:gd name="T52" fmla="*/ 302 w 359"/>
                <a:gd name="T53" fmla="*/ 299 h 416"/>
                <a:gd name="T54" fmla="*/ 296 w 359"/>
                <a:gd name="T55" fmla="*/ 310 h 416"/>
                <a:gd name="T56" fmla="*/ 284 w 359"/>
                <a:gd name="T57" fmla="*/ 315 h 416"/>
                <a:gd name="T58" fmla="*/ 284 w 359"/>
                <a:gd name="T59" fmla="*/ 331 h 416"/>
                <a:gd name="T60" fmla="*/ 284 w 359"/>
                <a:gd name="T61" fmla="*/ 346 h 416"/>
                <a:gd name="T62" fmla="*/ 280 w 359"/>
                <a:gd name="T63" fmla="*/ 354 h 416"/>
                <a:gd name="T64" fmla="*/ 270 w 359"/>
                <a:gd name="T65" fmla="*/ 348 h 416"/>
                <a:gd name="T66" fmla="*/ 262 w 359"/>
                <a:gd name="T67" fmla="*/ 348 h 416"/>
                <a:gd name="T68" fmla="*/ 254 w 359"/>
                <a:gd name="T69" fmla="*/ 358 h 416"/>
                <a:gd name="T70" fmla="*/ 253 w 359"/>
                <a:gd name="T71" fmla="*/ 370 h 416"/>
                <a:gd name="T72" fmla="*/ 254 w 359"/>
                <a:gd name="T73" fmla="*/ 383 h 416"/>
                <a:gd name="T74" fmla="*/ 256 w 359"/>
                <a:gd name="T75" fmla="*/ 394 h 416"/>
                <a:gd name="T76" fmla="*/ 248 w 359"/>
                <a:gd name="T77" fmla="*/ 402 h 416"/>
                <a:gd name="T78" fmla="*/ 246 w 359"/>
                <a:gd name="T79" fmla="*/ 410 h 416"/>
                <a:gd name="T80" fmla="*/ 235 w 359"/>
                <a:gd name="T81" fmla="*/ 414 h 416"/>
                <a:gd name="T82" fmla="*/ 223 w 359"/>
                <a:gd name="T83" fmla="*/ 413 h 416"/>
                <a:gd name="T84" fmla="*/ 207 w 359"/>
                <a:gd name="T85" fmla="*/ 403 h 416"/>
                <a:gd name="T86" fmla="*/ 199 w 359"/>
                <a:gd name="T87" fmla="*/ 392 h 416"/>
                <a:gd name="T88" fmla="*/ 197 w 359"/>
                <a:gd name="T89" fmla="*/ 384 h 416"/>
                <a:gd name="T90" fmla="*/ 188 w 359"/>
                <a:gd name="T91" fmla="*/ 384 h 416"/>
                <a:gd name="T92" fmla="*/ 183 w 359"/>
                <a:gd name="T93" fmla="*/ 392 h 416"/>
                <a:gd name="T94" fmla="*/ 174 w 359"/>
                <a:gd name="T95" fmla="*/ 402 h 416"/>
                <a:gd name="T96" fmla="*/ 160 w 359"/>
                <a:gd name="T97" fmla="*/ 405 h 416"/>
                <a:gd name="T98" fmla="*/ 148 w 359"/>
                <a:gd name="T99" fmla="*/ 396 h 416"/>
                <a:gd name="T100" fmla="*/ 141 w 359"/>
                <a:gd name="T101" fmla="*/ 396 h 416"/>
                <a:gd name="T102" fmla="*/ 136 w 359"/>
                <a:gd name="T103" fmla="*/ 402 h 416"/>
                <a:gd name="T104" fmla="*/ 129 w 359"/>
                <a:gd name="T105" fmla="*/ 408 h 416"/>
                <a:gd name="T106" fmla="*/ 125 w 359"/>
                <a:gd name="T107" fmla="*/ 403 h 416"/>
                <a:gd name="T108" fmla="*/ 114 w 359"/>
                <a:gd name="T109" fmla="*/ 394 h 416"/>
                <a:gd name="T110" fmla="*/ 99 w 359"/>
                <a:gd name="T111" fmla="*/ 392 h 416"/>
                <a:gd name="T112" fmla="*/ 85 w 359"/>
                <a:gd name="T113" fmla="*/ 391 h 416"/>
                <a:gd name="T114" fmla="*/ 77 w 359"/>
                <a:gd name="T115" fmla="*/ 377 h 416"/>
                <a:gd name="T116" fmla="*/ 66 w 359"/>
                <a:gd name="T117" fmla="*/ 365 h 416"/>
                <a:gd name="T118" fmla="*/ 52 w 359"/>
                <a:gd name="T119" fmla="*/ 362 h 416"/>
                <a:gd name="T120" fmla="*/ 38 w 359"/>
                <a:gd name="T121" fmla="*/ 356 h 416"/>
                <a:gd name="T122" fmla="*/ 27 w 359"/>
                <a:gd name="T123" fmla="*/ 364 h 4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9"/>
                <a:gd name="T187" fmla="*/ 0 h 416"/>
                <a:gd name="T188" fmla="*/ 359 w 359"/>
                <a:gd name="T189" fmla="*/ 416 h 4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9" h="416">
                  <a:moveTo>
                    <a:pt x="0" y="79"/>
                  </a:moveTo>
                  <a:lnTo>
                    <a:pt x="16" y="77"/>
                  </a:lnTo>
                  <a:lnTo>
                    <a:pt x="22" y="74"/>
                  </a:lnTo>
                  <a:lnTo>
                    <a:pt x="35" y="74"/>
                  </a:lnTo>
                  <a:lnTo>
                    <a:pt x="46" y="73"/>
                  </a:lnTo>
                  <a:lnTo>
                    <a:pt x="55" y="71"/>
                  </a:lnTo>
                  <a:lnTo>
                    <a:pt x="63" y="68"/>
                  </a:lnTo>
                  <a:lnTo>
                    <a:pt x="85" y="70"/>
                  </a:lnTo>
                  <a:lnTo>
                    <a:pt x="93" y="66"/>
                  </a:lnTo>
                  <a:lnTo>
                    <a:pt x="98" y="65"/>
                  </a:lnTo>
                  <a:lnTo>
                    <a:pt x="106" y="66"/>
                  </a:lnTo>
                  <a:lnTo>
                    <a:pt x="118" y="68"/>
                  </a:lnTo>
                  <a:lnTo>
                    <a:pt x="131" y="70"/>
                  </a:lnTo>
                  <a:lnTo>
                    <a:pt x="139" y="76"/>
                  </a:lnTo>
                  <a:lnTo>
                    <a:pt x="145" y="79"/>
                  </a:lnTo>
                  <a:lnTo>
                    <a:pt x="153" y="79"/>
                  </a:lnTo>
                  <a:lnTo>
                    <a:pt x="161" y="79"/>
                  </a:lnTo>
                  <a:lnTo>
                    <a:pt x="166" y="84"/>
                  </a:lnTo>
                  <a:lnTo>
                    <a:pt x="178" y="82"/>
                  </a:lnTo>
                  <a:lnTo>
                    <a:pt x="196" y="81"/>
                  </a:lnTo>
                  <a:lnTo>
                    <a:pt x="204" y="79"/>
                  </a:lnTo>
                  <a:lnTo>
                    <a:pt x="215" y="74"/>
                  </a:lnTo>
                  <a:lnTo>
                    <a:pt x="224" y="70"/>
                  </a:lnTo>
                  <a:lnTo>
                    <a:pt x="235" y="70"/>
                  </a:lnTo>
                  <a:lnTo>
                    <a:pt x="245" y="65"/>
                  </a:lnTo>
                  <a:lnTo>
                    <a:pt x="254" y="55"/>
                  </a:lnTo>
                  <a:lnTo>
                    <a:pt x="269" y="46"/>
                  </a:lnTo>
                  <a:lnTo>
                    <a:pt x="284" y="32"/>
                  </a:lnTo>
                  <a:lnTo>
                    <a:pt x="299" y="21"/>
                  </a:lnTo>
                  <a:lnTo>
                    <a:pt x="314" y="11"/>
                  </a:lnTo>
                  <a:lnTo>
                    <a:pt x="327" y="3"/>
                  </a:lnTo>
                  <a:lnTo>
                    <a:pt x="337" y="0"/>
                  </a:lnTo>
                  <a:lnTo>
                    <a:pt x="340" y="16"/>
                  </a:lnTo>
                  <a:lnTo>
                    <a:pt x="340" y="30"/>
                  </a:lnTo>
                  <a:lnTo>
                    <a:pt x="346" y="57"/>
                  </a:lnTo>
                  <a:lnTo>
                    <a:pt x="346" y="66"/>
                  </a:lnTo>
                  <a:lnTo>
                    <a:pt x="351" y="84"/>
                  </a:lnTo>
                  <a:lnTo>
                    <a:pt x="351" y="101"/>
                  </a:lnTo>
                  <a:lnTo>
                    <a:pt x="354" y="114"/>
                  </a:lnTo>
                  <a:lnTo>
                    <a:pt x="357" y="125"/>
                  </a:lnTo>
                  <a:lnTo>
                    <a:pt x="359" y="149"/>
                  </a:lnTo>
                  <a:lnTo>
                    <a:pt x="356" y="161"/>
                  </a:lnTo>
                  <a:lnTo>
                    <a:pt x="356" y="182"/>
                  </a:lnTo>
                  <a:lnTo>
                    <a:pt x="354" y="201"/>
                  </a:lnTo>
                  <a:lnTo>
                    <a:pt x="354" y="220"/>
                  </a:lnTo>
                  <a:lnTo>
                    <a:pt x="351" y="237"/>
                  </a:lnTo>
                  <a:lnTo>
                    <a:pt x="351" y="252"/>
                  </a:lnTo>
                  <a:lnTo>
                    <a:pt x="349" y="261"/>
                  </a:lnTo>
                  <a:lnTo>
                    <a:pt x="341" y="271"/>
                  </a:lnTo>
                  <a:lnTo>
                    <a:pt x="333" y="283"/>
                  </a:lnTo>
                  <a:lnTo>
                    <a:pt x="324" y="291"/>
                  </a:lnTo>
                  <a:lnTo>
                    <a:pt x="319" y="296"/>
                  </a:lnTo>
                  <a:lnTo>
                    <a:pt x="308" y="297"/>
                  </a:lnTo>
                  <a:lnTo>
                    <a:pt x="302" y="299"/>
                  </a:lnTo>
                  <a:lnTo>
                    <a:pt x="299" y="304"/>
                  </a:lnTo>
                  <a:lnTo>
                    <a:pt x="296" y="310"/>
                  </a:lnTo>
                  <a:lnTo>
                    <a:pt x="291" y="313"/>
                  </a:lnTo>
                  <a:lnTo>
                    <a:pt x="284" y="315"/>
                  </a:lnTo>
                  <a:lnTo>
                    <a:pt x="283" y="323"/>
                  </a:lnTo>
                  <a:lnTo>
                    <a:pt x="284" y="331"/>
                  </a:lnTo>
                  <a:lnTo>
                    <a:pt x="283" y="339"/>
                  </a:lnTo>
                  <a:lnTo>
                    <a:pt x="284" y="346"/>
                  </a:lnTo>
                  <a:lnTo>
                    <a:pt x="283" y="353"/>
                  </a:lnTo>
                  <a:lnTo>
                    <a:pt x="280" y="354"/>
                  </a:lnTo>
                  <a:lnTo>
                    <a:pt x="273" y="356"/>
                  </a:lnTo>
                  <a:lnTo>
                    <a:pt x="270" y="348"/>
                  </a:lnTo>
                  <a:lnTo>
                    <a:pt x="265" y="346"/>
                  </a:lnTo>
                  <a:lnTo>
                    <a:pt x="262" y="348"/>
                  </a:lnTo>
                  <a:lnTo>
                    <a:pt x="259" y="354"/>
                  </a:lnTo>
                  <a:lnTo>
                    <a:pt x="254" y="358"/>
                  </a:lnTo>
                  <a:lnTo>
                    <a:pt x="254" y="364"/>
                  </a:lnTo>
                  <a:lnTo>
                    <a:pt x="253" y="370"/>
                  </a:lnTo>
                  <a:lnTo>
                    <a:pt x="253" y="377"/>
                  </a:lnTo>
                  <a:lnTo>
                    <a:pt x="254" y="383"/>
                  </a:lnTo>
                  <a:lnTo>
                    <a:pt x="258" y="388"/>
                  </a:lnTo>
                  <a:lnTo>
                    <a:pt x="256" y="394"/>
                  </a:lnTo>
                  <a:lnTo>
                    <a:pt x="251" y="397"/>
                  </a:lnTo>
                  <a:lnTo>
                    <a:pt x="248" y="402"/>
                  </a:lnTo>
                  <a:lnTo>
                    <a:pt x="248" y="407"/>
                  </a:lnTo>
                  <a:lnTo>
                    <a:pt x="246" y="410"/>
                  </a:lnTo>
                  <a:lnTo>
                    <a:pt x="240" y="411"/>
                  </a:lnTo>
                  <a:lnTo>
                    <a:pt x="235" y="414"/>
                  </a:lnTo>
                  <a:lnTo>
                    <a:pt x="228" y="416"/>
                  </a:lnTo>
                  <a:lnTo>
                    <a:pt x="223" y="413"/>
                  </a:lnTo>
                  <a:lnTo>
                    <a:pt x="215" y="407"/>
                  </a:lnTo>
                  <a:lnTo>
                    <a:pt x="207" y="403"/>
                  </a:lnTo>
                  <a:lnTo>
                    <a:pt x="201" y="400"/>
                  </a:lnTo>
                  <a:lnTo>
                    <a:pt x="199" y="392"/>
                  </a:lnTo>
                  <a:lnTo>
                    <a:pt x="197" y="389"/>
                  </a:lnTo>
                  <a:lnTo>
                    <a:pt x="197" y="384"/>
                  </a:lnTo>
                  <a:lnTo>
                    <a:pt x="193" y="384"/>
                  </a:lnTo>
                  <a:lnTo>
                    <a:pt x="188" y="384"/>
                  </a:lnTo>
                  <a:lnTo>
                    <a:pt x="185" y="386"/>
                  </a:lnTo>
                  <a:lnTo>
                    <a:pt x="183" y="392"/>
                  </a:lnTo>
                  <a:lnTo>
                    <a:pt x="178" y="397"/>
                  </a:lnTo>
                  <a:lnTo>
                    <a:pt x="174" y="402"/>
                  </a:lnTo>
                  <a:lnTo>
                    <a:pt x="167" y="405"/>
                  </a:lnTo>
                  <a:lnTo>
                    <a:pt x="160" y="405"/>
                  </a:lnTo>
                  <a:lnTo>
                    <a:pt x="153" y="399"/>
                  </a:lnTo>
                  <a:lnTo>
                    <a:pt x="148" y="396"/>
                  </a:lnTo>
                  <a:lnTo>
                    <a:pt x="144" y="396"/>
                  </a:lnTo>
                  <a:lnTo>
                    <a:pt x="141" y="396"/>
                  </a:lnTo>
                  <a:lnTo>
                    <a:pt x="139" y="397"/>
                  </a:lnTo>
                  <a:lnTo>
                    <a:pt x="136" y="402"/>
                  </a:lnTo>
                  <a:lnTo>
                    <a:pt x="133" y="403"/>
                  </a:lnTo>
                  <a:lnTo>
                    <a:pt x="129" y="408"/>
                  </a:lnTo>
                  <a:lnTo>
                    <a:pt x="128" y="407"/>
                  </a:lnTo>
                  <a:lnTo>
                    <a:pt x="125" y="403"/>
                  </a:lnTo>
                  <a:lnTo>
                    <a:pt x="118" y="399"/>
                  </a:lnTo>
                  <a:lnTo>
                    <a:pt x="114" y="394"/>
                  </a:lnTo>
                  <a:lnTo>
                    <a:pt x="109" y="391"/>
                  </a:lnTo>
                  <a:lnTo>
                    <a:pt x="99" y="392"/>
                  </a:lnTo>
                  <a:lnTo>
                    <a:pt x="92" y="392"/>
                  </a:lnTo>
                  <a:lnTo>
                    <a:pt x="85" y="391"/>
                  </a:lnTo>
                  <a:lnTo>
                    <a:pt x="80" y="384"/>
                  </a:lnTo>
                  <a:lnTo>
                    <a:pt x="77" y="377"/>
                  </a:lnTo>
                  <a:lnTo>
                    <a:pt x="73" y="372"/>
                  </a:lnTo>
                  <a:lnTo>
                    <a:pt x="66" y="365"/>
                  </a:lnTo>
                  <a:lnTo>
                    <a:pt x="60" y="362"/>
                  </a:lnTo>
                  <a:lnTo>
                    <a:pt x="52" y="362"/>
                  </a:lnTo>
                  <a:lnTo>
                    <a:pt x="46" y="359"/>
                  </a:lnTo>
                  <a:lnTo>
                    <a:pt x="38" y="356"/>
                  </a:lnTo>
                  <a:lnTo>
                    <a:pt x="33" y="358"/>
                  </a:lnTo>
                  <a:lnTo>
                    <a:pt x="27" y="364"/>
                  </a:lnTo>
                  <a:lnTo>
                    <a:pt x="0" y="79"/>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99" name="Freeform 315"/>
            <p:cNvSpPr>
              <a:spLocks/>
            </p:cNvSpPr>
            <p:nvPr/>
          </p:nvSpPr>
          <p:spPr bwMode="auto">
            <a:xfrm>
              <a:off x="3681" y="2432"/>
              <a:ext cx="463" cy="497"/>
            </a:xfrm>
            <a:custGeom>
              <a:avLst/>
              <a:gdLst>
                <a:gd name="T0" fmla="*/ 177 w 463"/>
                <a:gd name="T1" fmla="*/ 5 h 497"/>
                <a:gd name="T2" fmla="*/ 225 w 463"/>
                <a:gd name="T3" fmla="*/ 7 h 497"/>
                <a:gd name="T4" fmla="*/ 213 w 463"/>
                <a:gd name="T5" fmla="*/ 18 h 497"/>
                <a:gd name="T6" fmla="*/ 209 w 463"/>
                <a:gd name="T7" fmla="*/ 37 h 497"/>
                <a:gd name="T8" fmla="*/ 226 w 463"/>
                <a:gd name="T9" fmla="*/ 48 h 497"/>
                <a:gd name="T10" fmla="*/ 247 w 463"/>
                <a:gd name="T11" fmla="*/ 53 h 497"/>
                <a:gd name="T12" fmla="*/ 261 w 463"/>
                <a:gd name="T13" fmla="*/ 75 h 497"/>
                <a:gd name="T14" fmla="*/ 280 w 463"/>
                <a:gd name="T15" fmla="*/ 97 h 497"/>
                <a:gd name="T16" fmla="*/ 299 w 463"/>
                <a:gd name="T17" fmla="*/ 113 h 497"/>
                <a:gd name="T18" fmla="*/ 324 w 463"/>
                <a:gd name="T19" fmla="*/ 135 h 497"/>
                <a:gd name="T20" fmla="*/ 346 w 463"/>
                <a:gd name="T21" fmla="*/ 151 h 497"/>
                <a:gd name="T22" fmla="*/ 356 w 463"/>
                <a:gd name="T23" fmla="*/ 170 h 497"/>
                <a:gd name="T24" fmla="*/ 372 w 463"/>
                <a:gd name="T25" fmla="*/ 184 h 497"/>
                <a:gd name="T26" fmla="*/ 391 w 463"/>
                <a:gd name="T27" fmla="*/ 197 h 497"/>
                <a:gd name="T28" fmla="*/ 400 w 463"/>
                <a:gd name="T29" fmla="*/ 211 h 497"/>
                <a:gd name="T30" fmla="*/ 408 w 463"/>
                <a:gd name="T31" fmla="*/ 227 h 497"/>
                <a:gd name="T32" fmla="*/ 414 w 463"/>
                <a:gd name="T33" fmla="*/ 239 h 497"/>
                <a:gd name="T34" fmla="*/ 429 w 463"/>
                <a:gd name="T35" fmla="*/ 250 h 497"/>
                <a:gd name="T36" fmla="*/ 438 w 463"/>
                <a:gd name="T37" fmla="*/ 266 h 497"/>
                <a:gd name="T38" fmla="*/ 440 w 463"/>
                <a:gd name="T39" fmla="*/ 285 h 497"/>
                <a:gd name="T40" fmla="*/ 455 w 463"/>
                <a:gd name="T41" fmla="*/ 296 h 497"/>
                <a:gd name="T42" fmla="*/ 455 w 463"/>
                <a:gd name="T43" fmla="*/ 329 h 497"/>
                <a:gd name="T44" fmla="*/ 438 w 463"/>
                <a:gd name="T45" fmla="*/ 375 h 497"/>
                <a:gd name="T46" fmla="*/ 427 w 463"/>
                <a:gd name="T47" fmla="*/ 426 h 497"/>
                <a:gd name="T48" fmla="*/ 406 w 463"/>
                <a:gd name="T49" fmla="*/ 448 h 497"/>
                <a:gd name="T50" fmla="*/ 387 w 463"/>
                <a:gd name="T51" fmla="*/ 445 h 497"/>
                <a:gd name="T52" fmla="*/ 380 w 463"/>
                <a:gd name="T53" fmla="*/ 458 h 497"/>
                <a:gd name="T54" fmla="*/ 387 w 463"/>
                <a:gd name="T55" fmla="*/ 475 h 497"/>
                <a:gd name="T56" fmla="*/ 383 w 463"/>
                <a:gd name="T57" fmla="*/ 497 h 497"/>
                <a:gd name="T58" fmla="*/ 365 w 463"/>
                <a:gd name="T59" fmla="*/ 491 h 497"/>
                <a:gd name="T60" fmla="*/ 359 w 463"/>
                <a:gd name="T61" fmla="*/ 477 h 497"/>
                <a:gd name="T62" fmla="*/ 242 w 463"/>
                <a:gd name="T63" fmla="*/ 483 h 497"/>
                <a:gd name="T64" fmla="*/ 120 w 463"/>
                <a:gd name="T65" fmla="*/ 488 h 497"/>
                <a:gd name="T66" fmla="*/ 98 w 463"/>
                <a:gd name="T67" fmla="*/ 464 h 497"/>
                <a:gd name="T68" fmla="*/ 89 w 463"/>
                <a:gd name="T69" fmla="*/ 426 h 497"/>
                <a:gd name="T70" fmla="*/ 90 w 463"/>
                <a:gd name="T71" fmla="*/ 377 h 497"/>
                <a:gd name="T72" fmla="*/ 81 w 463"/>
                <a:gd name="T73" fmla="*/ 345 h 497"/>
                <a:gd name="T74" fmla="*/ 90 w 463"/>
                <a:gd name="T75" fmla="*/ 326 h 497"/>
                <a:gd name="T76" fmla="*/ 87 w 463"/>
                <a:gd name="T77" fmla="*/ 310 h 497"/>
                <a:gd name="T78" fmla="*/ 79 w 463"/>
                <a:gd name="T79" fmla="*/ 287 h 497"/>
                <a:gd name="T80" fmla="*/ 63 w 463"/>
                <a:gd name="T81" fmla="*/ 239 h 497"/>
                <a:gd name="T82" fmla="*/ 49 w 463"/>
                <a:gd name="T83" fmla="*/ 198 h 497"/>
                <a:gd name="T84" fmla="*/ 36 w 463"/>
                <a:gd name="T85" fmla="*/ 151 h 497"/>
                <a:gd name="T86" fmla="*/ 22 w 463"/>
                <a:gd name="T87" fmla="*/ 91 h 497"/>
                <a:gd name="T88" fmla="*/ 8 w 463"/>
                <a:gd name="T89" fmla="*/ 56 h 497"/>
                <a:gd name="T90" fmla="*/ 0 w 463"/>
                <a:gd name="T91" fmla="*/ 24 h 4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3"/>
                <a:gd name="T139" fmla="*/ 0 h 497"/>
                <a:gd name="T140" fmla="*/ 463 w 463"/>
                <a:gd name="T141" fmla="*/ 497 h 4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3" h="497">
                  <a:moveTo>
                    <a:pt x="0" y="24"/>
                  </a:moveTo>
                  <a:lnTo>
                    <a:pt x="95" y="15"/>
                  </a:lnTo>
                  <a:lnTo>
                    <a:pt x="177" y="5"/>
                  </a:lnTo>
                  <a:lnTo>
                    <a:pt x="223" y="0"/>
                  </a:lnTo>
                  <a:lnTo>
                    <a:pt x="225" y="4"/>
                  </a:lnTo>
                  <a:lnTo>
                    <a:pt x="225" y="7"/>
                  </a:lnTo>
                  <a:lnTo>
                    <a:pt x="221" y="10"/>
                  </a:lnTo>
                  <a:lnTo>
                    <a:pt x="217" y="13"/>
                  </a:lnTo>
                  <a:lnTo>
                    <a:pt x="213" y="18"/>
                  </a:lnTo>
                  <a:lnTo>
                    <a:pt x="210" y="24"/>
                  </a:lnTo>
                  <a:lnTo>
                    <a:pt x="209" y="29"/>
                  </a:lnTo>
                  <a:lnTo>
                    <a:pt x="209" y="37"/>
                  </a:lnTo>
                  <a:lnTo>
                    <a:pt x="213" y="45"/>
                  </a:lnTo>
                  <a:lnTo>
                    <a:pt x="220" y="46"/>
                  </a:lnTo>
                  <a:lnTo>
                    <a:pt x="226" y="48"/>
                  </a:lnTo>
                  <a:lnTo>
                    <a:pt x="232" y="49"/>
                  </a:lnTo>
                  <a:lnTo>
                    <a:pt x="240" y="49"/>
                  </a:lnTo>
                  <a:lnTo>
                    <a:pt x="247" y="53"/>
                  </a:lnTo>
                  <a:lnTo>
                    <a:pt x="253" y="57"/>
                  </a:lnTo>
                  <a:lnTo>
                    <a:pt x="259" y="65"/>
                  </a:lnTo>
                  <a:lnTo>
                    <a:pt x="261" y="75"/>
                  </a:lnTo>
                  <a:lnTo>
                    <a:pt x="267" y="83"/>
                  </a:lnTo>
                  <a:lnTo>
                    <a:pt x="272" y="91"/>
                  </a:lnTo>
                  <a:lnTo>
                    <a:pt x="280" y="97"/>
                  </a:lnTo>
                  <a:lnTo>
                    <a:pt x="286" y="105"/>
                  </a:lnTo>
                  <a:lnTo>
                    <a:pt x="291" y="111"/>
                  </a:lnTo>
                  <a:lnTo>
                    <a:pt x="299" y="113"/>
                  </a:lnTo>
                  <a:lnTo>
                    <a:pt x="311" y="121"/>
                  </a:lnTo>
                  <a:lnTo>
                    <a:pt x="318" y="130"/>
                  </a:lnTo>
                  <a:lnTo>
                    <a:pt x="324" y="135"/>
                  </a:lnTo>
                  <a:lnTo>
                    <a:pt x="330" y="140"/>
                  </a:lnTo>
                  <a:lnTo>
                    <a:pt x="335" y="144"/>
                  </a:lnTo>
                  <a:lnTo>
                    <a:pt x="346" y="151"/>
                  </a:lnTo>
                  <a:lnTo>
                    <a:pt x="349" y="157"/>
                  </a:lnTo>
                  <a:lnTo>
                    <a:pt x="351" y="163"/>
                  </a:lnTo>
                  <a:lnTo>
                    <a:pt x="356" y="170"/>
                  </a:lnTo>
                  <a:lnTo>
                    <a:pt x="361" y="171"/>
                  </a:lnTo>
                  <a:lnTo>
                    <a:pt x="364" y="178"/>
                  </a:lnTo>
                  <a:lnTo>
                    <a:pt x="372" y="184"/>
                  </a:lnTo>
                  <a:lnTo>
                    <a:pt x="378" y="189"/>
                  </a:lnTo>
                  <a:lnTo>
                    <a:pt x="383" y="192"/>
                  </a:lnTo>
                  <a:lnTo>
                    <a:pt x="391" y="197"/>
                  </a:lnTo>
                  <a:lnTo>
                    <a:pt x="397" y="200"/>
                  </a:lnTo>
                  <a:lnTo>
                    <a:pt x="398" y="208"/>
                  </a:lnTo>
                  <a:lnTo>
                    <a:pt x="400" y="211"/>
                  </a:lnTo>
                  <a:lnTo>
                    <a:pt x="402" y="216"/>
                  </a:lnTo>
                  <a:lnTo>
                    <a:pt x="406" y="217"/>
                  </a:lnTo>
                  <a:lnTo>
                    <a:pt x="408" y="227"/>
                  </a:lnTo>
                  <a:lnTo>
                    <a:pt x="408" y="230"/>
                  </a:lnTo>
                  <a:lnTo>
                    <a:pt x="411" y="235"/>
                  </a:lnTo>
                  <a:lnTo>
                    <a:pt x="414" y="239"/>
                  </a:lnTo>
                  <a:lnTo>
                    <a:pt x="419" y="242"/>
                  </a:lnTo>
                  <a:lnTo>
                    <a:pt x="424" y="244"/>
                  </a:lnTo>
                  <a:lnTo>
                    <a:pt x="429" y="250"/>
                  </a:lnTo>
                  <a:lnTo>
                    <a:pt x="433" y="255"/>
                  </a:lnTo>
                  <a:lnTo>
                    <a:pt x="435" y="261"/>
                  </a:lnTo>
                  <a:lnTo>
                    <a:pt x="438" y="266"/>
                  </a:lnTo>
                  <a:lnTo>
                    <a:pt x="438" y="272"/>
                  </a:lnTo>
                  <a:lnTo>
                    <a:pt x="441" y="276"/>
                  </a:lnTo>
                  <a:lnTo>
                    <a:pt x="440" y="285"/>
                  </a:lnTo>
                  <a:lnTo>
                    <a:pt x="443" y="291"/>
                  </a:lnTo>
                  <a:lnTo>
                    <a:pt x="451" y="295"/>
                  </a:lnTo>
                  <a:lnTo>
                    <a:pt x="455" y="296"/>
                  </a:lnTo>
                  <a:lnTo>
                    <a:pt x="463" y="296"/>
                  </a:lnTo>
                  <a:lnTo>
                    <a:pt x="455" y="315"/>
                  </a:lnTo>
                  <a:lnTo>
                    <a:pt x="455" y="329"/>
                  </a:lnTo>
                  <a:lnTo>
                    <a:pt x="449" y="342"/>
                  </a:lnTo>
                  <a:lnTo>
                    <a:pt x="444" y="361"/>
                  </a:lnTo>
                  <a:lnTo>
                    <a:pt x="438" y="375"/>
                  </a:lnTo>
                  <a:lnTo>
                    <a:pt x="435" y="390"/>
                  </a:lnTo>
                  <a:lnTo>
                    <a:pt x="430" y="412"/>
                  </a:lnTo>
                  <a:lnTo>
                    <a:pt x="427" y="426"/>
                  </a:lnTo>
                  <a:lnTo>
                    <a:pt x="427" y="437"/>
                  </a:lnTo>
                  <a:lnTo>
                    <a:pt x="427" y="448"/>
                  </a:lnTo>
                  <a:lnTo>
                    <a:pt x="406" y="448"/>
                  </a:lnTo>
                  <a:lnTo>
                    <a:pt x="395" y="447"/>
                  </a:lnTo>
                  <a:lnTo>
                    <a:pt x="391" y="443"/>
                  </a:lnTo>
                  <a:lnTo>
                    <a:pt x="387" y="445"/>
                  </a:lnTo>
                  <a:lnTo>
                    <a:pt x="383" y="445"/>
                  </a:lnTo>
                  <a:lnTo>
                    <a:pt x="378" y="450"/>
                  </a:lnTo>
                  <a:lnTo>
                    <a:pt x="380" y="458"/>
                  </a:lnTo>
                  <a:lnTo>
                    <a:pt x="381" y="462"/>
                  </a:lnTo>
                  <a:lnTo>
                    <a:pt x="386" y="469"/>
                  </a:lnTo>
                  <a:lnTo>
                    <a:pt x="387" y="475"/>
                  </a:lnTo>
                  <a:lnTo>
                    <a:pt x="386" y="484"/>
                  </a:lnTo>
                  <a:lnTo>
                    <a:pt x="386" y="491"/>
                  </a:lnTo>
                  <a:lnTo>
                    <a:pt x="383" y="497"/>
                  </a:lnTo>
                  <a:lnTo>
                    <a:pt x="376" y="497"/>
                  </a:lnTo>
                  <a:lnTo>
                    <a:pt x="370" y="497"/>
                  </a:lnTo>
                  <a:lnTo>
                    <a:pt x="365" y="491"/>
                  </a:lnTo>
                  <a:lnTo>
                    <a:pt x="364" y="484"/>
                  </a:lnTo>
                  <a:lnTo>
                    <a:pt x="364" y="478"/>
                  </a:lnTo>
                  <a:lnTo>
                    <a:pt x="359" y="477"/>
                  </a:lnTo>
                  <a:lnTo>
                    <a:pt x="315" y="478"/>
                  </a:lnTo>
                  <a:lnTo>
                    <a:pt x="283" y="481"/>
                  </a:lnTo>
                  <a:lnTo>
                    <a:pt x="242" y="483"/>
                  </a:lnTo>
                  <a:lnTo>
                    <a:pt x="196" y="484"/>
                  </a:lnTo>
                  <a:lnTo>
                    <a:pt x="142" y="488"/>
                  </a:lnTo>
                  <a:lnTo>
                    <a:pt x="120" y="488"/>
                  </a:lnTo>
                  <a:lnTo>
                    <a:pt x="115" y="484"/>
                  </a:lnTo>
                  <a:lnTo>
                    <a:pt x="106" y="475"/>
                  </a:lnTo>
                  <a:lnTo>
                    <a:pt x="98" y="464"/>
                  </a:lnTo>
                  <a:lnTo>
                    <a:pt x="92" y="447"/>
                  </a:lnTo>
                  <a:lnTo>
                    <a:pt x="89" y="435"/>
                  </a:lnTo>
                  <a:lnTo>
                    <a:pt x="89" y="426"/>
                  </a:lnTo>
                  <a:lnTo>
                    <a:pt x="90" y="409"/>
                  </a:lnTo>
                  <a:lnTo>
                    <a:pt x="90" y="386"/>
                  </a:lnTo>
                  <a:lnTo>
                    <a:pt x="90" y="377"/>
                  </a:lnTo>
                  <a:lnTo>
                    <a:pt x="85" y="367"/>
                  </a:lnTo>
                  <a:lnTo>
                    <a:pt x="81" y="358"/>
                  </a:lnTo>
                  <a:lnTo>
                    <a:pt x="81" y="345"/>
                  </a:lnTo>
                  <a:lnTo>
                    <a:pt x="85" y="337"/>
                  </a:lnTo>
                  <a:lnTo>
                    <a:pt x="87" y="333"/>
                  </a:lnTo>
                  <a:lnTo>
                    <a:pt x="90" y="326"/>
                  </a:lnTo>
                  <a:lnTo>
                    <a:pt x="96" y="320"/>
                  </a:lnTo>
                  <a:lnTo>
                    <a:pt x="96" y="315"/>
                  </a:lnTo>
                  <a:lnTo>
                    <a:pt x="87" y="310"/>
                  </a:lnTo>
                  <a:lnTo>
                    <a:pt x="89" y="301"/>
                  </a:lnTo>
                  <a:lnTo>
                    <a:pt x="87" y="296"/>
                  </a:lnTo>
                  <a:lnTo>
                    <a:pt x="79" y="287"/>
                  </a:lnTo>
                  <a:lnTo>
                    <a:pt x="73" y="272"/>
                  </a:lnTo>
                  <a:lnTo>
                    <a:pt x="66" y="260"/>
                  </a:lnTo>
                  <a:lnTo>
                    <a:pt x="63" y="239"/>
                  </a:lnTo>
                  <a:lnTo>
                    <a:pt x="58" y="228"/>
                  </a:lnTo>
                  <a:lnTo>
                    <a:pt x="54" y="217"/>
                  </a:lnTo>
                  <a:lnTo>
                    <a:pt x="49" y="198"/>
                  </a:lnTo>
                  <a:lnTo>
                    <a:pt x="47" y="185"/>
                  </a:lnTo>
                  <a:lnTo>
                    <a:pt x="44" y="171"/>
                  </a:lnTo>
                  <a:lnTo>
                    <a:pt x="36" y="151"/>
                  </a:lnTo>
                  <a:lnTo>
                    <a:pt x="30" y="130"/>
                  </a:lnTo>
                  <a:lnTo>
                    <a:pt x="27" y="110"/>
                  </a:lnTo>
                  <a:lnTo>
                    <a:pt x="22" y="91"/>
                  </a:lnTo>
                  <a:lnTo>
                    <a:pt x="16" y="78"/>
                  </a:lnTo>
                  <a:lnTo>
                    <a:pt x="11" y="67"/>
                  </a:lnTo>
                  <a:lnTo>
                    <a:pt x="8" y="56"/>
                  </a:lnTo>
                  <a:lnTo>
                    <a:pt x="8" y="46"/>
                  </a:lnTo>
                  <a:lnTo>
                    <a:pt x="0" y="21"/>
                  </a:lnTo>
                  <a:lnTo>
                    <a:pt x="0" y="24"/>
                  </a:lnTo>
                  <a:close/>
                </a:path>
              </a:pathLst>
            </a:custGeom>
            <a:solidFill>
              <a:srgbClr val="4BACC6"/>
            </a:solidFill>
            <a:ln w="4763">
              <a:solidFill>
                <a:srgbClr val="000000"/>
              </a:solidFill>
              <a:round/>
              <a:headEnd/>
              <a:tailEnd/>
            </a:ln>
          </p:spPr>
          <p:txBody>
            <a:bodyPr/>
            <a:lstStyle/>
            <a:p>
              <a:endParaRPr lang="en-US" sz="800" dirty="0">
                <a:solidFill>
                  <a:srgbClr val="92D050"/>
                </a:solidFill>
              </a:endParaRPr>
            </a:p>
          </p:txBody>
        </p:sp>
        <p:sp>
          <p:nvSpPr>
            <p:cNvPr id="100" name="Freeform 317"/>
            <p:cNvSpPr>
              <a:spLocks/>
            </p:cNvSpPr>
            <p:nvPr/>
          </p:nvSpPr>
          <p:spPr bwMode="auto">
            <a:xfrm>
              <a:off x="3539" y="2877"/>
              <a:ext cx="767" cy="630"/>
            </a:xfrm>
            <a:custGeom>
              <a:avLst/>
              <a:gdLst>
                <a:gd name="T0" fmla="*/ 256 w 767"/>
                <a:gd name="T1" fmla="*/ 39 h 630"/>
                <a:gd name="T2" fmla="*/ 363 w 767"/>
                <a:gd name="T3" fmla="*/ 39 h 630"/>
                <a:gd name="T4" fmla="*/ 506 w 767"/>
                <a:gd name="T5" fmla="*/ 32 h 630"/>
                <a:gd name="T6" fmla="*/ 520 w 767"/>
                <a:gd name="T7" fmla="*/ 52 h 630"/>
                <a:gd name="T8" fmla="*/ 529 w 767"/>
                <a:gd name="T9" fmla="*/ 27 h 630"/>
                <a:gd name="T10" fmla="*/ 528 w 767"/>
                <a:gd name="T11" fmla="*/ 0 h 630"/>
                <a:gd name="T12" fmla="*/ 561 w 767"/>
                <a:gd name="T13" fmla="*/ 3 h 630"/>
                <a:gd name="T14" fmla="*/ 583 w 767"/>
                <a:gd name="T15" fmla="*/ 46 h 630"/>
                <a:gd name="T16" fmla="*/ 643 w 767"/>
                <a:gd name="T17" fmla="*/ 157 h 630"/>
                <a:gd name="T18" fmla="*/ 686 w 767"/>
                <a:gd name="T19" fmla="*/ 255 h 630"/>
                <a:gd name="T20" fmla="*/ 710 w 767"/>
                <a:gd name="T21" fmla="*/ 313 h 630"/>
                <a:gd name="T22" fmla="*/ 760 w 767"/>
                <a:gd name="T23" fmla="*/ 403 h 630"/>
                <a:gd name="T24" fmla="*/ 767 w 767"/>
                <a:gd name="T25" fmla="*/ 482 h 630"/>
                <a:gd name="T26" fmla="*/ 759 w 767"/>
                <a:gd name="T27" fmla="*/ 549 h 630"/>
                <a:gd name="T28" fmla="*/ 763 w 767"/>
                <a:gd name="T29" fmla="*/ 592 h 630"/>
                <a:gd name="T30" fmla="*/ 737 w 767"/>
                <a:gd name="T31" fmla="*/ 623 h 630"/>
                <a:gd name="T32" fmla="*/ 752 w 767"/>
                <a:gd name="T33" fmla="*/ 596 h 630"/>
                <a:gd name="T34" fmla="*/ 732 w 767"/>
                <a:gd name="T35" fmla="*/ 596 h 630"/>
                <a:gd name="T36" fmla="*/ 691 w 767"/>
                <a:gd name="T37" fmla="*/ 612 h 630"/>
                <a:gd name="T38" fmla="*/ 673 w 767"/>
                <a:gd name="T39" fmla="*/ 596 h 630"/>
                <a:gd name="T40" fmla="*/ 661 w 767"/>
                <a:gd name="T41" fmla="*/ 566 h 630"/>
                <a:gd name="T42" fmla="*/ 637 w 767"/>
                <a:gd name="T43" fmla="*/ 536 h 630"/>
                <a:gd name="T44" fmla="*/ 605 w 767"/>
                <a:gd name="T45" fmla="*/ 517 h 630"/>
                <a:gd name="T46" fmla="*/ 583 w 767"/>
                <a:gd name="T47" fmla="*/ 482 h 630"/>
                <a:gd name="T48" fmla="*/ 571 w 767"/>
                <a:gd name="T49" fmla="*/ 457 h 630"/>
                <a:gd name="T50" fmla="*/ 563 w 767"/>
                <a:gd name="T51" fmla="*/ 432 h 630"/>
                <a:gd name="T52" fmla="*/ 545 w 767"/>
                <a:gd name="T53" fmla="*/ 433 h 630"/>
                <a:gd name="T54" fmla="*/ 514 w 767"/>
                <a:gd name="T55" fmla="*/ 395 h 630"/>
                <a:gd name="T56" fmla="*/ 507 w 767"/>
                <a:gd name="T57" fmla="*/ 358 h 630"/>
                <a:gd name="T58" fmla="*/ 504 w 767"/>
                <a:gd name="T59" fmla="*/ 321 h 630"/>
                <a:gd name="T60" fmla="*/ 496 w 767"/>
                <a:gd name="T61" fmla="*/ 337 h 630"/>
                <a:gd name="T62" fmla="*/ 484 w 767"/>
                <a:gd name="T63" fmla="*/ 304 h 630"/>
                <a:gd name="T64" fmla="*/ 474 w 767"/>
                <a:gd name="T65" fmla="*/ 218 h 630"/>
                <a:gd name="T66" fmla="*/ 458 w 767"/>
                <a:gd name="T67" fmla="*/ 190 h 630"/>
                <a:gd name="T68" fmla="*/ 427 w 767"/>
                <a:gd name="T69" fmla="*/ 179 h 630"/>
                <a:gd name="T70" fmla="*/ 401 w 767"/>
                <a:gd name="T71" fmla="*/ 157 h 630"/>
                <a:gd name="T72" fmla="*/ 376 w 767"/>
                <a:gd name="T73" fmla="*/ 127 h 630"/>
                <a:gd name="T74" fmla="*/ 329 w 767"/>
                <a:gd name="T75" fmla="*/ 103 h 630"/>
                <a:gd name="T76" fmla="*/ 311 w 767"/>
                <a:gd name="T77" fmla="*/ 115 h 630"/>
                <a:gd name="T78" fmla="*/ 297 w 767"/>
                <a:gd name="T79" fmla="*/ 130 h 630"/>
                <a:gd name="T80" fmla="*/ 270 w 767"/>
                <a:gd name="T81" fmla="*/ 145 h 630"/>
                <a:gd name="T82" fmla="*/ 240 w 767"/>
                <a:gd name="T83" fmla="*/ 155 h 630"/>
                <a:gd name="T84" fmla="*/ 219 w 767"/>
                <a:gd name="T85" fmla="*/ 153 h 630"/>
                <a:gd name="T86" fmla="*/ 186 w 767"/>
                <a:gd name="T87" fmla="*/ 120 h 630"/>
                <a:gd name="T88" fmla="*/ 139 w 767"/>
                <a:gd name="T89" fmla="*/ 101 h 630"/>
                <a:gd name="T90" fmla="*/ 126 w 767"/>
                <a:gd name="T91" fmla="*/ 84 h 630"/>
                <a:gd name="T92" fmla="*/ 102 w 767"/>
                <a:gd name="T93" fmla="*/ 85 h 630"/>
                <a:gd name="T94" fmla="*/ 68 w 767"/>
                <a:gd name="T95" fmla="*/ 96 h 630"/>
                <a:gd name="T96" fmla="*/ 53 w 767"/>
                <a:gd name="T97" fmla="*/ 84 h 630"/>
                <a:gd name="T98" fmla="*/ 39 w 767"/>
                <a:gd name="T99" fmla="*/ 92 h 630"/>
                <a:gd name="T100" fmla="*/ 22 w 767"/>
                <a:gd name="T101" fmla="*/ 89 h 630"/>
                <a:gd name="T102" fmla="*/ 0 w 767"/>
                <a:gd name="T103" fmla="*/ 51 h 6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7"/>
                <a:gd name="T157" fmla="*/ 0 h 630"/>
                <a:gd name="T158" fmla="*/ 767 w 767"/>
                <a:gd name="T159" fmla="*/ 630 h 6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7" h="630">
                  <a:moveTo>
                    <a:pt x="3" y="38"/>
                  </a:moveTo>
                  <a:lnTo>
                    <a:pt x="238" y="21"/>
                  </a:lnTo>
                  <a:lnTo>
                    <a:pt x="249" y="30"/>
                  </a:lnTo>
                  <a:lnTo>
                    <a:pt x="256" y="39"/>
                  </a:lnTo>
                  <a:lnTo>
                    <a:pt x="262" y="44"/>
                  </a:lnTo>
                  <a:lnTo>
                    <a:pt x="332" y="43"/>
                  </a:lnTo>
                  <a:lnTo>
                    <a:pt x="346" y="41"/>
                  </a:lnTo>
                  <a:lnTo>
                    <a:pt x="363" y="39"/>
                  </a:lnTo>
                  <a:lnTo>
                    <a:pt x="395" y="38"/>
                  </a:lnTo>
                  <a:lnTo>
                    <a:pt x="438" y="36"/>
                  </a:lnTo>
                  <a:lnTo>
                    <a:pt x="472" y="35"/>
                  </a:lnTo>
                  <a:lnTo>
                    <a:pt x="506" y="32"/>
                  </a:lnTo>
                  <a:lnTo>
                    <a:pt x="506" y="39"/>
                  </a:lnTo>
                  <a:lnTo>
                    <a:pt x="506" y="46"/>
                  </a:lnTo>
                  <a:lnTo>
                    <a:pt x="512" y="52"/>
                  </a:lnTo>
                  <a:lnTo>
                    <a:pt x="520" y="52"/>
                  </a:lnTo>
                  <a:lnTo>
                    <a:pt x="525" y="49"/>
                  </a:lnTo>
                  <a:lnTo>
                    <a:pt x="528" y="41"/>
                  </a:lnTo>
                  <a:lnTo>
                    <a:pt x="529" y="33"/>
                  </a:lnTo>
                  <a:lnTo>
                    <a:pt x="529" y="27"/>
                  </a:lnTo>
                  <a:lnTo>
                    <a:pt x="523" y="19"/>
                  </a:lnTo>
                  <a:lnTo>
                    <a:pt x="522" y="13"/>
                  </a:lnTo>
                  <a:lnTo>
                    <a:pt x="522" y="5"/>
                  </a:lnTo>
                  <a:lnTo>
                    <a:pt x="528" y="0"/>
                  </a:lnTo>
                  <a:lnTo>
                    <a:pt x="536" y="0"/>
                  </a:lnTo>
                  <a:lnTo>
                    <a:pt x="544" y="2"/>
                  </a:lnTo>
                  <a:lnTo>
                    <a:pt x="553" y="3"/>
                  </a:lnTo>
                  <a:lnTo>
                    <a:pt x="561" y="3"/>
                  </a:lnTo>
                  <a:lnTo>
                    <a:pt x="571" y="3"/>
                  </a:lnTo>
                  <a:lnTo>
                    <a:pt x="569" y="21"/>
                  </a:lnTo>
                  <a:lnTo>
                    <a:pt x="577" y="30"/>
                  </a:lnTo>
                  <a:lnTo>
                    <a:pt x="583" y="46"/>
                  </a:lnTo>
                  <a:lnTo>
                    <a:pt x="594" y="66"/>
                  </a:lnTo>
                  <a:lnTo>
                    <a:pt x="610" y="96"/>
                  </a:lnTo>
                  <a:lnTo>
                    <a:pt x="629" y="131"/>
                  </a:lnTo>
                  <a:lnTo>
                    <a:pt x="643" y="157"/>
                  </a:lnTo>
                  <a:lnTo>
                    <a:pt x="683" y="228"/>
                  </a:lnTo>
                  <a:lnTo>
                    <a:pt x="684" y="234"/>
                  </a:lnTo>
                  <a:lnTo>
                    <a:pt x="684" y="247"/>
                  </a:lnTo>
                  <a:lnTo>
                    <a:pt x="686" y="255"/>
                  </a:lnTo>
                  <a:lnTo>
                    <a:pt x="688" y="266"/>
                  </a:lnTo>
                  <a:lnTo>
                    <a:pt x="689" y="277"/>
                  </a:lnTo>
                  <a:lnTo>
                    <a:pt x="699" y="291"/>
                  </a:lnTo>
                  <a:lnTo>
                    <a:pt x="710" y="313"/>
                  </a:lnTo>
                  <a:lnTo>
                    <a:pt x="726" y="339"/>
                  </a:lnTo>
                  <a:lnTo>
                    <a:pt x="735" y="356"/>
                  </a:lnTo>
                  <a:lnTo>
                    <a:pt x="752" y="388"/>
                  </a:lnTo>
                  <a:lnTo>
                    <a:pt x="760" y="403"/>
                  </a:lnTo>
                  <a:lnTo>
                    <a:pt x="762" y="424"/>
                  </a:lnTo>
                  <a:lnTo>
                    <a:pt x="762" y="438"/>
                  </a:lnTo>
                  <a:lnTo>
                    <a:pt x="763" y="467"/>
                  </a:lnTo>
                  <a:lnTo>
                    <a:pt x="767" y="482"/>
                  </a:lnTo>
                  <a:lnTo>
                    <a:pt x="765" y="506"/>
                  </a:lnTo>
                  <a:lnTo>
                    <a:pt x="767" y="525"/>
                  </a:lnTo>
                  <a:lnTo>
                    <a:pt x="765" y="535"/>
                  </a:lnTo>
                  <a:lnTo>
                    <a:pt x="759" y="549"/>
                  </a:lnTo>
                  <a:lnTo>
                    <a:pt x="759" y="565"/>
                  </a:lnTo>
                  <a:lnTo>
                    <a:pt x="760" y="574"/>
                  </a:lnTo>
                  <a:lnTo>
                    <a:pt x="767" y="577"/>
                  </a:lnTo>
                  <a:lnTo>
                    <a:pt x="763" y="592"/>
                  </a:lnTo>
                  <a:lnTo>
                    <a:pt x="754" y="606"/>
                  </a:lnTo>
                  <a:lnTo>
                    <a:pt x="746" y="619"/>
                  </a:lnTo>
                  <a:lnTo>
                    <a:pt x="738" y="630"/>
                  </a:lnTo>
                  <a:lnTo>
                    <a:pt x="737" y="623"/>
                  </a:lnTo>
                  <a:lnTo>
                    <a:pt x="743" y="619"/>
                  </a:lnTo>
                  <a:lnTo>
                    <a:pt x="746" y="612"/>
                  </a:lnTo>
                  <a:lnTo>
                    <a:pt x="749" y="604"/>
                  </a:lnTo>
                  <a:lnTo>
                    <a:pt x="752" y="596"/>
                  </a:lnTo>
                  <a:lnTo>
                    <a:pt x="751" y="590"/>
                  </a:lnTo>
                  <a:lnTo>
                    <a:pt x="744" y="588"/>
                  </a:lnTo>
                  <a:lnTo>
                    <a:pt x="738" y="593"/>
                  </a:lnTo>
                  <a:lnTo>
                    <a:pt x="732" y="596"/>
                  </a:lnTo>
                  <a:lnTo>
                    <a:pt x="724" y="601"/>
                  </a:lnTo>
                  <a:lnTo>
                    <a:pt x="711" y="606"/>
                  </a:lnTo>
                  <a:lnTo>
                    <a:pt x="700" y="609"/>
                  </a:lnTo>
                  <a:lnTo>
                    <a:pt x="691" y="612"/>
                  </a:lnTo>
                  <a:lnTo>
                    <a:pt x="684" y="614"/>
                  </a:lnTo>
                  <a:lnTo>
                    <a:pt x="678" y="611"/>
                  </a:lnTo>
                  <a:lnTo>
                    <a:pt x="675" y="606"/>
                  </a:lnTo>
                  <a:lnTo>
                    <a:pt x="673" y="596"/>
                  </a:lnTo>
                  <a:lnTo>
                    <a:pt x="673" y="588"/>
                  </a:lnTo>
                  <a:lnTo>
                    <a:pt x="673" y="581"/>
                  </a:lnTo>
                  <a:lnTo>
                    <a:pt x="667" y="574"/>
                  </a:lnTo>
                  <a:lnTo>
                    <a:pt x="661" y="566"/>
                  </a:lnTo>
                  <a:lnTo>
                    <a:pt x="658" y="558"/>
                  </a:lnTo>
                  <a:lnTo>
                    <a:pt x="648" y="547"/>
                  </a:lnTo>
                  <a:lnTo>
                    <a:pt x="643" y="541"/>
                  </a:lnTo>
                  <a:lnTo>
                    <a:pt x="637" y="536"/>
                  </a:lnTo>
                  <a:lnTo>
                    <a:pt x="624" y="538"/>
                  </a:lnTo>
                  <a:lnTo>
                    <a:pt x="616" y="535"/>
                  </a:lnTo>
                  <a:lnTo>
                    <a:pt x="610" y="525"/>
                  </a:lnTo>
                  <a:lnTo>
                    <a:pt x="605" y="517"/>
                  </a:lnTo>
                  <a:lnTo>
                    <a:pt x="602" y="508"/>
                  </a:lnTo>
                  <a:lnTo>
                    <a:pt x="599" y="498"/>
                  </a:lnTo>
                  <a:lnTo>
                    <a:pt x="590" y="487"/>
                  </a:lnTo>
                  <a:lnTo>
                    <a:pt x="583" y="482"/>
                  </a:lnTo>
                  <a:lnTo>
                    <a:pt x="578" y="478"/>
                  </a:lnTo>
                  <a:lnTo>
                    <a:pt x="577" y="465"/>
                  </a:lnTo>
                  <a:lnTo>
                    <a:pt x="578" y="459"/>
                  </a:lnTo>
                  <a:lnTo>
                    <a:pt x="571" y="457"/>
                  </a:lnTo>
                  <a:lnTo>
                    <a:pt x="571" y="449"/>
                  </a:lnTo>
                  <a:lnTo>
                    <a:pt x="569" y="440"/>
                  </a:lnTo>
                  <a:lnTo>
                    <a:pt x="567" y="433"/>
                  </a:lnTo>
                  <a:lnTo>
                    <a:pt x="563" y="432"/>
                  </a:lnTo>
                  <a:lnTo>
                    <a:pt x="559" y="433"/>
                  </a:lnTo>
                  <a:lnTo>
                    <a:pt x="555" y="438"/>
                  </a:lnTo>
                  <a:lnTo>
                    <a:pt x="550" y="438"/>
                  </a:lnTo>
                  <a:lnTo>
                    <a:pt x="545" y="433"/>
                  </a:lnTo>
                  <a:lnTo>
                    <a:pt x="540" y="426"/>
                  </a:lnTo>
                  <a:lnTo>
                    <a:pt x="531" y="413"/>
                  </a:lnTo>
                  <a:lnTo>
                    <a:pt x="525" y="403"/>
                  </a:lnTo>
                  <a:lnTo>
                    <a:pt x="514" y="395"/>
                  </a:lnTo>
                  <a:lnTo>
                    <a:pt x="509" y="388"/>
                  </a:lnTo>
                  <a:lnTo>
                    <a:pt x="506" y="375"/>
                  </a:lnTo>
                  <a:lnTo>
                    <a:pt x="506" y="365"/>
                  </a:lnTo>
                  <a:lnTo>
                    <a:pt x="507" y="358"/>
                  </a:lnTo>
                  <a:lnTo>
                    <a:pt x="510" y="346"/>
                  </a:lnTo>
                  <a:lnTo>
                    <a:pt x="510" y="335"/>
                  </a:lnTo>
                  <a:lnTo>
                    <a:pt x="510" y="326"/>
                  </a:lnTo>
                  <a:lnTo>
                    <a:pt x="504" y="321"/>
                  </a:lnTo>
                  <a:lnTo>
                    <a:pt x="499" y="323"/>
                  </a:lnTo>
                  <a:lnTo>
                    <a:pt x="495" y="326"/>
                  </a:lnTo>
                  <a:lnTo>
                    <a:pt x="496" y="332"/>
                  </a:lnTo>
                  <a:lnTo>
                    <a:pt x="496" y="337"/>
                  </a:lnTo>
                  <a:lnTo>
                    <a:pt x="491" y="339"/>
                  </a:lnTo>
                  <a:lnTo>
                    <a:pt x="487" y="335"/>
                  </a:lnTo>
                  <a:lnTo>
                    <a:pt x="485" y="329"/>
                  </a:lnTo>
                  <a:lnTo>
                    <a:pt x="484" y="304"/>
                  </a:lnTo>
                  <a:lnTo>
                    <a:pt x="480" y="288"/>
                  </a:lnTo>
                  <a:lnTo>
                    <a:pt x="479" y="263"/>
                  </a:lnTo>
                  <a:lnTo>
                    <a:pt x="477" y="237"/>
                  </a:lnTo>
                  <a:lnTo>
                    <a:pt x="474" y="218"/>
                  </a:lnTo>
                  <a:lnTo>
                    <a:pt x="472" y="206"/>
                  </a:lnTo>
                  <a:lnTo>
                    <a:pt x="471" y="198"/>
                  </a:lnTo>
                  <a:lnTo>
                    <a:pt x="466" y="191"/>
                  </a:lnTo>
                  <a:lnTo>
                    <a:pt x="458" y="190"/>
                  </a:lnTo>
                  <a:lnTo>
                    <a:pt x="447" y="187"/>
                  </a:lnTo>
                  <a:lnTo>
                    <a:pt x="441" y="183"/>
                  </a:lnTo>
                  <a:lnTo>
                    <a:pt x="433" y="182"/>
                  </a:lnTo>
                  <a:lnTo>
                    <a:pt x="427" y="179"/>
                  </a:lnTo>
                  <a:lnTo>
                    <a:pt x="420" y="169"/>
                  </a:lnTo>
                  <a:lnTo>
                    <a:pt x="412" y="163"/>
                  </a:lnTo>
                  <a:lnTo>
                    <a:pt x="404" y="160"/>
                  </a:lnTo>
                  <a:lnTo>
                    <a:pt x="401" y="157"/>
                  </a:lnTo>
                  <a:lnTo>
                    <a:pt x="400" y="147"/>
                  </a:lnTo>
                  <a:lnTo>
                    <a:pt x="398" y="142"/>
                  </a:lnTo>
                  <a:lnTo>
                    <a:pt x="389" y="136"/>
                  </a:lnTo>
                  <a:lnTo>
                    <a:pt x="376" y="127"/>
                  </a:lnTo>
                  <a:lnTo>
                    <a:pt x="368" y="115"/>
                  </a:lnTo>
                  <a:lnTo>
                    <a:pt x="355" y="108"/>
                  </a:lnTo>
                  <a:lnTo>
                    <a:pt x="348" y="104"/>
                  </a:lnTo>
                  <a:lnTo>
                    <a:pt x="329" y="103"/>
                  </a:lnTo>
                  <a:lnTo>
                    <a:pt x="324" y="106"/>
                  </a:lnTo>
                  <a:lnTo>
                    <a:pt x="317" y="109"/>
                  </a:lnTo>
                  <a:lnTo>
                    <a:pt x="314" y="114"/>
                  </a:lnTo>
                  <a:lnTo>
                    <a:pt x="311" y="115"/>
                  </a:lnTo>
                  <a:lnTo>
                    <a:pt x="311" y="123"/>
                  </a:lnTo>
                  <a:lnTo>
                    <a:pt x="308" y="127"/>
                  </a:lnTo>
                  <a:lnTo>
                    <a:pt x="303" y="128"/>
                  </a:lnTo>
                  <a:lnTo>
                    <a:pt x="297" y="130"/>
                  </a:lnTo>
                  <a:lnTo>
                    <a:pt x="292" y="133"/>
                  </a:lnTo>
                  <a:lnTo>
                    <a:pt x="287" y="138"/>
                  </a:lnTo>
                  <a:lnTo>
                    <a:pt x="280" y="142"/>
                  </a:lnTo>
                  <a:lnTo>
                    <a:pt x="270" y="145"/>
                  </a:lnTo>
                  <a:lnTo>
                    <a:pt x="264" y="147"/>
                  </a:lnTo>
                  <a:lnTo>
                    <a:pt x="256" y="150"/>
                  </a:lnTo>
                  <a:lnTo>
                    <a:pt x="248" y="150"/>
                  </a:lnTo>
                  <a:lnTo>
                    <a:pt x="240" y="155"/>
                  </a:lnTo>
                  <a:lnTo>
                    <a:pt x="235" y="157"/>
                  </a:lnTo>
                  <a:lnTo>
                    <a:pt x="231" y="160"/>
                  </a:lnTo>
                  <a:lnTo>
                    <a:pt x="223" y="157"/>
                  </a:lnTo>
                  <a:lnTo>
                    <a:pt x="219" y="153"/>
                  </a:lnTo>
                  <a:lnTo>
                    <a:pt x="215" y="145"/>
                  </a:lnTo>
                  <a:lnTo>
                    <a:pt x="208" y="138"/>
                  </a:lnTo>
                  <a:lnTo>
                    <a:pt x="199" y="131"/>
                  </a:lnTo>
                  <a:lnTo>
                    <a:pt x="186" y="120"/>
                  </a:lnTo>
                  <a:lnTo>
                    <a:pt x="185" y="120"/>
                  </a:lnTo>
                  <a:lnTo>
                    <a:pt x="170" y="114"/>
                  </a:lnTo>
                  <a:lnTo>
                    <a:pt x="151" y="106"/>
                  </a:lnTo>
                  <a:lnTo>
                    <a:pt x="139" y="101"/>
                  </a:lnTo>
                  <a:lnTo>
                    <a:pt x="128" y="98"/>
                  </a:lnTo>
                  <a:lnTo>
                    <a:pt x="123" y="93"/>
                  </a:lnTo>
                  <a:lnTo>
                    <a:pt x="126" y="90"/>
                  </a:lnTo>
                  <a:lnTo>
                    <a:pt x="126" y="84"/>
                  </a:lnTo>
                  <a:lnTo>
                    <a:pt x="121" y="81"/>
                  </a:lnTo>
                  <a:lnTo>
                    <a:pt x="115" y="81"/>
                  </a:lnTo>
                  <a:lnTo>
                    <a:pt x="107" y="82"/>
                  </a:lnTo>
                  <a:lnTo>
                    <a:pt x="102" y="85"/>
                  </a:lnTo>
                  <a:lnTo>
                    <a:pt x="94" y="87"/>
                  </a:lnTo>
                  <a:lnTo>
                    <a:pt x="83" y="92"/>
                  </a:lnTo>
                  <a:lnTo>
                    <a:pt x="77" y="93"/>
                  </a:lnTo>
                  <a:lnTo>
                    <a:pt x="68" y="96"/>
                  </a:lnTo>
                  <a:lnTo>
                    <a:pt x="58" y="93"/>
                  </a:lnTo>
                  <a:lnTo>
                    <a:pt x="53" y="95"/>
                  </a:lnTo>
                  <a:lnTo>
                    <a:pt x="53" y="89"/>
                  </a:lnTo>
                  <a:lnTo>
                    <a:pt x="53" y="84"/>
                  </a:lnTo>
                  <a:lnTo>
                    <a:pt x="53" y="81"/>
                  </a:lnTo>
                  <a:lnTo>
                    <a:pt x="49" y="85"/>
                  </a:lnTo>
                  <a:lnTo>
                    <a:pt x="42" y="89"/>
                  </a:lnTo>
                  <a:lnTo>
                    <a:pt x="39" y="92"/>
                  </a:lnTo>
                  <a:lnTo>
                    <a:pt x="31" y="98"/>
                  </a:lnTo>
                  <a:lnTo>
                    <a:pt x="25" y="100"/>
                  </a:lnTo>
                  <a:lnTo>
                    <a:pt x="23" y="101"/>
                  </a:lnTo>
                  <a:lnTo>
                    <a:pt x="22" y="89"/>
                  </a:lnTo>
                  <a:lnTo>
                    <a:pt x="23" y="74"/>
                  </a:lnTo>
                  <a:lnTo>
                    <a:pt x="17" y="68"/>
                  </a:lnTo>
                  <a:lnTo>
                    <a:pt x="8" y="58"/>
                  </a:lnTo>
                  <a:lnTo>
                    <a:pt x="0" y="51"/>
                  </a:lnTo>
                  <a:lnTo>
                    <a:pt x="1" y="39"/>
                  </a:lnTo>
                  <a:lnTo>
                    <a:pt x="3" y="38"/>
                  </a:lnTo>
                  <a:close/>
                </a:path>
              </a:pathLst>
            </a:custGeom>
            <a:solidFill>
              <a:srgbClr val="4BACC6"/>
            </a:solidFill>
            <a:ln w="4763">
              <a:solidFill>
                <a:srgbClr val="000000"/>
              </a:solidFill>
              <a:round/>
              <a:headEnd/>
              <a:tailEnd/>
            </a:ln>
          </p:spPr>
          <p:txBody>
            <a:bodyPr/>
            <a:lstStyle/>
            <a:p>
              <a:endParaRPr lang="en-US" sz="800" dirty="0">
                <a:solidFill>
                  <a:srgbClr val="92D050"/>
                </a:solidFill>
              </a:endParaRPr>
            </a:p>
          </p:txBody>
        </p:sp>
        <p:sp>
          <p:nvSpPr>
            <p:cNvPr id="101" name="Freeform 319"/>
            <p:cNvSpPr>
              <a:spLocks/>
            </p:cNvSpPr>
            <p:nvPr/>
          </p:nvSpPr>
          <p:spPr bwMode="auto">
            <a:xfrm>
              <a:off x="4252" y="3510"/>
              <a:ext cx="19" cy="16"/>
            </a:xfrm>
            <a:custGeom>
              <a:avLst/>
              <a:gdLst>
                <a:gd name="T0" fmla="*/ 19 w 19"/>
                <a:gd name="T1" fmla="*/ 0 h 16"/>
                <a:gd name="T2" fmla="*/ 14 w 19"/>
                <a:gd name="T3" fmla="*/ 1 h 16"/>
                <a:gd name="T4" fmla="*/ 9 w 19"/>
                <a:gd name="T5" fmla="*/ 5 h 16"/>
                <a:gd name="T6" fmla="*/ 5 w 19"/>
                <a:gd name="T7" fmla="*/ 8 h 16"/>
                <a:gd name="T8" fmla="*/ 0 w 19"/>
                <a:gd name="T9" fmla="*/ 11 h 16"/>
                <a:gd name="T10" fmla="*/ 0 w 19"/>
                <a:gd name="T11" fmla="*/ 16 h 16"/>
                <a:gd name="T12" fmla="*/ 5 w 19"/>
                <a:gd name="T13" fmla="*/ 14 h 16"/>
                <a:gd name="T14" fmla="*/ 11 w 19"/>
                <a:gd name="T15" fmla="*/ 9 h 16"/>
                <a:gd name="T16" fmla="*/ 14 w 19"/>
                <a:gd name="T17" fmla="*/ 5 h 16"/>
                <a:gd name="T18" fmla="*/ 19 w 19"/>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6"/>
                <a:gd name="T32" fmla="*/ 19 w 19"/>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6">
                  <a:moveTo>
                    <a:pt x="19" y="0"/>
                  </a:moveTo>
                  <a:lnTo>
                    <a:pt x="14" y="1"/>
                  </a:lnTo>
                  <a:lnTo>
                    <a:pt x="9" y="5"/>
                  </a:lnTo>
                  <a:lnTo>
                    <a:pt x="5" y="8"/>
                  </a:lnTo>
                  <a:lnTo>
                    <a:pt x="0" y="11"/>
                  </a:lnTo>
                  <a:lnTo>
                    <a:pt x="0" y="16"/>
                  </a:lnTo>
                  <a:lnTo>
                    <a:pt x="5" y="14"/>
                  </a:lnTo>
                  <a:lnTo>
                    <a:pt x="11" y="9"/>
                  </a:lnTo>
                  <a:lnTo>
                    <a:pt x="14" y="5"/>
                  </a:lnTo>
                  <a:lnTo>
                    <a:pt x="19" y="0"/>
                  </a:lnTo>
                  <a:close/>
                </a:path>
              </a:pathLst>
            </a:custGeom>
            <a:solidFill>
              <a:srgbClr val="00B050"/>
            </a:solidFill>
            <a:ln w="4763">
              <a:solidFill>
                <a:srgbClr val="000000"/>
              </a:solidFill>
              <a:round/>
              <a:headEnd/>
              <a:tailEnd/>
            </a:ln>
          </p:spPr>
          <p:txBody>
            <a:bodyPr/>
            <a:lstStyle/>
            <a:p>
              <a:endParaRPr lang="en-US" dirty="0"/>
            </a:p>
          </p:txBody>
        </p:sp>
        <p:sp>
          <p:nvSpPr>
            <p:cNvPr id="102" name="Freeform 320"/>
            <p:cNvSpPr>
              <a:spLocks/>
            </p:cNvSpPr>
            <p:nvPr/>
          </p:nvSpPr>
          <p:spPr bwMode="auto">
            <a:xfrm>
              <a:off x="4163" y="3535"/>
              <a:ext cx="46" cy="25"/>
            </a:xfrm>
            <a:custGeom>
              <a:avLst/>
              <a:gdLst>
                <a:gd name="T0" fmla="*/ 46 w 46"/>
                <a:gd name="T1" fmla="*/ 6 h 25"/>
                <a:gd name="T2" fmla="*/ 45 w 46"/>
                <a:gd name="T3" fmla="*/ 2 h 25"/>
                <a:gd name="T4" fmla="*/ 38 w 46"/>
                <a:gd name="T5" fmla="*/ 0 h 25"/>
                <a:gd name="T6" fmla="*/ 32 w 46"/>
                <a:gd name="T7" fmla="*/ 5 h 25"/>
                <a:gd name="T8" fmla="*/ 24 w 46"/>
                <a:gd name="T9" fmla="*/ 8 h 25"/>
                <a:gd name="T10" fmla="*/ 16 w 46"/>
                <a:gd name="T11" fmla="*/ 14 h 25"/>
                <a:gd name="T12" fmla="*/ 10 w 46"/>
                <a:gd name="T13" fmla="*/ 19 h 25"/>
                <a:gd name="T14" fmla="*/ 3 w 46"/>
                <a:gd name="T15" fmla="*/ 21 h 25"/>
                <a:gd name="T16" fmla="*/ 0 w 46"/>
                <a:gd name="T17" fmla="*/ 25 h 25"/>
                <a:gd name="T18" fmla="*/ 5 w 46"/>
                <a:gd name="T19" fmla="*/ 25 h 25"/>
                <a:gd name="T20" fmla="*/ 10 w 46"/>
                <a:gd name="T21" fmla="*/ 22 h 25"/>
                <a:gd name="T22" fmla="*/ 16 w 46"/>
                <a:gd name="T23" fmla="*/ 21 h 25"/>
                <a:gd name="T24" fmla="*/ 21 w 46"/>
                <a:gd name="T25" fmla="*/ 18 h 25"/>
                <a:gd name="T26" fmla="*/ 27 w 46"/>
                <a:gd name="T27" fmla="*/ 14 h 25"/>
                <a:gd name="T28" fmla="*/ 35 w 46"/>
                <a:gd name="T29" fmla="*/ 11 h 25"/>
                <a:gd name="T30" fmla="*/ 41 w 46"/>
                <a:gd name="T31" fmla="*/ 10 h 25"/>
                <a:gd name="T32" fmla="*/ 46 w 46"/>
                <a:gd name="T33" fmla="*/ 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5"/>
                <a:gd name="T53" fmla="*/ 46 w 46"/>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5">
                  <a:moveTo>
                    <a:pt x="46" y="6"/>
                  </a:moveTo>
                  <a:lnTo>
                    <a:pt x="45" y="2"/>
                  </a:lnTo>
                  <a:lnTo>
                    <a:pt x="38" y="0"/>
                  </a:lnTo>
                  <a:lnTo>
                    <a:pt x="32" y="5"/>
                  </a:lnTo>
                  <a:lnTo>
                    <a:pt x="24" y="8"/>
                  </a:lnTo>
                  <a:lnTo>
                    <a:pt x="16" y="14"/>
                  </a:lnTo>
                  <a:lnTo>
                    <a:pt x="10" y="19"/>
                  </a:lnTo>
                  <a:lnTo>
                    <a:pt x="3" y="21"/>
                  </a:lnTo>
                  <a:lnTo>
                    <a:pt x="0" y="25"/>
                  </a:lnTo>
                  <a:lnTo>
                    <a:pt x="5" y="25"/>
                  </a:lnTo>
                  <a:lnTo>
                    <a:pt x="10" y="22"/>
                  </a:lnTo>
                  <a:lnTo>
                    <a:pt x="16" y="21"/>
                  </a:lnTo>
                  <a:lnTo>
                    <a:pt x="21" y="18"/>
                  </a:lnTo>
                  <a:lnTo>
                    <a:pt x="27" y="14"/>
                  </a:lnTo>
                  <a:lnTo>
                    <a:pt x="35" y="11"/>
                  </a:lnTo>
                  <a:lnTo>
                    <a:pt x="41" y="10"/>
                  </a:lnTo>
                  <a:lnTo>
                    <a:pt x="46" y="6"/>
                  </a:lnTo>
                  <a:close/>
                </a:path>
              </a:pathLst>
            </a:custGeom>
            <a:solidFill>
              <a:srgbClr val="00B050"/>
            </a:solidFill>
            <a:ln w="4763">
              <a:solidFill>
                <a:srgbClr val="000000"/>
              </a:solidFill>
              <a:round/>
              <a:headEnd/>
              <a:tailEnd/>
            </a:ln>
          </p:spPr>
          <p:txBody>
            <a:bodyPr/>
            <a:lstStyle/>
            <a:p>
              <a:endParaRPr lang="en-US" dirty="0"/>
            </a:p>
          </p:txBody>
        </p:sp>
        <p:sp>
          <p:nvSpPr>
            <p:cNvPr id="103" name="Freeform 321"/>
            <p:cNvSpPr>
              <a:spLocks/>
            </p:cNvSpPr>
            <p:nvPr/>
          </p:nvSpPr>
          <p:spPr bwMode="auto">
            <a:xfrm>
              <a:off x="3890" y="2390"/>
              <a:ext cx="436" cy="337"/>
            </a:xfrm>
            <a:custGeom>
              <a:avLst/>
              <a:gdLst>
                <a:gd name="T0" fmla="*/ 34 w 436"/>
                <a:gd name="T1" fmla="*/ 32 h 337"/>
                <a:gd name="T2" fmla="*/ 71 w 436"/>
                <a:gd name="T3" fmla="*/ 13 h 337"/>
                <a:gd name="T4" fmla="*/ 102 w 436"/>
                <a:gd name="T5" fmla="*/ 7 h 337"/>
                <a:gd name="T6" fmla="*/ 136 w 436"/>
                <a:gd name="T7" fmla="*/ 3 h 337"/>
                <a:gd name="T8" fmla="*/ 177 w 436"/>
                <a:gd name="T9" fmla="*/ 0 h 337"/>
                <a:gd name="T10" fmla="*/ 201 w 436"/>
                <a:gd name="T11" fmla="*/ 8 h 337"/>
                <a:gd name="T12" fmla="*/ 220 w 436"/>
                <a:gd name="T13" fmla="*/ 14 h 337"/>
                <a:gd name="T14" fmla="*/ 226 w 436"/>
                <a:gd name="T15" fmla="*/ 32 h 337"/>
                <a:gd name="T16" fmla="*/ 254 w 436"/>
                <a:gd name="T17" fmla="*/ 30 h 337"/>
                <a:gd name="T18" fmla="*/ 288 w 436"/>
                <a:gd name="T19" fmla="*/ 22 h 337"/>
                <a:gd name="T20" fmla="*/ 310 w 436"/>
                <a:gd name="T21" fmla="*/ 18 h 337"/>
                <a:gd name="T22" fmla="*/ 321 w 436"/>
                <a:gd name="T23" fmla="*/ 14 h 337"/>
                <a:gd name="T24" fmla="*/ 327 w 436"/>
                <a:gd name="T25" fmla="*/ 19 h 337"/>
                <a:gd name="T26" fmla="*/ 436 w 436"/>
                <a:gd name="T27" fmla="*/ 103 h 337"/>
                <a:gd name="T28" fmla="*/ 436 w 436"/>
                <a:gd name="T29" fmla="*/ 111 h 337"/>
                <a:gd name="T30" fmla="*/ 425 w 436"/>
                <a:gd name="T31" fmla="*/ 119 h 337"/>
                <a:gd name="T32" fmla="*/ 416 w 436"/>
                <a:gd name="T33" fmla="*/ 132 h 337"/>
                <a:gd name="T34" fmla="*/ 408 w 436"/>
                <a:gd name="T35" fmla="*/ 147 h 337"/>
                <a:gd name="T36" fmla="*/ 400 w 436"/>
                <a:gd name="T37" fmla="*/ 163 h 337"/>
                <a:gd name="T38" fmla="*/ 395 w 436"/>
                <a:gd name="T39" fmla="*/ 168 h 337"/>
                <a:gd name="T40" fmla="*/ 392 w 436"/>
                <a:gd name="T41" fmla="*/ 173 h 337"/>
                <a:gd name="T42" fmla="*/ 398 w 436"/>
                <a:gd name="T43" fmla="*/ 182 h 337"/>
                <a:gd name="T44" fmla="*/ 395 w 436"/>
                <a:gd name="T45" fmla="*/ 192 h 337"/>
                <a:gd name="T46" fmla="*/ 389 w 436"/>
                <a:gd name="T47" fmla="*/ 201 h 337"/>
                <a:gd name="T48" fmla="*/ 382 w 436"/>
                <a:gd name="T49" fmla="*/ 206 h 337"/>
                <a:gd name="T50" fmla="*/ 373 w 436"/>
                <a:gd name="T51" fmla="*/ 209 h 337"/>
                <a:gd name="T52" fmla="*/ 371 w 436"/>
                <a:gd name="T53" fmla="*/ 219 h 337"/>
                <a:gd name="T54" fmla="*/ 368 w 436"/>
                <a:gd name="T55" fmla="*/ 225 h 337"/>
                <a:gd name="T56" fmla="*/ 319 w 436"/>
                <a:gd name="T57" fmla="*/ 271 h 337"/>
                <a:gd name="T58" fmla="*/ 297 w 436"/>
                <a:gd name="T59" fmla="*/ 277 h 337"/>
                <a:gd name="T60" fmla="*/ 270 w 436"/>
                <a:gd name="T61" fmla="*/ 280 h 337"/>
                <a:gd name="T62" fmla="*/ 265 w 436"/>
                <a:gd name="T63" fmla="*/ 287 h 337"/>
                <a:gd name="T64" fmla="*/ 273 w 436"/>
                <a:gd name="T65" fmla="*/ 293 h 337"/>
                <a:gd name="T66" fmla="*/ 280 w 436"/>
                <a:gd name="T67" fmla="*/ 304 h 337"/>
                <a:gd name="T68" fmla="*/ 284 w 436"/>
                <a:gd name="T69" fmla="*/ 310 h 337"/>
                <a:gd name="T70" fmla="*/ 278 w 436"/>
                <a:gd name="T71" fmla="*/ 317 h 337"/>
                <a:gd name="T72" fmla="*/ 267 w 436"/>
                <a:gd name="T73" fmla="*/ 320 h 337"/>
                <a:gd name="T74" fmla="*/ 257 w 436"/>
                <a:gd name="T75" fmla="*/ 326 h 337"/>
                <a:gd name="T76" fmla="*/ 256 w 436"/>
                <a:gd name="T77" fmla="*/ 337 h 337"/>
                <a:gd name="T78" fmla="*/ 242 w 436"/>
                <a:gd name="T79" fmla="*/ 336 h 337"/>
                <a:gd name="T80" fmla="*/ 234 w 436"/>
                <a:gd name="T81" fmla="*/ 329 h 337"/>
                <a:gd name="T82" fmla="*/ 234 w 436"/>
                <a:gd name="T83" fmla="*/ 318 h 337"/>
                <a:gd name="T84" fmla="*/ 229 w 436"/>
                <a:gd name="T85" fmla="*/ 309 h 337"/>
                <a:gd name="T86" fmla="*/ 224 w 436"/>
                <a:gd name="T87" fmla="*/ 298 h 337"/>
                <a:gd name="T88" fmla="*/ 216 w 436"/>
                <a:gd name="T89" fmla="*/ 288 h 337"/>
                <a:gd name="T90" fmla="*/ 205 w 436"/>
                <a:gd name="T91" fmla="*/ 280 h 337"/>
                <a:gd name="T92" fmla="*/ 199 w 436"/>
                <a:gd name="T93" fmla="*/ 269 h 337"/>
                <a:gd name="T94" fmla="*/ 194 w 436"/>
                <a:gd name="T95" fmla="*/ 255 h 337"/>
                <a:gd name="T96" fmla="*/ 189 w 436"/>
                <a:gd name="T97" fmla="*/ 242 h 337"/>
                <a:gd name="T98" fmla="*/ 166 w 436"/>
                <a:gd name="T99" fmla="*/ 228 h 337"/>
                <a:gd name="T100" fmla="*/ 155 w 436"/>
                <a:gd name="T101" fmla="*/ 217 h 337"/>
                <a:gd name="T102" fmla="*/ 145 w 436"/>
                <a:gd name="T103" fmla="*/ 211 h 337"/>
                <a:gd name="T104" fmla="*/ 140 w 436"/>
                <a:gd name="T105" fmla="*/ 198 h 337"/>
                <a:gd name="T106" fmla="*/ 121 w 436"/>
                <a:gd name="T107" fmla="*/ 182 h 337"/>
                <a:gd name="T108" fmla="*/ 104 w 436"/>
                <a:gd name="T109" fmla="*/ 165 h 337"/>
                <a:gd name="T110" fmla="*/ 84 w 436"/>
                <a:gd name="T111" fmla="*/ 154 h 337"/>
                <a:gd name="T112" fmla="*/ 58 w 436"/>
                <a:gd name="T113" fmla="*/ 124 h 337"/>
                <a:gd name="T114" fmla="*/ 52 w 436"/>
                <a:gd name="T115" fmla="*/ 113 h 337"/>
                <a:gd name="T116" fmla="*/ 42 w 436"/>
                <a:gd name="T117" fmla="*/ 98 h 337"/>
                <a:gd name="T118" fmla="*/ 27 w 436"/>
                <a:gd name="T119" fmla="*/ 92 h 337"/>
                <a:gd name="T120" fmla="*/ 0 w 436"/>
                <a:gd name="T121" fmla="*/ 76 h 337"/>
                <a:gd name="T122" fmla="*/ 3 w 436"/>
                <a:gd name="T123" fmla="*/ 59 h 337"/>
                <a:gd name="T124" fmla="*/ 16 w 436"/>
                <a:gd name="T125" fmla="*/ 46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
                <a:gd name="T190" fmla="*/ 0 h 337"/>
                <a:gd name="T191" fmla="*/ 436 w 436"/>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 h="337">
                  <a:moveTo>
                    <a:pt x="17" y="40"/>
                  </a:moveTo>
                  <a:lnTo>
                    <a:pt x="34" y="32"/>
                  </a:lnTo>
                  <a:lnTo>
                    <a:pt x="53" y="24"/>
                  </a:lnTo>
                  <a:lnTo>
                    <a:pt x="71" y="13"/>
                  </a:lnTo>
                  <a:lnTo>
                    <a:pt x="82" y="7"/>
                  </a:lnTo>
                  <a:lnTo>
                    <a:pt x="102" y="7"/>
                  </a:lnTo>
                  <a:lnTo>
                    <a:pt x="120" y="5"/>
                  </a:lnTo>
                  <a:lnTo>
                    <a:pt x="136" y="3"/>
                  </a:lnTo>
                  <a:lnTo>
                    <a:pt x="156" y="5"/>
                  </a:lnTo>
                  <a:lnTo>
                    <a:pt x="177" y="0"/>
                  </a:lnTo>
                  <a:lnTo>
                    <a:pt x="191" y="0"/>
                  </a:lnTo>
                  <a:lnTo>
                    <a:pt x="201" y="8"/>
                  </a:lnTo>
                  <a:lnTo>
                    <a:pt x="213" y="8"/>
                  </a:lnTo>
                  <a:lnTo>
                    <a:pt x="220" y="14"/>
                  </a:lnTo>
                  <a:lnTo>
                    <a:pt x="224" y="22"/>
                  </a:lnTo>
                  <a:lnTo>
                    <a:pt x="226" y="32"/>
                  </a:lnTo>
                  <a:lnTo>
                    <a:pt x="234" y="32"/>
                  </a:lnTo>
                  <a:lnTo>
                    <a:pt x="254" y="30"/>
                  </a:lnTo>
                  <a:lnTo>
                    <a:pt x="269" y="26"/>
                  </a:lnTo>
                  <a:lnTo>
                    <a:pt x="288" y="22"/>
                  </a:lnTo>
                  <a:lnTo>
                    <a:pt x="300" y="21"/>
                  </a:lnTo>
                  <a:lnTo>
                    <a:pt x="310" y="18"/>
                  </a:lnTo>
                  <a:lnTo>
                    <a:pt x="318" y="14"/>
                  </a:lnTo>
                  <a:lnTo>
                    <a:pt x="321" y="14"/>
                  </a:lnTo>
                  <a:lnTo>
                    <a:pt x="324" y="16"/>
                  </a:lnTo>
                  <a:lnTo>
                    <a:pt x="327" y="19"/>
                  </a:lnTo>
                  <a:lnTo>
                    <a:pt x="343" y="30"/>
                  </a:lnTo>
                  <a:lnTo>
                    <a:pt x="436" y="103"/>
                  </a:lnTo>
                  <a:lnTo>
                    <a:pt x="436" y="108"/>
                  </a:lnTo>
                  <a:lnTo>
                    <a:pt x="436" y="111"/>
                  </a:lnTo>
                  <a:lnTo>
                    <a:pt x="431" y="114"/>
                  </a:lnTo>
                  <a:lnTo>
                    <a:pt x="425" y="119"/>
                  </a:lnTo>
                  <a:lnTo>
                    <a:pt x="420" y="125"/>
                  </a:lnTo>
                  <a:lnTo>
                    <a:pt x="416" y="132"/>
                  </a:lnTo>
                  <a:lnTo>
                    <a:pt x="411" y="139"/>
                  </a:lnTo>
                  <a:lnTo>
                    <a:pt x="408" y="147"/>
                  </a:lnTo>
                  <a:lnTo>
                    <a:pt x="405" y="157"/>
                  </a:lnTo>
                  <a:lnTo>
                    <a:pt x="400" y="163"/>
                  </a:lnTo>
                  <a:lnTo>
                    <a:pt x="398" y="166"/>
                  </a:lnTo>
                  <a:lnTo>
                    <a:pt x="395" y="168"/>
                  </a:lnTo>
                  <a:lnTo>
                    <a:pt x="390" y="171"/>
                  </a:lnTo>
                  <a:lnTo>
                    <a:pt x="392" y="173"/>
                  </a:lnTo>
                  <a:lnTo>
                    <a:pt x="395" y="176"/>
                  </a:lnTo>
                  <a:lnTo>
                    <a:pt x="398" y="182"/>
                  </a:lnTo>
                  <a:lnTo>
                    <a:pt x="397" y="187"/>
                  </a:lnTo>
                  <a:lnTo>
                    <a:pt x="395" y="192"/>
                  </a:lnTo>
                  <a:lnTo>
                    <a:pt x="393" y="198"/>
                  </a:lnTo>
                  <a:lnTo>
                    <a:pt x="389" y="201"/>
                  </a:lnTo>
                  <a:lnTo>
                    <a:pt x="386" y="203"/>
                  </a:lnTo>
                  <a:lnTo>
                    <a:pt x="382" y="206"/>
                  </a:lnTo>
                  <a:lnTo>
                    <a:pt x="378" y="204"/>
                  </a:lnTo>
                  <a:lnTo>
                    <a:pt x="373" y="209"/>
                  </a:lnTo>
                  <a:lnTo>
                    <a:pt x="371" y="212"/>
                  </a:lnTo>
                  <a:lnTo>
                    <a:pt x="371" y="219"/>
                  </a:lnTo>
                  <a:lnTo>
                    <a:pt x="371" y="222"/>
                  </a:lnTo>
                  <a:lnTo>
                    <a:pt x="368" y="225"/>
                  </a:lnTo>
                  <a:lnTo>
                    <a:pt x="325" y="268"/>
                  </a:lnTo>
                  <a:lnTo>
                    <a:pt x="319" y="271"/>
                  </a:lnTo>
                  <a:lnTo>
                    <a:pt x="311" y="274"/>
                  </a:lnTo>
                  <a:lnTo>
                    <a:pt x="297" y="277"/>
                  </a:lnTo>
                  <a:lnTo>
                    <a:pt x="278" y="279"/>
                  </a:lnTo>
                  <a:lnTo>
                    <a:pt x="270" y="280"/>
                  </a:lnTo>
                  <a:lnTo>
                    <a:pt x="264" y="282"/>
                  </a:lnTo>
                  <a:lnTo>
                    <a:pt x="265" y="287"/>
                  </a:lnTo>
                  <a:lnTo>
                    <a:pt x="269" y="291"/>
                  </a:lnTo>
                  <a:lnTo>
                    <a:pt x="273" y="293"/>
                  </a:lnTo>
                  <a:lnTo>
                    <a:pt x="278" y="299"/>
                  </a:lnTo>
                  <a:lnTo>
                    <a:pt x="280" y="304"/>
                  </a:lnTo>
                  <a:lnTo>
                    <a:pt x="283" y="307"/>
                  </a:lnTo>
                  <a:lnTo>
                    <a:pt x="284" y="310"/>
                  </a:lnTo>
                  <a:lnTo>
                    <a:pt x="280" y="313"/>
                  </a:lnTo>
                  <a:lnTo>
                    <a:pt x="278" y="317"/>
                  </a:lnTo>
                  <a:lnTo>
                    <a:pt x="270" y="317"/>
                  </a:lnTo>
                  <a:lnTo>
                    <a:pt x="267" y="320"/>
                  </a:lnTo>
                  <a:lnTo>
                    <a:pt x="261" y="321"/>
                  </a:lnTo>
                  <a:lnTo>
                    <a:pt x="257" y="326"/>
                  </a:lnTo>
                  <a:lnTo>
                    <a:pt x="256" y="331"/>
                  </a:lnTo>
                  <a:lnTo>
                    <a:pt x="256" y="337"/>
                  </a:lnTo>
                  <a:lnTo>
                    <a:pt x="248" y="337"/>
                  </a:lnTo>
                  <a:lnTo>
                    <a:pt x="242" y="336"/>
                  </a:lnTo>
                  <a:lnTo>
                    <a:pt x="237" y="332"/>
                  </a:lnTo>
                  <a:lnTo>
                    <a:pt x="234" y="329"/>
                  </a:lnTo>
                  <a:lnTo>
                    <a:pt x="232" y="325"/>
                  </a:lnTo>
                  <a:lnTo>
                    <a:pt x="234" y="318"/>
                  </a:lnTo>
                  <a:lnTo>
                    <a:pt x="232" y="313"/>
                  </a:lnTo>
                  <a:lnTo>
                    <a:pt x="229" y="309"/>
                  </a:lnTo>
                  <a:lnTo>
                    <a:pt x="227" y="304"/>
                  </a:lnTo>
                  <a:lnTo>
                    <a:pt x="224" y="298"/>
                  </a:lnTo>
                  <a:lnTo>
                    <a:pt x="220" y="291"/>
                  </a:lnTo>
                  <a:lnTo>
                    <a:pt x="216" y="288"/>
                  </a:lnTo>
                  <a:lnTo>
                    <a:pt x="212" y="283"/>
                  </a:lnTo>
                  <a:lnTo>
                    <a:pt x="205" y="280"/>
                  </a:lnTo>
                  <a:lnTo>
                    <a:pt x="201" y="274"/>
                  </a:lnTo>
                  <a:lnTo>
                    <a:pt x="199" y="269"/>
                  </a:lnTo>
                  <a:lnTo>
                    <a:pt x="199" y="261"/>
                  </a:lnTo>
                  <a:lnTo>
                    <a:pt x="194" y="255"/>
                  </a:lnTo>
                  <a:lnTo>
                    <a:pt x="191" y="249"/>
                  </a:lnTo>
                  <a:lnTo>
                    <a:pt x="189" y="242"/>
                  </a:lnTo>
                  <a:lnTo>
                    <a:pt x="178" y="234"/>
                  </a:lnTo>
                  <a:lnTo>
                    <a:pt x="166" y="228"/>
                  </a:lnTo>
                  <a:lnTo>
                    <a:pt x="158" y="222"/>
                  </a:lnTo>
                  <a:lnTo>
                    <a:pt x="155" y="217"/>
                  </a:lnTo>
                  <a:lnTo>
                    <a:pt x="153" y="212"/>
                  </a:lnTo>
                  <a:lnTo>
                    <a:pt x="145" y="211"/>
                  </a:lnTo>
                  <a:lnTo>
                    <a:pt x="142" y="203"/>
                  </a:lnTo>
                  <a:lnTo>
                    <a:pt x="140" y="198"/>
                  </a:lnTo>
                  <a:lnTo>
                    <a:pt x="136" y="193"/>
                  </a:lnTo>
                  <a:lnTo>
                    <a:pt x="121" y="182"/>
                  </a:lnTo>
                  <a:lnTo>
                    <a:pt x="112" y="173"/>
                  </a:lnTo>
                  <a:lnTo>
                    <a:pt x="104" y="165"/>
                  </a:lnTo>
                  <a:lnTo>
                    <a:pt x="95" y="157"/>
                  </a:lnTo>
                  <a:lnTo>
                    <a:pt x="84" y="154"/>
                  </a:lnTo>
                  <a:lnTo>
                    <a:pt x="77" y="146"/>
                  </a:lnTo>
                  <a:lnTo>
                    <a:pt x="58" y="124"/>
                  </a:lnTo>
                  <a:lnTo>
                    <a:pt x="53" y="117"/>
                  </a:lnTo>
                  <a:lnTo>
                    <a:pt x="52" y="113"/>
                  </a:lnTo>
                  <a:lnTo>
                    <a:pt x="50" y="106"/>
                  </a:lnTo>
                  <a:lnTo>
                    <a:pt x="42" y="98"/>
                  </a:lnTo>
                  <a:lnTo>
                    <a:pt x="34" y="94"/>
                  </a:lnTo>
                  <a:lnTo>
                    <a:pt x="27" y="92"/>
                  </a:lnTo>
                  <a:lnTo>
                    <a:pt x="9" y="89"/>
                  </a:lnTo>
                  <a:lnTo>
                    <a:pt x="0" y="76"/>
                  </a:lnTo>
                  <a:lnTo>
                    <a:pt x="0" y="70"/>
                  </a:lnTo>
                  <a:lnTo>
                    <a:pt x="3" y="59"/>
                  </a:lnTo>
                  <a:lnTo>
                    <a:pt x="9" y="54"/>
                  </a:lnTo>
                  <a:lnTo>
                    <a:pt x="16" y="46"/>
                  </a:lnTo>
                  <a:lnTo>
                    <a:pt x="17" y="40"/>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104" name="Freeform 322"/>
            <p:cNvSpPr>
              <a:spLocks/>
            </p:cNvSpPr>
            <p:nvPr/>
          </p:nvSpPr>
          <p:spPr bwMode="auto">
            <a:xfrm>
              <a:off x="3776" y="2138"/>
              <a:ext cx="789" cy="354"/>
            </a:xfrm>
            <a:custGeom>
              <a:avLst/>
              <a:gdLst>
                <a:gd name="T0" fmla="*/ 730 w 789"/>
                <a:gd name="T1" fmla="*/ 25 h 354"/>
                <a:gd name="T2" fmla="*/ 751 w 789"/>
                <a:gd name="T3" fmla="*/ 59 h 354"/>
                <a:gd name="T4" fmla="*/ 784 w 789"/>
                <a:gd name="T5" fmla="*/ 101 h 354"/>
                <a:gd name="T6" fmla="*/ 745 w 789"/>
                <a:gd name="T7" fmla="*/ 193 h 354"/>
                <a:gd name="T8" fmla="*/ 743 w 789"/>
                <a:gd name="T9" fmla="*/ 185 h 354"/>
                <a:gd name="T10" fmla="*/ 743 w 789"/>
                <a:gd name="T11" fmla="*/ 59 h 354"/>
                <a:gd name="T12" fmla="*/ 723 w 789"/>
                <a:gd name="T13" fmla="*/ 60 h 354"/>
                <a:gd name="T14" fmla="*/ 694 w 789"/>
                <a:gd name="T15" fmla="*/ 82 h 354"/>
                <a:gd name="T16" fmla="*/ 678 w 789"/>
                <a:gd name="T17" fmla="*/ 71 h 354"/>
                <a:gd name="T18" fmla="*/ 675 w 789"/>
                <a:gd name="T19" fmla="*/ 78 h 354"/>
                <a:gd name="T20" fmla="*/ 686 w 789"/>
                <a:gd name="T21" fmla="*/ 97 h 354"/>
                <a:gd name="T22" fmla="*/ 710 w 789"/>
                <a:gd name="T23" fmla="*/ 93 h 354"/>
                <a:gd name="T24" fmla="*/ 729 w 789"/>
                <a:gd name="T25" fmla="*/ 84 h 354"/>
                <a:gd name="T26" fmla="*/ 734 w 789"/>
                <a:gd name="T27" fmla="*/ 98 h 354"/>
                <a:gd name="T28" fmla="*/ 745 w 789"/>
                <a:gd name="T29" fmla="*/ 105 h 354"/>
                <a:gd name="T30" fmla="*/ 753 w 789"/>
                <a:gd name="T31" fmla="*/ 82 h 354"/>
                <a:gd name="T32" fmla="*/ 764 w 789"/>
                <a:gd name="T33" fmla="*/ 98 h 354"/>
                <a:gd name="T34" fmla="*/ 768 w 789"/>
                <a:gd name="T35" fmla="*/ 111 h 354"/>
                <a:gd name="T36" fmla="*/ 761 w 789"/>
                <a:gd name="T37" fmla="*/ 123 h 354"/>
                <a:gd name="T38" fmla="*/ 753 w 789"/>
                <a:gd name="T39" fmla="*/ 144 h 354"/>
                <a:gd name="T40" fmla="*/ 734 w 789"/>
                <a:gd name="T41" fmla="*/ 155 h 354"/>
                <a:gd name="T42" fmla="*/ 715 w 789"/>
                <a:gd name="T43" fmla="*/ 149 h 354"/>
                <a:gd name="T44" fmla="*/ 704 w 789"/>
                <a:gd name="T45" fmla="*/ 144 h 354"/>
                <a:gd name="T46" fmla="*/ 686 w 789"/>
                <a:gd name="T47" fmla="*/ 152 h 354"/>
                <a:gd name="T48" fmla="*/ 693 w 789"/>
                <a:gd name="T49" fmla="*/ 155 h 354"/>
                <a:gd name="T50" fmla="*/ 707 w 789"/>
                <a:gd name="T51" fmla="*/ 161 h 354"/>
                <a:gd name="T52" fmla="*/ 708 w 789"/>
                <a:gd name="T53" fmla="*/ 173 h 354"/>
                <a:gd name="T54" fmla="*/ 704 w 789"/>
                <a:gd name="T55" fmla="*/ 185 h 354"/>
                <a:gd name="T56" fmla="*/ 702 w 789"/>
                <a:gd name="T57" fmla="*/ 199 h 354"/>
                <a:gd name="T58" fmla="*/ 715 w 789"/>
                <a:gd name="T59" fmla="*/ 196 h 354"/>
                <a:gd name="T60" fmla="*/ 727 w 789"/>
                <a:gd name="T61" fmla="*/ 212 h 354"/>
                <a:gd name="T62" fmla="*/ 715 w 789"/>
                <a:gd name="T63" fmla="*/ 228 h 354"/>
                <a:gd name="T64" fmla="*/ 689 w 789"/>
                <a:gd name="T65" fmla="*/ 241 h 354"/>
                <a:gd name="T66" fmla="*/ 659 w 789"/>
                <a:gd name="T67" fmla="*/ 256 h 354"/>
                <a:gd name="T68" fmla="*/ 631 w 789"/>
                <a:gd name="T69" fmla="*/ 282 h 354"/>
                <a:gd name="T70" fmla="*/ 617 w 789"/>
                <a:gd name="T71" fmla="*/ 318 h 354"/>
                <a:gd name="T72" fmla="*/ 580 w 789"/>
                <a:gd name="T73" fmla="*/ 345 h 354"/>
                <a:gd name="T74" fmla="*/ 433 w 789"/>
                <a:gd name="T75" fmla="*/ 266 h 354"/>
                <a:gd name="T76" fmla="*/ 390 w 789"/>
                <a:gd name="T77" fmla="*/ 275 h 354"/>
                <a:gd name="T78" fmla="*/ 338 w 789"/>
                <a:gd name="T79" fmla="*/ 283 h 354"/>
                <a:gd name="T80" fmla="*/ 324 w 789"/>
                <a:gd name="T81" fmla="*/ 261 h 354"/>
                <a:gd name="T82" fmla="*/ 303 w 789"/>
                <a:gd name="T83" fmla="*/ 250 h 354"/>
                <a:gd name="T84" fmla="*/ 266 w 789"/>
                <a:gd name="T85" fmla="*/ 256 h 354"/>
                <a:gd name="T86" fmla="*/ 210 w 789"/>
                <a:gd name="T87" fmla="*/ 260 h 354"/>
                <a:gd name="T88" fmla="*/ 167 w 789"/>
                <a:gd name="T89" fmla="*/ 277 h 354"/>
                <a:gd name="T90" fmla="*/ 95 w 789"/>
                <a:gd name="T91" fmla="*/ 298 h 354"/>
                <a:gd name="T92" fmla="*/ 5 w 789"/>
                <a:gd name="T93" fmla="*/ 294 h 354"/>
                <a:gd name="T94" fmla="*/ 25 w 789"/>
                <a:gd name="T95" fmla="*/ 277 h 354"/>
                <a:gd name="T96" fmla="*/ 44 w 789"/>
                <a:gd name="T97" fmla="*/ 275 h 354"/>
                <a:gd name="T98" fmla="*/ 49 w 789"/>
                <a:gd name="T99" fmla="*/ 252 h 354"/>
                <a:gd name="T100" fmla="*/ 71 w 789"/>
                <a:gd name="T101" fmla="*/ 237 h 354"/>
                <a:gd name="T102" fmla="*/ 95 w 789"/>
                <a:gd name="T103" fmla="*/ 231 h 354"/>
                <a:gd name="T104" fmla="*/ 118 w 789"/>
                <a:gd name="T105" fmla="*/ 209 h 354"/>
                <a:gd name="T106" fmla="*/ 136 w 789"/>
                <a:gd name="T107" fmla="*/ 192 h 354"/>
                <a:gd name="T108" fmla="*/ 152 w 789"/>
                <a:gd name="T109" fmla="*/ 173 h 354"/>
                <a:gd name="T110" fmla="*/ 166 w 789"/>
                <a:gd name="T111" fmla="*/ 182 h 354"/>
                <a:gd name="T112" fmla="*/ 183 w 789"/>
                <a:gd name="T113" fmla="*/ 165 h 354"/>
                <a:gd name="T114" fmla="*/ 201 w 789"/>
                <a:gd name="T115" fmla="*/ 158 h 354"/>
                <a:gd name="T116" fmla="*/ 210 w 789"/>
                <a:gd name="T117" fmla="*/ 150 h 354"/>
                <a:gd name="T118" fmla="*/ 221 w 789"/>
                <a:gd name="T119" fmla="*/ 133 h 354"/>
                <a:gd name="T120" fmla="*/ 232 w 789"/>
                <a:gd name="T121" fmla="*/ 125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9"/>
                <a:gd name="T184" fmla="*/ 0 h 354"/>
                <a:gd name="T185" fmla="*/ 789 w 789"/>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9" h="354">
                  <a:moveTo>
                    <a:pt x="229" y="97"/>
                  </a:moveTo>
                  <a:lnTo>
                    <a:pt x="729" y="0"/>
                  </a:lnTo>
                  <a:lnTo>
                    <a:pt x="730" y="25"/>
                  </a:lnTo>
                  <a:lnTo>
                    <a:pt x="734" y="35"/>
                  </a:lnTo>
                  <a:lnTo>
                    <a:pt x="745" y="46"/>
                  </a:lnTo>
                  <a:lnTo>
                    <a:pt x="751" y="59"/>
                  </a:lnTo>
                  <a:lnTo>
                    <a:pt x="764" y="71"/>
                  </a:lnTo>
                  <a:lnTo>
                    <a:pt x="776" y="90"/>
                  </a:lnTo>
                  <a:lnTo>
                    <a:pt x="784" y="101"/>
                  </a:lnTo>
                  <a:lnTo>
                    <a:pt x="789" y="111"/>
                  </a:lnTo>
                  <a:lnTo>
                    <a:pt x="787" y="152"/>
                  </a:lnTo>
                  <a:lnTo>
                    <a:pt x="745" y="193"/>
                  </a:lnTo>
                  <a:lnTo>
                    <a:pt x="740" y="193"/>
                  </a:lnTo>
                  <a:lnTo>
                    <a:pt x="737" y="190"/>
                  </a:lnTo>
                  <a:lnTo>
                    <a:pt x="743" y="185"/>
                  </a:lnTo>
                  <a:lnTo>
                    <a:pt x="781" y="150"/>
                  </a:lnTo>
                  <a:lnTo>
                    <a:pt x="783" y="111"/>
                  </a:lnTo>
                  <a:lnTo>
                    <a:pt x="743" y="59"/>
                  </a:lnTo>
                  <a:lnTo>
                    <a:pt x="738" y="55"/>
                  </a:lnTo>
                  <a:lnTo>
                    <a:pt x="727" y="57"/>
                  </a:lnTo>
                  <a:lnTo>
                    <a:pt x="723" y="60"/>
                  </a:lnTo>
                  <a:lnTo>
                    <a:pt x="715" y="67"/>
                  </a:lnTo>
                  <a:lnTo>
                    <a:pt x="704" y="78"/>
                  </a:lnTo>
                  <a:lnTo>
                    <a:pt x="694" y="82"/>
                  </a:lnTo>
                  <a:lnTo>
                    <a:pt x="688" y="82"/>
                  </a:lnTo>
                  <a:lnTo>
                    <a:pt x="681" y="78"/>
                  </a:lnTo>
                  <a:lnTo>
                    <a:pt x="678" y="71"/>
                  </a:lnTo>
                  <a:lnTo>
                    <a:pt x="677" y="62"/>
                  </a:lnTo>
                  <a:lnTo>
                    <a:pt x="674" y="65"/>
                  </a:lnTo>
                  <a:lnTo>
                    <a:pt x="675" y="78"/>
                  </a:lnTo>
                  <a:lnTo>
                    <a:pt x="678" y="87"/>
                  </a:lnTo>
                  <a:lnTo>
                    <a:pt x="681" y="95"/>
                  </a:lnTo>
                  <a:lnTo>
                    <a:pt x="686" y="97"/>
                  </a:lnTo>
                  <a:lnTo>
                    <a:pt x="699" y="97"/>
                  </a:lnTo>
                  <a:lnTo>
                    <a:pt x="704" y="93"/>
                  </a:lnTo>
                  <a:lnTo>
                    <a:pt x="710" y="93"/>
                  </a:lnTo>
                  <a:lnTo>
                    <a:pt x="718" y="89"/>
                  </a:lnTo>
                  <a:lnTo>
                    <a:pt x="723" y="84"/>
                  </a:lnTo>
                  <a:lnTo>
                    <a:pt x="729" y="84"/>
                  </a:lnTo>
                  <a:lnTo>
                    <a:pt x="732" y="86"/>
                  </a:lnTo>
                  <a:lnTo>
                    <a:pt x="732" y="93"/>
                  </a:lnTo>
                  <a:lnTo>
                    <a:pt x="734" y="98"/>
                  </a:lnTo>
                  <a:lnTo>
                    <a:pt x="735" y="105"/>
                  </a:lnTo>
                  <a:lnTo>
                    <a:pt x="740" y="108"/>
                  </a:lnTo>
                  <a:lnTo>
                    <a:pt x="745" y="105"/>
                  </a:lnTo>
                  <a:lnTo>
                    <a:pt x="748" y="97"/>
                  </a:lnTo>
                  <a:lnTo>
                    <a:pt x="749" y="89"/>
                  </a:lnTo>
                  <a:lnTo>
                    <a:pt x="753" y="82"/>
                  </a:lnTo>
                  <a:lnTo>
                    <a:pt x="757" y="86"/>
                  </a:lnTo>
                  <a:lnTo>
                    <a:pt x="762" y="90"/>
                  </a:lnTo>
                  <a:lnTo>
                    <a:pt x="764" y="98"/>
                  </a:lnTo>
                  <a:lnTo>
                    <a:pt x="764" y="103"/>
                  </a:lnTo>
                  <a:lnTo>
                    <a:pt x="767" y="105"/>
                  </a:lnTo>
                  <a:lnTo>
                    <a:pt x="768" y="111"/>
                  </a:lnTo>
                  <a:lnTo>
                    <a:pt x="770" y="114"/>
                  </a:lnTo>
                  <a:lnTo>
                    <a:pt x="765" y="119"/>
                  </a:lnTo>
                  <a:lnTo>
                    <a:pt x="761" y="123"/>
                  </a:lnTo>
                  <a:lnTo>
                    <a:pt x="757" y="130"/>
                  </a:lnTo>
                  <a:lnTo>
                    <a:pt x="754" y="138"/>
                  </a:lnTo>
                  <a:lnTo>
                    <a:pt x="753" y="144"/>
                  </a:lnTo>
                  <a:lnTo>
                    <a:pt x="745" y="147"/>
                  </a:lnTo>
                  <a:lnTo>
                    <a:pt x="740" y="152"/>
                  </a:lnTo>
                  <a:lnTo>
                    <a:pt x="734" y="155"/>
                  </a:lnTo>
                  <a:lnTo>
                    <a:pt x="724" y="155"/>
                  </a:lnTo>
                  <a:lnTo>
                    <a:pt x="721" y="152"/>
                  </a:lnTo>
                  <a:lnTo>
                    <a:pt x="715" y="149"/>
                  </a:lnTo>
                  <a:lnTo>
                    <a:pt x="710" y="144"/>
                  </a:lnTo>
                  <a:lnTo>
                    <a:pt x="707" y="141"/>
                  </a:lnTo>
                  <a:lnTo>
                    <a:pt x="704" y="144"/>
                  </a:lnTo>
                  <a:lnTo>
                    <a:pt x="699" y="149"/>
                  </a:lnTo>
                  <a:lnTo>
                    <a:pt x="694" y="150"/>
                  </a:lnTo>
                  <a:lnTo>
                    <a:pt x="686" y="152"/>
                  </a:lnTo>
                  <a:lnTo>
                    <a:pt x="681" y="154"/>
                  </a:lnTo>
                  <a:lnTo>
                    <a:pt x="686" y="155"/>
                  </a:lnTo>
                  <a:lnTo>
                    <a:pt x="693" y="155"/>
                  </a:lnTo>
                  <a:lnTo>
                    <a:pt x="696" y="157"/>
                  </a:lnTo>
                  <a:lnTo>
                    <a:pt x="702" y="158"/>
                  </a:lnTo>
                  <a:lnTo>
                    <a:pt x="707" y="161"/>
                  </a:lnTo>
                  <a:lnTo>
                    <a:pt x="712" y="165"/>
                  </a:lnTo>
                  <a:lnTo>
                    <a:pt x="712" y="168"/>
                  </a:lnTo>
                  <a:lnTo>
                    <a:pt x="708" y="173"/>
                  </a:lnTo>
                  <a:lnTo>
                    <a:pt x="707" y="177"/>
                  </a:lnTo>
                  <a:lnTo>
                    <a:pt x="707" y="182"/>
                  </a:lnTo>
                  <a:lnTo>
                    <a:pt x="704" y="185"/>
                  </a:lnTo>
                  <a:lnTo>
                    <a:pt x="702" y="190"/>
                  </a:lnTo>
                  <a:lnTo>
                    <a:pt x="700" y="195"/>
                  </a:lnTo>
                  <a:lnTo>
                    <a:pt x="702" y="199"/>
                  </a:lnTo>
                  <a:lnTo>
                    <a:pt x="705" y="203"/>
                  </a:lnTo>
                  <a:lnTo>
                    <a:pt x="708" y="198"/>
                  </a:lnTo>
                  <a:lnTo>
                    <a:pt x="715" y="196"/>
                  </a:lnTo>
                  <a:lnTo>
                    <a:pt x="721" y="198"/>
                  </a:lnTo>
                  <a:lnTo>
                    <a:pt x="726" y="203"/>
                  </a:lnTo>
                  <a:lnTo>
                    <a:pt x="727" y="212"/>
                  </a:lnTo>
                  <a:lnTo>
                    <a:pt x="726" y="215"/>
                  </a:lnTo>
                  <a:lnTo>
                    <a:pt x="721" y="222"/>
                  </a:lnTo>
                  <a:lnTo>
                    <a:pt x="715" y="228"/>
                  </a:lnTo>
                  <a:lnTo>
                    <a:pt x="708" y="233"/>
                  </a:lnTo>
                  <a:lnTo>
                    <a:pt x="699" y="241"/>
                  </a:lnTo>
                  <a:lnTo>
                    <a:pt x="689" y="241"/>
                  </a:lnTo>
                  <a:lnTo>
                    <a:pt x="677" y="244"/>
                  </a:lnTo>
                  <a:lnTo>
                    <a:pt x="667" y="248"/>
                  </a:lnTo>
                  <a:lnTo>
                    <a:pt x="659" y="256"/>
                  </a:lnTo>
                  <a:lnTo>
                    <a:pt x="648" y="264"/>
                  </a:lnTo>
                  <a:lnTo>
                    <a:pt x="639" y="274"/>
                  </a:lnTo>
                  <a:lnTo>
                    <a:pt x="631" y="282"/>
                  </a:lnTo>
                  <a:lnTo>
                    <a:pt x="623" y="299"/>
                  </a:lnTo>
                  <a:lnTo>
                    <a:pt x="617" y="309"/>
                  </a:lnTo>
                  <a:lnTo>
                    <a:pt x="617" y="318"/>
                  </a:lnTo>
                  <a:lnTo>
                    <a:pt x="612" y="324"/>
                  </a:lnTo>
                  <a:lnTo>
                    <a:pt x="596" y="337"/>
                  </a:lnTo>
                  <a:lnTo>
                    <a:pt x="580" y="345"/>
                  </a:lnTo>
                  <a:lnTo>
                    <a:pt x="564" y="353"/>
                  </a:lnTo>
                  <a:lnTo>
                    <a:pt x="550" y="354"/>
                  </a:lnTo>
                  <a:lnTo>
                    <a:pt x="433" y="266"/>
                  </a:lnTo>
                  <a:lnTo>
                    <a:pt x="414" y="271"/>
                  </a:lnTo>
                  <a:lnTo>
                    <a:pt x="405" y="274"/>
                  </a:lnTo>
                  <a:lnTo>
                    <a:pt x="390" y="275"/>
                  </a:lnTo>
                  <a:lnTo>
                    <a:pt x="375" y="280"/>
                  </a:lnTo>
                  <a:lnTo>
                    <a:pt x="365" y="282"/>
                  </a:lnTo>
                  <a:lnTo>
                    <a:pt x="338" y="283"/>
                  </a:lnTo>
                  <a:lnTo>
                    <a:pt x="335" y="271"/>
                  </a:lnTo>
                  <a:lnTo>
                    <a:pt x="330" y="266"/>
                  </a:lnTo>
                  <a:lnTo>
                    <a:pt x="324" y="261"/>
                  </a:lnTo>
                  <a:lnTo>
                    <a:pt x="316" y="261"/>
                  </a:lnTo>
                  <a:lnTo>
                    <a:pt x="311" y="261"/>
                  </a:lnTo>
                  <a:lnTo>
                    <a:pt x="303" y="250"/>
                  </a:lnTo>
                  <a:lnTo>
                    <a:pt x="285" y="252"/>
                  </a:lnTo>
                  <a:lnTo>
                    <a:pt x="272" y="252"/>
                  </a:lnTo>
                  <a:lnTo>
                    <a:pt x="266" y="256"/>
                  </a:lnTo>
                  <a:lnTo>
                    <a:pt x="242" y="255"/>
                  </a:lnTo>
                  <a:lnTo>
                    <a:pt x="226" y="255"/>
                  </a:lnTo>
                  <a:lnTo>
                    <a:pt x="210" y="260"/>
                  </a:lnTo>
                  <a:lnTo>
                    <a:pt x="196" y="261"/>
                  </a:lnTo>
                  <a:lnTo>
                    <a:pt x="190" y="264"/>
                  </a:lnTo>
                  <a:lnTo>
                    <a:pt x="167" y="277"/>
                  </a:lnTo>
                  <a:lnTo>
                    <a:pt x="142" y="285"/>
                  </a:lnTo>
                  <a:lnTo>
                    <a:pt x="133" y="290"/>
                  </a:lnTo>
                  <a:lnTo>
                    <a:pt x="95" y="298"/>
                  </a:lnTo>
                  <a:lnTo>
                    <a:pt x="62" y="301"/>
                  </a:lnTo>
                  <a:lnTo>
                    <a:pt x="0" y="307"/>
                  </a:lnTo>
                  <a:lnTo>
                    <a:pt x="5" y="294"/>
                  </a:lnTo>
                  <a:lnTo>
                    <a:pt x="11" y="290"/>
                  </a:lnTo>
                  <a:lnTo>
                    <a:pt x="19" y="283"/>
                  </a:lnTo>
                  <a:lnTo>
                    <a:pt x="25" y="277"/>
                  </a:lnTo>
                  <a:lnTo>
                    <a:pt x="33" y="277"/>
                  </a:lnTo>
                  <a:lnTo>
                    <a:pt x="41" y="279"/>
                  </a:lnTo>
                  <a:lnTo>
                    <a:pt x="44" y="275"/>
                  </a:lnTo>
                  <a:lnTo>
                    <a:pt x="43" y="271"/>
                  </a:lnTo>
                  <a:lnTo>
                    <a:pt x="43" y="264"/>
                  </a:lnTo>
                  <a:lnTo>
                    <a:pt x="49" y="252"/>
                  </a:lnTo>
                  <a:lnTo>
                    <a:pt x="54" y="245"/>
                  </a:lnTo>
                  <a:lnTo>
                    <a:pt x="62" y="241"/>
                  </a:lnTo>
                  <a:lnTo>
                    <a:pt x="71" y="237"/>
                  </a:lnTo>
                  <a:lnTo>
                    <a:pt x="82" y="237"/>
                  </a:lnTo>
                  <a:lnTo>
                    <a:pt x="90" y="237"/>
                  </a:lnTo>
                  <a:lnTo>
                    <a:pt x="95" y="231"/>
                  </a:lnTo>
                  <a:lnTo>
                    <a:pt x="103" y="222"/>
                  </a:lnTo>
                  <a:lnTo>
                    <a:pt x="112" y="212"/>
                  </a:lnTo>
                  <a:lnTo>
                    <a:pt x="118" y="209"/>
                  </a:lnTo>
                  <a:lnTo>
                    <a:pt x="128" y="204"/>
                  </a:lnTo>
                  <a:lnTo>
                    <a:pt x="134" y="198"/>
                  </a:lnTo>
                  <a:lnTo>
                    <a:pt x="136" y="192"/>
                  </a:lnTo>
                  <a:lnTo>
                    <a:pt x="144" y="188"/>
                  </a:lnTo>
                  <a:lnTo>
                    <a:pt x="147" y="182"/>
                  </a:lnTo>
                  <a:lnTo>
                    <a:pt x="152" y="173"/>
                  </a:lnTo>
                  <a:lnTo>
                    <a:pt x="158" y="171"/>
                  </a:lnTo>
                  <a:lnTo>
                    <a:pt x="161" y="177"/>
                  </a:lnTo>
                  <a:lnTo>
                    <a:pt x="166" y="182"/>
                  </a:lnTo>
                  <a:lnTo>
                    <a:pt x="167" y="179"/>
                  </a:lnTo>
                  <a:lnTo>
                    <a:pt x="175" y="171"/>
                  </a:lnTo>
                  <a:lnTo>
                    <a:pt x="183" y="165"/>
                  </a:lnTo>
                  <a:lnTo>
                    <a:pt x="188" y="158"/>
                  </a:lnTo>
                  <a:lnTo>
                    <a:pt x="194" y="157"/>
                  </a:lnTo>
                  <a:lnTo>
                    <a:pt x="201" y="158"/>
                  </a:lnTo>
                  <a:lnTo>
                    <a:pt x="205" y="161"/>
                  </a:lnTo>
                  <a:lnTo>
                    <a:pt x="209" y="157"/>
                  </a:lnTo>
                  <a:lnTo>
                    <a:pt x="210" y="150"/>
                  </a:lnTo>
                  <a:lnTo>
                    <a:pt x="212" y="144"/>
                  </a:lnTo>
                  <a:lnTo>
                    <a:pt x="216" y="139"/>
                  </a:lnTo>
                  <a:lnTo>
                    <a:pt x="221" y="133"/>
                  </a:lnTo>
                  <a:lnTo>
                    <a:pt x="226" y="130"/>
                  </a:lnTo>
                  <a:lnTo>
                    <a:pt x="231" y="128"/>
                  </a:lnTo>
                  <a:lnTo>
                    <a:pt x="232" y="125"/>
                  </a:lnTo>
                  <a:lnTo>
                    <a:pt x="231" y="119"/>
                  </a:lnTo>
                  <a:lnTo>
                    <a:pt x="229" y="97"/>
                  </a:lnTo>
                  <a:close/>
                </a:path>
              </a:pathLst>
            </a:custGeom>
            <a:solidFill>
              <a:schemeClr val="bg1">
                <a:lumMod val="85000"/>
              </a:schemeClr>
            </a:solidFill>
            <a:ln w="4763">
              <a:solidFill>
                <a:srgbClr val="000000"/>
              </a:solidFill>
              <a:round/>
              <a:headEnd/>
              <a:tailEnd/>
            </a:ln>
          </p:spPr>
          <p:txBody>
            <a:bodyPr/>
            <a:lstStyle/>
            <a:p>
              <a:endParaRPr lang="en-US" dirty="0">
                <a:solidFill>
                  <a:srgbClr val="CC6600"/>
                </a:solidFill>
              </a:endParaRPr>
            </a:p>
          </p:txBody>
        </p:sp>
        <p:sp>
          <p:nvSpPr>
            <p:cNvPr id="105" name="Freeform 323"/>
            <p:cNvSpPr>
              <a:spLocks/>
            </p:cNvSpPr>
            <p:nvPr/>
          </p:nvSpPr>
          <p:spPr bwMode="auto">
            <a:xfrm>
              <a:off x="3875" y="1880"/>
              <a:ext cx="630" cy="367"/>
            </a:xfrm>
            <a:custGeom>
              <a:avLst/>
              <a:gdLst>
                <a:gd name="T0" fmla="*/ 8 w 630"/>
                <a:gd name="T1" fmla="*/ 348 h 367"/>
                <a:gd name="T2" fmla="*/ 19 w 630"/>
                <a:gd name="T3" fmla="*/ 342 h 367"/>
                <a:gd name="T4" fmla="*/ 27 w 630"/>
                <a:gd name="T5" fmla="*/ 332 h 367"/>
                <a:gd name="T6" fmla="*/ 38 w 630"/>
                <a:gd name="T7" fmla="*/ 323 h 367"/>
                <a:gd name="T8" fmla="*/ 42 w 630"/>
                <a:gd name="T9" fmla="*/ 309 h 367"/>
                <a:gd name="T10" fmla="*/ 61 w 630"/>
                <a:gd name="T11" fmla="*/ 293 h 367"/>
                <a:gd name="T12" fmla="*/ 83 w 630"/>
                <a:gd name="T13" fmla="*/ 274 h 367"/>
                <a:gd name="T14" fmla="*/ 95 w 630"/>
                <a:gd name="T15" fmla="*/ 264 h 367"/>
                <a:gd name="T16" fmla="*/ 106 w 630"/>
                <a:gd name="T17" fmla="*/ 282 h 367"/>
                <a:gd name="T18" fmla="*/ 129 w 630"/>
                <a:gd name="T19" fmla="*/ 291 h 367"/>
                <a:gd name="T20" fmla="*/ 144 w 630"/>
                <a:gd name="T21" fmla="*/ 282 h 367"/>
                <a:gd name="T22" fmla="*/ 157 w 630"/>
                <a:gd name="T23" fmla="*/ 277 h 367"/>
                <a:gd name="T24" fmla="*/ 176 w 630"/>
                <a:gd name="T25" fmla="*/ 275 h 367"/>
                <a:gd name="T26" fmla="*/ 193 w 630"/>
                <a:gd name="T27" fmla="*/ 261 h 367"/>
                <a:gd name="T28" fmla="*/ 209 w 630"/>
                <a:gd name="T29" fmla="*/ 253 h 367"/>
                <a:gd name="T30" fmla="*/ 233 w 630"/>
                <a:gd name="T31" fmla="*/ 244 h 367"/>
                <a:gd name="T32" fmla="*/ 239 w 630"/>
                <a:gd name="T33" fmla="*/ 220 h 367"/>
                <a:gd name="T34" fmla="*/ 246 w 630"/>
                <a:gd name="T35" fmla="*/ 198 h 367"/>
                <a:gd name="T36" fmla="*/ 255 w 630"/>
                <a:gd name="T37" fmla="*/ 166 h 367"/>
                <a:gd name="T38" fmla="*/ 261 w 630"/>
                <a:gd name="T39" fmla="*/ 149 h 367"/>
                <a:gd name="T40" fmla="*/ 268 w 630"/>
                <a:gd name="T41" fmla="*/ 130 h 367"/>
                <a:gd name="T42" fmla="*/ 277 w 630"/>
                <a:gd name="T43" fmla="*/ 114 h 367"/>
                <a:gd name="T44" fmla="*/ 293 w 630"/>
                <a:gd name="T45" fmla="*/ 124 h 367"/>
                <a:gd name="T46" fmla="*/ 307 w 630"/>
                <a:gd name="T47" fmla="*/ 116 h 367"/>
                <a:gd name="T48" fmla="*/ 317 w 630"/>
                <a:gd name="T49" fmla="*/ 86 h 367"/>
                <a:gd name="T50" fmla="*/ 328 w 630"/>
                <a:gd name="T51" fmla="*/ 78 h 367"/>
                <a:gd name="T52" fmla="*/ 336 w 630"/>
                <a:gd name="T53" fmla="*/ 71 h 367"/>
                <a:gd name="T54" fmla="*/ 356 w 630"/>
                <a:gd name="T55" fmla="*/ 45 h 367"/>
                <a:gd name="T56" fmla="*/ 371 w 630"/>
                <a:gd name="T57" fmla="*/ 0 h 367"/>
                <a:gd name="T58" fmla="*/ 390 w 630"/>
                <a:gd name="T59" fmla="*/ 14 h 367"/>
                <a:gd name="T60" fmla="*/ 410 w 630"/>
                <a:gd name="T61" fmla="*/ 22 h 367"/>
                <a:gd name="T62" fmla="*/ 421 w 630"/>
                <a:gd name="T63" fmla="*/ 5 h 367"/>
                <a:gd name="T64" fmla="*/ 439 w 630"/>
                <a:gd name="T65" fmla="*/ 11 h 367"/>
                <a:gd name="T66" fmla="*/ 453 w 630"/>
                <a:gd name="T67" fmla="*/ 26 h 367"/>
                <a:gd name="T68" fmla="*/ 480 w 630"/>
                <a:gd name="T69" fmla="*/ 40 h 367"/>
                <a:gd name="T70" fmla="*/ 480 w 630"/>
                <a:gd name="T71" fmla="*/ 68 h 367"/>
                <a:gd name="T72" fmla="*/ 478 w 630"/>
                <a:gd name="T73" fmla="*/ 89 h 367"/>
                <a:gd name="T74" fmla="*/ 510 w 630"/>
                <a:gd name="T75" fmla="*/ 106 h 367"/>
                <a:gd name="T76" fmla="*/ 548 w 630"/>
                <a:gd name="T77" fmla="*/ 119 h 367"/>
                <a:gd name="T78" fmla="*/ 571 w 630"/>
                <a:gd name="T79" fmla="*/ 139 h 367"/>
                <a:gd name="T80" fmla="*/ 565 w 630"/>
                <a:gd name="T81" fmla="*/ 163 h 367"/>
                <a:gd name="T82" fmla="*/ 578 w 630"/>
                <a:gd name="T83" fmla="*/ 182 h 367"/>
                <a:gd name="T84" fmla="*/ 578 w 630"/>
                <a:gd name="T85" fmla="*/ 201 h 367"/>
                <a:gd name="T86" fmla="*/ 590 w 630"/>
                <a:gd name="T87" fmla="*/ 219 h 367"/>
                <a:gd name="T88" fmla="*/ 608 w 630"/>
                <a:gd name="T89" fmla="*/ 234 h 367"/>
                <a:gd name="T90" fmla="*/ 628 w 630"/>
                <a:gd name="T91" fmla="*/ 244 h 367"/>
                <a:gd name="T92" fmla="*/ 130 w 630"/>
                <a:gd name="T93" fmla="*/ 355 h 3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367"/>
                <a:gd name="T143" fmla="*/ 630 w 630"/>
                <a:gd name="T144" fmla="*/ 367 h 3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367">
                  <a:moveTo>
                    <a:pt x="0" y="366"/>
                  </a:moveTo>
                  <a:lnTo>
                    <a:pt x="7" y="356"/>
                  </a:lnTo>
                  <a:lnTo>
                    <a:pt x="8" y="348"/>
                  </a:lnTo>
                  <a:lnTo>
                    <a:pt x="12" y="345"/>
                  </a:lnTo>
                  <a:lnTo>
                    <a:pt x="16" y="344"/>
                  </a:lnTo>
                  <a:lnTo>
                    <a:pt x="19" y="342"/>
                  </a:lnTo>
                  <a:lnTo>
                    <a:pt x="26" y="340"/>
                  </a:lnTo>
                  <a:lnTo>
                    <a:pt x="26" y="336"/>
                  </a:lnTo>
                  <a:lnTo>
                    <a:pt x="27" y="332"/>
                  </a:lnTo>
                  <a:lnTo>
                    <a:pt x="31" y="329"/>
                  </a:lnTo>
                  <a:lnTo>
                    <a:pt x="35" y="326"/>
                  </a:lnTo>
                  <a:lnTo>
                    <a:pt x="38" y="323"/>
                  </a:lnTo>
                  <a:lnTo>
                    <a:pt x="38" y="317"/>
                  </a:lnTo>
                  <a:lnTo>
                    <a:pt x="38" y="312"/>
                  </a:lnTo>
                  <a:lnTo>
                    <a:pt x="42" y="309"/>
                  </a:lnTo>
                  <a:lnTo>
                    <a:pt x="46" y="306"/>
                  </a:lnTo>
                  <a:lnTo>
                    <a:pt x="54" y="299"/>
                  </a:lnTo>
                  <a:lnTo>
                    <a:pt x="61" y="293"/>
                  </a:lnTo>
                  <a:lnTo>
                    <a:pt x="68" y="285"/>
                  </a:lnTo>
                  <a:lnTo>
                    <a:pt x="76" y="277"/>
                  </a:lnTo>
                  <a:lnTo>
                    <a:pt x="83" y="274"/>
                  </a:lnTo>
                  <a:lnTo>
                    <a:pt x="87" y="268"/>
                  </a:lnTo>
                  <a:lnTo>
                    <a:pt x="91" y="264"/>
                  </a:lnTo>
                  <a:lnTo>
                    <a:pt x="95" y="264"/>
                  </a:lnTo>
                  <a:lnTo>
                    <a:pt x="99" y="271"/>
                  </a:lnTo>
                  <a:lnTo>
                    <a:pt x="100" y="275"/>
                  </a:lnTo>
                  <a:lnTo>
                    <a:pt x="106" y="282"/>
                  </a:lnTo>
                  <a:lnTo>
                    <a:pt x="113" y="285"/>
                  </a:lnTo>
                  <a:lnTo>
                    <a:pt x="121" y="290"/>
                  </a:lnTo>
                  <a:lnTo>
                    <a:pt x="129" y="291"/>
                  </a:lnTo>
                  <a:lnTo>
                    <a:pt x="133" y="290"/>
                  </a:lnTo>
                  <a:lnTo>
                    <a:pt x="138" y="287"/>
                  </a:lnTo>
                  <a:lnTo>
                    <a:pt x="144" y="282"/>
                  </a:lnTo>
                  <a:lnTo>
                    <a:pt x="148" y="277"/>
                  </a:lnTo>
                  <a:lnTo>
                    <a:pt x="151" y="275"/>
                  </a:lnTo>
                  <a:lnTo>
                    <a:pt x="157" y="277"/>
                  </a:lnTo>
                  <a:lnTo>
                    <a:pt x="160" y="282"/>
                  </a:lnTo>
                  <a:lnTo>
                    <a:pt x="167" y="282"/>
                  </a:lnTo>
                  <a:lnTo>
                    <a:pt x="176" y="275"/>
                  </a:lnTo>
                  <a:lnTo>
                    <a:pt x="186" y="272"/>
                  </a:lnTo>
                  <a:lnTo>
                    <a:pt x="192" y="266"/>
                  </a:lnTo>
                  <a:lnTo>
                    <a:pt x="193" y="261"/>
                  </a:lnTo>
                  <a:lnTo>
                    <a:pt x="200" y="258"/>
                  </a:lnTo>
                  <a:lnTo>
                    <a:pt x="206" y="257"/>
                  </a:lnTo>
                  <a:lnTo>
                    <a:pt x="209" y="253"/>
                  </a:lnTo>
                  <a:lnTo>
                    <a:pt x="219" y="249"/>
                  </a:lnTo>
                  <a:lnTo>
                    <a:pt x="227" y="249"/>
                  </a:lnTo>
                  <a:lnTo>
                    <a:pt x="233" y="244"/>
                  </a:lnTo>
                  <a:lnTo>
                    <a:pt x="238" y="238"/>
                  </a:lnTo>
                  <a:lnTo>
                    <a:pt x="239" y="230"/>
                  </a:lnTo>
                  <a:lnTo>
                    <a:pt x="239" y="220"/>
                  </a:lnTo>
                  <a:lnTo>
                    <a:pt x="241" y="211"/>
                  </a:lnTo>
                  <a:lnTo>
                    <a:pt x="244" y="204"/>
                  </a:lnTo>
                  <a:lnTo>
                    <a:pt x="246" y="198"/>
                  </a:lnTo>
                  <a:lnTo>
                    <a:pt x="250" y="187"/>
                  </a:lnTo>
                  <a:lnTo>
                    <a:pt x="254" y="176"/>
                  </a:lnTo>
                  <a:lnTo>
                    <a:pt x="255" y="166"/>
                  </a:lnTo>
                  <a:lnTo>
                    <a:pt x="257" y="160"/>
                  </a:lnTo>
                  <a:lnTo>
                    <a:pt x="261" y="155"/>
                  </a:lnTo>
                  <a:lnTo>
                    <a:pt x="261" y="149"/>
                  </a:lnTo>
                  <a:lnTo>
                    <a:pt x="261" y="143"/>
                  </a:lnTo>
                  <a:lnTo>
                    <a:pt x="268" y="138"/>
                  </a:lnTo>
                  <a:lnTo>
                    <a:pt x="268" y="130"/>
                  </a:lnTo>
                  <a:lnTo>
                    <a:pt x="269" y="124"/>
                  </a:lnTo>
                  <a:lnTo>
                    <a:pt x="271" y="116"/>
                  </a:lnTo>
                  <a:lnTo>
                    <a:pt x="277" y="114"/>
                  </a:lnTo>
                  <a:lnTo>
                    <a:pt x="285" y="119"/>
                  </a:lnTo>
                  <a:lnTo>
                    <a:pt x="288" y="122"/>
                  </a:lnTo>
                  <a:lnTo>
                    <a:pt x="293" y="124"/>
                  </a:lnTo>
                  <a:lnTo>
                    <a:pt x="301" y="127"/>
                  </a:lnTo>
                  <a:lnTo>
                    <a:pt x="306" y="120"/>
                  </a:lnTo>
                  <a:lnTo>
                    <a:pt x="307" y="116"/>
                  </a:lnTo>
                  <a:lnTo>
                    <a:pt x="309" y="106"/>
                  </a:lnTo>
                  <a:lnTo>
                    <a:pt x="312" y="98"/>
                  </a:lnTo>
                  <a:lnTo>
                    <a:pt x="317" y="86"/>
                  </a:lnTo>
                  <a:lnTo>
                    <a:pt x="320" y="78"/>
                  </a:lnTo>
                  <a:lnTo>
                    <a:pt x="323" y="76"/>
                  </a:lnTo>
                  <a:lnTo>
                    <a:pt x="328" y="78"/>
                  </a:lnTo>
                  <a:lnTo>
                    <a:pt x="331" y="79"/>
                  </a:lnTo>
                  <a:lnTo>
                    <a:pt x="333" y="78"/>
                  </a:lnTo>
                  <a:lnTo>
                    <a:pt x="336" y="71"/>
                  </a:lnTo>
                  <a:lnTo>
                    <a:pt x="340" y="63"/>
                  </a:lnTo>
                  <a:lnTo>
                    <a:pt x="347" y="59"/>
                  </a:lnTo>
                  <a:lnTo>
                    <a:pt x="356" y="45"/>
                  </a:lnTo>
                  <a:lnTo>
                    <a:pt x="359" y="37"/>
                  </a:lnTo>
                  <a:lnTo>
                    <a:pt x="363" y="0"/>
                  </a:lnTo>
                  <a:lnTo>
                    <a:pt x="371" y="0"/>
                  </a:lnTo>
                  <a:lnTo>
                    <a:pt x="377" y="3"/>
                  </a:lnTo>
                  <a:lnTo>
                    <a:pt x="382" y="10"/>
                  </a:lnTo>
                  <a:lnTo>
                    <a:pt x="390" y="14"/>
                  </a:lnTo>
                  <a:lnTo>
                    <a:pt x="397" y="19"/>
                  </a:lnTo>
                  <a:lnTo>
                    <a:pt x="405" y="22"/>
                  </a:lnTo>
                  <a:lnTo>
                    <a:pt x="410" y="22"/>
                  </a:lnTo>
                  <a:lnTo>
                    <a:pt x="415" y="14"/>
                  </a:lnTo>
                  <a:lnTo>
                    <a:pt x="415" y="5"/>
                  </a:lnTo>
                  <a:lnTo>
                    <a:pt x="421" y="5"/>
                  </a:lnTo>
                  <a:lnTo>
                    <a:pt x="426" y="5"/>
                  </a:lnTo>
                  <a:lnTo>
                    <a:pt x="435" y="7"/>
                  </a:lnTo>
                  <a:lnTo>
                    <a:pt x="439" y="11"/>
                  </a:lnTo>
                  <a:lnTo>
                    <a:pt x="439" y="21"/>
                  </a:lnTo>
                  <a:lnTo>
                    <a:pt x="445" y="24"/>
                  </a:lnTo>
                  <a:lnTo>
                    <a:pt x="453" y="26"/>
                  </a:lnTo>
                  <a:lnTo>
                    <a:pt x="464" y="29"/>
                  </a:lnTo>
                  <a:lnTo>
                    <a:pt x="472" y="33"/>
                  </a:lnTo>
                  <a:lnTo>
                    <a:pt x="480" y="40"/>
                  </a:lnTo>
                  <a:lnTo>
                    <a:pt x="481" y="46"/>
                  </a:lnTo>
                  <a:lnTo>
                    <a:pt x="481" y="57"/>
                  </a:lnTo>
                  <a:lnTo>
                    <a:pt x="480" y="68"/>
                  </a:lnTo>
                  <a:lnTo>
                    <a:pt x="475" y="75"/>
                  </a:lnTo>
                  <a:lnTo>
                    <a:pt x="475" y="82"/>
                  </a:lnTo>
                  <a:lnTo>
                    <a:pt x="478" y="89"/>
                  </a:lnTo>
                  <a:lnTo>
                    <a:pt x="486" y="98"/>
                  </a:lnTo>
                  <a:lnTo>
                    <a:pt x="503" y="103"/>
                  </a:lnTo>
                  <a:lnTo>
                    <a:pt x="510" y="106"/>
                  </a:lnTo>
                  <a:lnTo>
                    <a:pt x="521" y="113"/>
                  </a:lnTo>
                  <a:lnTo>
                    <a:pt x="533" y="113"/>
                  </a:lnTo>
                  <a:lnTo>
                    <a:pt x="548" y="119"/>
                  </a:lnTo>
                  <a:lnTo>
                    <a:pt x="560" y="124"/>
                  </a:lnTo>
                  <a:lnTo>
                    <a:pt x="567" y="128"/>
                  </a:lnTo>
                  <a:lnTo>
                    <a:pt x="571" y="139"/>
                  </a:lnTo>
                  <a:lnTo>
                    <a:pt x="573" y="151"/>
                  </a:lnTo>
                  <a:lnTo>
                    <a:pt x="570" y="157"/>
                  </a:lnTo>
                  <a:lnTo>
                    <a:pt x="565" y="163"/>
                  </a:lnTo>
                  <a:lnTo>
                    <a:pt x="567" y="168"/>
                  </a:lnTo>
                  <a:lnTo>
                    <a:pt x="570" y="177"/>
                  </a:lnTo>
                  <a:lnTo>
                    <a:pt x="578" y="182"/>
                  </a:lnTo>
                  <a:lnTo>
                    <a:pt x="584" y="187"/>
                  </a:lnTo>
                  <a:lnTo>
                    <a:pt x="586" y="193"/>
                  </a:lnTo>
                  <a:lnTo>
                    <a:pt x="578" y="201"/>
                  </a:lnTo>
                  <a:lnTo>
                    <a:pt x="578" y="206"/>
                  </a:lnTo>
                  <a:lnTo>
                    <a:pt x="582" y="212"/>
                  </a:lnTo>
                  <a:lnTo>
                    <a:pt x="590" y="219"/>
                  </a:lnTo>
                  <a:lnTo>
                    <a:pt x="595" y="226"/>
                  </a:lnTo>
                  <a:lnTo>
                    <a:pt x="598" y="236"/>
                  </a:lnTo>
                  <a:lnTo>
                    <a:pt x="608" y="234"/>
                  </a:lnTo>
                  <a:lnTo>
                    <a:pt x="620" y="236"/>
                  </a:lnTo>
                  <a:lnTo>
                    <a:pt x="625" y="238"/>
                  </a:lnTo>
                  <a:lnTo>
                    <a:pt x="628" y="244"/>
                  </a:lnTo>
                  <a:lnTo>
                    <a:pt x="630" y="252"/>
                  </a:lnTo>
                  <a:lnTo>
                    <a:pt x="630" y="257"/>
                  </a:lnTo>
                  <a:lnTo>
                    <a:pt x="130" y="355"/>
                  </a:lnTo>
                  <a:lnTo>
                    <a:pt x="21" y="367"/>
                  </a:lnTo>
                  <a:lnTo>
                    <a:pt x="0" y="366"/>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106" name="Freeform 324"/>
            <p:cNvSpPr>
              <a:spLocks/>
            </p:cNvSpPr>
            <p:nvPr/>
          </p:nvSpPr>
          <p:spPr bwMode="auto">
            <a:xfrm>
              <a:off x="3901" y="1763"/>
              <a:ext cx="387" cy="408"/>
            </a:xfrm>
            <a:custGeom>
              <a:avLst/>
              <a:gdLst>
                <a:gd name="T0" fmla="*/ 23 w 387"/>
                <a:gd name="T1" fmla="*/ 280 h 408"/>
                <a:gd name="T2" fmla="*/ 30 w 387"/>
                <a:gd name="T3" fmla="*/ 269 h 408"/>
                <a:gd name="T4" fmla="*/ 33 w 387"/>
                <a:gd name="T5" fmla="*/ 258 h 408"/>
                <a:gd name="T6" fmla="*/ 28 w 387"/>
                <a:gd name="T7" fmla="*/ 244 h 408"/>
                <a:gd name="T8" fmla="*/ 31 w 387"/>
                <a:gd name="T9" fmla="*/ 233 h 408"/>
                <a:gd name="T10" fmla="*/ 38 w 387"/>
                <a:gd name="T11" fmla="*/ 223 h 408"/>
                <a:gd name="T12" fmla="*/ 44 w 387"/>
                <a:gd name="T13" fmla="*/ 220 h 408"/>
                <a:gd name="T14" fmla="*/ 55 w 387"/>
                <a:gd name="T15" fmla="*/ 225 h 408"/>
                <a:gd name="T16" fmla="*/ 58 w 387"/>
                <a:gd name="T17" fmla="*/ 212 h 408"/>
                <a:gd name="T18" fmla="*/ 58 w 387"/>
                <a:gd name="T19" fmla="*/ 199 h 408"/>
                <a:gd name="T20" fmla="*/ 63 w 387"/>
                <a:gd name="T21" fmla="*/ 185 h 408"/>
                <a:gd name="T22" fmla="*/ 74 w 387"/>
                <a:gd name="T23" fmla="*/ 177 h 408"/>
                <a:gd name="T24" fmla="*/ 85 w 387"/>
                <a:gd name="T25" fmla="*/ 169 h 408"/>
                <a:gd name="T26" fmla="*/ 109 w 387"/>
                <a:gd name="T27" fmla="*/ 155 h 408"/>
                <a:gd name="T28" fmla="*/ 126 w 387"/>
                <a:gd name="T29" fmla="*/ 135 h 408"/>
                <a:gd name="T30" fmla="*/ 131 w 387"/>
                <a:gd name="T31" fmla="*/ 95 h 408"/>
                <a:gd name="T32" fmla="*/ 134 w 387"/>
                <a:gd name="T33" fmla="*/ 40 h 408"/>
                <a:gd name="T34" fmla="*/ 139 w 387"/>
                <a:gd name="T35" fmla="*/ 0 h 408"/>
                <a:gd name="T36" fmla="*/ 142 w 387"/>
                <a:gd name="T37" fmla="*/ 33 h 408"/>
                <a:gd name="T38" fmla="*/ 148 w 387"/>
                <a:gd name="T39" fmla="*/ 89 h 408"/>
                <a:gd name="T40" fmla="*/ 245 w 387"/>
                <a:gd name="T41" fmla="*/ 162 h 408"/>
                <a:gd name="T42" fmla="*/ 284 w 387"/>
                <a:gd name="T43" fmla="*/ 127 h 408"/>
                <a:gd name="T44" fmla="*/ 300 w 387"/>
                <a:gd name="T45" fmla="*/ 105 h 408"/>
                <a:gd name="T46" fmla="*/ 311 w 387"/>
                <a:gd name="T47" fmla="*/ 112 h 408"/>
                <a:gd name="T48" fmla="*/ 330 w 387"/>
                <a:gd name="T49" fmla="*/ 100 h 408"/>
                <a:gd name="T50" fmla="*/ 351 w 387"/>
                <a:gd name="T51" fmla="*/ 89 h 408"/>
                <a:gd name="T52" fmla="*/ 376 w 387"/>
                <a:gd name="T53" fmla="*/ 98 h 408"/>
                <a:gd name="T54" fmla="*/ 387 w 387"/>
                <a:gd name="T55" fmla="*/ 119 h 408"/>
                <a:gd name="T56" fmla="*/ 382 w 387"/>
                <a:gd name="T57" fmla="*/ 138 h 408"/>
                <a:gd name="T58" fmla="*/ 356 w 387"/>
                <a:gd name="T59" fmla="*/ 127 h 408"/>
                <a:gd name="T60" fmla="*/ 340 w 387"/>
                <a:gd name="T61" fmla="*/ 116 h 408"/>
                <a:gd name="T62" fmla="*/ 332 w 387"/>
                <a:gd name="T63" fmla="*/ 157 h 408"/>
                <a:gd name="T64" fmla="*/ 310 w 387"/>
                <a:gd name="T65" fmla="*/ 185 h 408"/>
                <a:gd name="T66" fmla="*/ 302 w 387"/>
                <a:gd name="T67" fmla="*/ 195 h 408"/>
                <a:gd name="T68" fmla="*/ 292 w 387"/>
                <a:gd name="T69" fmla="*/ 198 h 408"/>
                <a:gd name="T70" fmla="*/ 278 w 387"/>
                <a:gd name="T71" fmla="*/ 242 h 408"/>
                <a:gd name="T72" fmla="*/ 261 w 387"/>
                <a:gd name="T73" fmla="*/ 239 h 408"/>
                <a:gd name="T74" fmla="*/ 245 w 387"/>
                <a:gd name="T75" fmla="*/ 233 h 408"/>
                <a:gd name="T76" fmla="*/ 242 w 387"/>
                <a:gd name="T77" fmla="*/ 255 h 408"/>
                <a:gd name="T78" fmla="*/ 235 w 387"/>
                <a:gd name="T79" fmla="*/ 272 h 408"/>
                <a:gd name="T80" fmla="*/ 226 w 387"/>
                <a:gd name="T81" fmla="*/ 296 h 408"/>
                <a:gd name="T82" fmla="*/ 216 w 387"/>
                <a:gd name="T83" fmla="*/ 324 h 408"/>
                <a:gd name="T84" fmla="*/ 213 w 387"/>
                <a:gd name="T85" fmla="*/ 351 h 408"/>
                <a:gd name="T86" fmla="*/ 194 w 387"/>
                <a:gd name="T87" fmla="*/ 366 h 408"/>
                <a:gd name="T88" fmla="*/ 175 w 387"/>
                <a:gd name="T89" fmla="*/ 377 h 408"/>
                <a:gd name="T90" fmla="*/ 163 w 387"/>
                <a:gd name="T91" fmla="*/ 385 h 408"/>
                <a:gd name="T92" fmla="*/ 141 w 387"/>
                <a:gd name="T93" fmla="*/ 399 h 408"/>
                <a:gd name="T94" fmla="*/ 126 w 387"/>
                <a:gd name="T95" fmla="*/ 394 h 408"/>
                <a:gd name="T96" fmla="*/ 112 w 387"/>
                <a:gd name="T97" fmla="*/ 402 h 408"/>
                <a:gd name="T98" fmla="*/ 93 w 387"/>
                <a:gd name="T99" fmla="*/ 408 h 408"/>
                <a:gd name="T100" fmla="*/ 74 w 387"/>
                <a:gd name="T101" fmla="*/ 392 h 408"/>
                <a:gd name="T102" fmla="*/ 58 w 387"/>
                <a:gd name="T103" fmla="*/ 378 h 408"/>
                <a:gd name="T104" fmla="*/ 36 w 387"/>
                <a:gd name="T105" fmla="*/ 361 h 408"/>
                <a:gd name="T106" fmla="*/ 22 w 387"/>
                <a:gd name="T107" fmla="*/ 345 h 408"/>
                <a:gd name="T108" fmla="*/ 8 w 387"/>
                <a:gd name="T109" fmla="*/ 323 h 408"/>
                <a:gd name="T110" fmla="*/ 1 w 387"/>
                <a:gd name="T111" fmla="*/ 307 h 408"/>
                <a:gd name="T112" fmla="*/ 3 w 387"/>
                <a:gd name="T113" fmla="*/ 288 h 4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7"/>
                <a:gd name="T172" fmla="*/ 0 h 408"/>
                <a:gd name="T173" fmla="*/ 387 w 387"/>
                <a:gd name="T174" fmla="*/ 408 h 4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7" h="408">
                  <a:moveTo>
                    <a:pt x="3" y="288"/>
                  </a:moveTo>
                  <a:lnTo>
                    <a:pt x="19" y="283"/>
                  </a:lnTo>
                  <a:lnTo>
                    <a:pt x="23" y="280"/>
                  </a:lnTo>
                  <a:lnTo>
                    <a:pt x="25" y="275"/>
                  </a:lnTo>
                  <a:lnTo>
                    <a:pt x="27" y="272"/>
                  </a:lnTo>
                  <a:lnTo>
                    <a:pt x="30" y="269"/>
                  </a:lnTo>
                  <a:lnTo>
                    <a:pt x="33" y="266"/>
                  </a:lnTo>
                  <a:lnTo>
                    <a:pt x="36" y="263"/>
                  </a:lnTo>
                  <a:lnTo>
                    <a:pt x="33" y="258"/>
                  </a:lnTo>
                  <a:lnTo>
                    <a:pt x="30" y="252"/>
                  </a:lnTo>
                  <a:lnTo>
                    <a:pt x="28" y="247"/>
                  </a:lnTo>
                  <a:lnTo>
                    <a:pt x="28" y="244"/>
                  </a:lnTo>
                  <a:lnTo>
                    <a:pt x="30" y="241"/>
                  </a:lnTo>
                  <a:lnTo>
                    <a:pt x="31" y="237"/>
                  </a:lnTo>
                  <a:lnTo>
                    <a:pt x="31" y="233"/>
                  </a:lnTo>
                  <a:lnTo>
                    <a:pt x="31" y="228"/>
                  </a:lnTo>
                  <a:lnTo>
                    <a:pt x="35" y="226"/>
                  </a:lnTo>
                  <a:lnTo>
                    <a:pt x="38" y="223"/>
                  </a:lnTo>
                  <a:lnTo>
                    <a:pt x="38" y="220"/>
                  </a:lnTo>
                  <a:lnTo>
                    <a:pt x="41" y="218"/>
                  </a:lnTo>
                  <a:lnTo>
                    <a:pt x="44" y="220"/>
                  </a:lnTo>
                  <a:lnTo>
                    <a:pt x="47" y="222"/>
                  </a:lnTo>
                  <a:lnTo>
                    <a:pt x="50" y="225"/>
                  </a:lnTo>
                  <a:lnTo>
                    <a:pt x="55" y="225"/>
                  </a:lnTo>
                  <a:lnTo>
                    <a:pt x="60" y="225"/>
                  </a:lnTo>
                  <a:lnTo>
                    <a:pt x="61" y="218"/>
                  </a:lnTo>
                  <a:lnTo>
                    <a:pt x="58" y="212"/>
                  </a:lnTo>
                  <a:lnTo>
                    <a:pt x="57" y="207"/>
                  </a:lnTo>
                  <a:lnTo>
                    <a:pt x="58" y="204"/>
                  </a:lnTo>
                  <a:lnTo>
                    <a:pt x="58" y="199"/>
                  </a:lnTo>
                  <a:lnTo>
                    <a:pt x="58" y="196"/>
                  </a:lnTo>
                  <a:lnTo>
                    <a:pt x="60" y="190"/>
                  </a:lnTo>
                  <a:lnTo>
                    <a:pt x="63" y="185"/>
                  </a:lnTo>
                  <a:lnTo>
                    <a:pt x="68" y="184"/>
                  </a:lnTo>
                  <a:lnTo>
                    <a:pt x="73" y="182"/>
                  </a:lnTo>
                  <a:lnTo>
                    <a:pt x="74" y="177"/>
                  </a:lnTo>
                  <a:lnTo>
                    <a:pt x="77" y="173"/>
                  </a:lnTo>
                  <a:lnTo>
                    <a:pt x="80" y="169"/>
                  </a:lnTo>
                  <a:lnTo>
                    <a:pt x="85" y="169"/>
                  </a:lnTo>
                  <a:lnTo>
                    <a:pt x="96" y="166"/>
                  </a:lnTo>
                  <a:lnTo>
                    <a:pt x="103" y="162"/>
                  </a:lnTo>
                  <a:lnTo>
                    <a:pt x="109" y="155"/>
                  </a:lnTo>
                  <a:lnTo>
                    <a:pt x="115" y="149"/>
                  </a:lnTo>
                  <a:lnTo>
                    <a:pt x="120" y="141"/>
                  </a:lnTo>
                  <a:lnTo>
                    <a:pt x="126" y="135"/>
                  </a:lnTo>
                  <a:lnTo>
                    <a:pt x="126" y="128"/>
                  </a:lnTo>
                  <a:lnTo>
                    <a:pt x="129" y="103"/>
                  </a:lnTo>
                  <a:lnTo>
                    <a:pt x="131" y="95"/>
                  </a:lnTo>
                  <a:lnTo>
                    <a:pt x="131" y="81"/>
                  </a:lnTo>
                  <a:lnTo>
                    <a:pt x="133" y="62"/>
                  </a:lnTo>
                  <a:lnTo>
                    <a:pt x="134" y="40"/>
                  </a:lnTo>
                  <a:lnTo>
                    <a:pt x="136" y="29"/>
                  </a:lnTo>
                  <a:lnTo>
                    <a:pt x="136" y="11"/>
                  </a:lnTo>
                  <a:lnTo>
                    <a:pt x="139" y="0"/>
                  </a:lnTo>
                  <a:lnTo>
                    <a:pt x="141" y="11"/>
                  </a:lnTo>
                  <a:lnTo>
                    <a:pt x="142" y="22"/>
                  </a:lnTo>
                  <a:lnTo>
                    <a:pt x="142" y="33"/>
                  </a:lnTo>
                  <a:lnTo>
                    <a:pt x="142" y="46"/>
                  </a:lnTo>
                  <a:lnTo>
                    <a:pt x="144" y="74"/>
                  </a:lnTo>
                  <a:lnTo>
                    <a:pt x="148" y="89"/>
                  </a:lnTo>
                  <a:lnTo>
                    <a:pt x="152" y="117"/>
                  </a:lnTo>
                  <a:lnTo>
                    <a:pt x="235" y="105"/>
                  </a:lnTo>
                  <a:lnTo>
                    <a:pt x="245" y="162"/>
                  </a:lnTo>
                  <a:lnTo>
                    <a:pt x="273" y="127"/>
                  </a:lnTo>
                  <a:lnTo>
                    <a:pt x="280" y="122"/>
                  </a:lnTo>
                  <a:lnTo>
                    <a:pt x="284" y="127"/>
                  </a:lnTo>
                  <a:lnTo>
                    <a:pt x="289" y="120"/>
                  </a:lnTo>
                  <a:lnTo>
                    <a:pt x="294" y="112"/>
                  </a:lnTo>
                  <a:lnTo>
                    <a:pt x="300" y="105"/>
                  </a:lnTo>
                  <a:lnTo>
                    <a:pt x="305" y="105"/>
                  </a:lnTo>
                  <a:lnTo>
                    <a:pt x="307" y="109"/>
                  </a:lnTo>
                  <a:lnTo>
                    <a:pt x="311" y="112"/>
                  </a:lnTo>
                  <a:lnTo>
                    <a:pt x="318" y="111"/>
                  </a:lnTo>
                  <a:lnTo>
                    <a:pt x="326" y="105"/>
                  </a:lnTo>
                  <a:lnTo>
                    <a:pt x="330" y="100"/>
                  </a:lnTo>
                  <a:lnTo>
                    <a:pt x="335" y="95"/>
                  </a:lnTo>
                  <a:lnTo>
                    <a:pt x="345" y="90"/>
                  </a:lnTo>
                  <a:lnTo>
                    <a:pt x="351" y="89"/>
                  </a:lnTo>
                  <a:lnTo>
                    <a:pt x="360" y="87"/>
                  </a:lnTo>
                  <a:lnTo>
                    <a:pt x="370" y="89"/>
                  </a:lnTo>
                  <a:lnTo>
                    <a:pt x="376" y="98"/>
                  </a:lnTo>
                  <a:lnTo>
                    <a:pt x="381" y="106"/>
                  </a:lnTo>
                  <a:lnTo>
                    <a:pt x="386" y="114"/>
                  </a:lnTo>
                  <a:lnTo>
                    <a:pt x="387" y="119"/>
                  </a:lnTo>
                  <a:lnTo>
                    <a:pt x="387" y="128"/>
                  </a:lnTo>
                  <a:lnTo>
                    <a:pt x="384" y="135"/>
                  </a:lnTo>
                  <a:lnTo>
                    <a:pt x="382" y="138"/>
                  </a:lnTo>
                  <a:lnTo>
                    <a:pt x="376" y="136"/>
                  </a:lnTo>
                  <a:lnTo>
                    <a:pt x="368" y="133"/>
                  </a:lnTo>
                  <a:lnTo>
                    <a:pt x="356" y="127"/>
                  </a:lnTo>
                  <a:lnTo>
                    <a:pt x="351" y="120"/>
                  </a:lnTo>
                  <a:lnTo>
                    <a:pt x="345" y="117"/>
                  </a:lnTo>
                  <a:lnTo>
                    <a:pt x="340" y="116"/>
                  </a:lnTo>
                  <a:lnTo>
                    <a:pt x="335" y="117"/>
                  </a:lnTo>
                  <a:lnTo>
                    <a:pt x="335" y="149"/>
                  </a:lnTo>
                  <a:lnTo>
                    <a:pt x="332" y="157"/>
                  </a:lnTo>
                  <a:lnTo>
                    <a:pt x="326" y="165"/>
                  </a:lnTo>
                  <a:lnTo>
                    <a:pt x="316" y="177"/>
                  </a:lnTo>
                  <a:lnTo>
                    <a:pt x="310" y="185"/>
                  </a:lnTo>
                  <a:lnTo>
                    <a:pt x="308" y="192"/>
                  </a:lnTo>
                  <a:lnTo>
                    <a:pt x="307" y="195"/>
                  </a:lnTo>
                  <a:lnTo>
                    <a:pt x="302" y="195"/>
                  </a:lnTo>
                  <a:lnTo>
                    <a:pt x="299" y="192"/>
                  </a:lnTo>
                  <a:lnTo>
                    <a:pt x="296" y="192"/>
                  </a:lnTo>
                  <a:lnTo>
                    <a:pt x="292" y="198"/>
                  </a:lnTo>
                  <a:lnTo>
                    <a:pt x="291" y="206"/>
                  </a:lnTo>
                  <a:lnTo>
                    <a:pt x="280" y="236"/>
                  </a:lnTo>
                  <a:lnTo>
                    <a:pt x="278" y="242"/>
                  </a:lnTo>
                  <a:lnTo>
                    <a:pt x="272" y="245"/>
                  </a:lnTo>
                  <a:lnTo>
                    <a:pt x="265" y="244"/>
                  </a:lnTo>
                  <a:lnTo>
                    <a:pt x="261" y="239"/>
                  </a:lnTo>
                  <a:lnTo>
                    <a:pt x="254" y="233"/>
                  </a:lnTo>
                  <a:lnTo>
                    <a:pt x="250" y="231"/>
                  </a:lnTo>
                  <a:lnTo>
                    <a:pt x="245" y="233"/>
                  </a:lnTo>
                  <a:lnTo>
                    <a:pt x="243" y="241"/>
                  </a:lnTo>
                  <a:lnTo>
                    <a:pt x="245" y="252"/>
                  </a:lnTo>
                  <a:lnTo>
                    <a:pt x="242" y="255"/>
                  </a:lnTo>
                  <a:lnTo>
                    <a:pt x="235" y="260"/>
                  </a:lnTo>
                  <a:lnTo>
                    <a:pt x="235" y="264"/>
                  </a:lnTo>
                  <a:lnTo>
                    <a:pt x="235" y="272"/>
                  </a:lnTo>
                  <a:lnTo>
                    <a:pt x="228" y="279"/>
                  </a:lnTo>
                  <a:lnTo>
                    <a:pt x="226" y="283"/>
                  </a:lnTo>
                  <a:lnTo>
                    <a:pt x="226" y="296"/>
                  </a:lnTo>
                  <a:lnTo>
                    <a:pt x="224" y="304"/>
                  </a:lnTo>
                  <a:lnTo>
                    <a:pt x="218" y="313"/>
                  </a:lnTo>
                  <a:lnTo>
                    <a:pt x="216" y="324"/>
                  </a:lnTo>
                  <a:lnTo>
                    <a:pt x="213" y="337"/>
                  </a:lnTo>
                  <a:lnTo>
                    <a:pt x="215" y="345"/>
                  </a:lnTo>
                  <a:lnTo>
                    <a:pt x="213" y="351"/>
                  </a:lnTo>
                  <a:lnTo>
                    <a:pt x="207" y="359"/>
                  </a:lnTo>
                  <a:lnTo>
                    <a:pt x="201" y="366"/>
                  </a:lnTo>
                  <a:lnTo>
                    <a:pt x="194" y="366"/>
                  </a:lnTo>
                  <a:lnTo>
                    <a:pt x="190" y="367"/>
                  </a:lnTo>
                  <a:lnTo>
                    <a:pt x="183" y="372"/>
                  </a:lnTo>
                  <a:lnTo>
                    <a:pt x="175" y="377"/>
                  </a:lnTo>
                  <a:lnTo>
                    <a:pt x="167" y="378"/>
                  </a:lnTo>
                  <a:lnTo>
                    <a:pt x="166" y="380"/>
                  </a:lnTo>
                  <a:lnTo>
                    <a:pt x="163" y="385"/>
                  </a:lnTo>
                  <a:lnTo>
                    <a:pt x="155" y="391"/>
                  </a:lnTo>
                  <a:lnTo>
                    <a:pt x="145" y="394"/>
                  </a:lnTo>
                  <a:lnTo>
                    <a:pt x="141" y="399"/>
                  </a:lnTo>
                  <a:lnTo>
                    <a:pt x="134" y="399"/>
                  </a:lnTo>
                  <a:lnTo>
                    <a:pt x="131" y="397"/>
                  </a:lnTo>
                  <a:lnTo>
                    <a:pt x="126" y="394"/>
                  </a:lnTo>
                  <a:lnTo>
                    <a:pt x="122" y="392"/>
                  </a:lnTo>
                  <a:lnTo>
                    <a:pt x="120" y="396"/>
                  </a:lnTo>
                  <a:lnTo>
                    <a:pt x="112" y="402"/>
                  </a:lnTo>
                  <a:lnTo>
                    <a:pt x="107" y="407"/>
                  </a:lnTo>
                  <a:lnTo>
                    <a:pt x="103" y="408"/>
                  </a:lnTo>
                  <a:lnTo>
                    <a:pt x="93" y="408"/>
                  </a:lnTo>
                  <a:lnTo>
                    <a:pt x="85" y="404"/>
                  </a:lnTo>
                  <a:lnTo>
                    <a:pt x="77" y="397"/>
                  </a:lnTo>
                  <a:lnTo>
                    <a:pt x="74" y="392"/>
                  </a:lnTo>
                  <a:lnTo>
                    <a:pt x="69" y="381"/>
                  </a:lnTo>
                  <a:lnTo>
                    <a:pt x="65" y="380"/>
                  </a:lnTo>
                  <a:lnTo>
                    <a:pt x="58" y="378"/>
                  </a:lnTo>
                  <a:lnTo>
                    <a:pt x="47" y="372"/>
                  </a:lnTo>
                  <a:lnTo>
                    <a:pt x="42" y="367"/>
                  </a:lnTo>
                  <a:lnTo>
                    <a:pt x="36" y="361"/>
                  </a:lnTo>
                  <a:lnTo>
                    <a:pt x="33" y="353"/>
                  </a:lnTo>
                  <a:lnTo>
                    <a:pt x="27" y="348"/>
                  </a:lnTo>
                  <a:lnTo>
                    <a:pt x="22" y="345"/>
                  </a:lnTo>
                  <a:lnTo>
                    <a:pt x="16" y="336"/>
                  </a:lnTo>
                  <a:lnTo>
                    <a:pt x="12" y="329"/>
                  </a:lnTo>
                  <a:lnTo>
                    <a:pt x="8" y="323"/>
                  </a:lnTo>
                  <a:lnTo>
                    <a:pt x="3" y="320"/>
                  </a:lnTo>
                  <a:lnTo>
                    <a:pt x="0" y="313"/>
                  </a:lnTo>
                  <a:lnTo>
                    <a:pt x="1" y="307"/>
                  </a:lnTo>
                  <a:lnTo>
                    <a:pt x="1" y="298"/>
                  </a:lnTo>
                  <a:lnTo>
                    <a:pt x="0" y="290"/>
                  </a:lnTo>
                  <a:lnTo>
                    <a:pt x="3" y="288"/>
                  </a:lnTo>
                  <a:close/>
                </a:path>
              </a:pathLst>
            </a:custGeom>
            <a:solidFill>
              <a:srgbClr val="F3750D"/>
            </a:solidFill>
            <a:ln w="4763">
              <a:solidFill>
                <a:srgbClr val="000000"/>
              </a:solidFill>
              <a:round/>
              <a:headEnd/>
              <a:tailEnd/>
            </a:ln>
          </p:spPr>
          <p:txBody>
            <a:bodyPr/>
            <a:lstStyle/>
            <a:p>
              <a:endParaRPr lang="en-US" sz="800" dirty="0">
                <a:solidFill>
                  <a:srgbClr val="92D050"/>
                </a:solidFill>
              </a:endParaRPr>
            </a:p>
            <a:p>
              <a:r>
                <a:rPr lang="en-US" sz="800" dirty="0">
                  <a:solidFill>
                    <a:srgbClr val="92D050"/>
                  </a:solidFill>
                </a:rPr>
                <a:t>  </a:t>
              </a:r>
            </a:p>
          </p:txBody>
        </p:sp>
        <p:sp>
          <p:nvSpPr>
            <p:cNvPr id="107" name="Freeform 325"/>
            <p:cNvSpPr>
              <a:spLocks/>
            </p:cNvSpPr>
            <p:nvPr/>
          </p:nvSpPr>
          <p:spPr bwMode="auto">
            <a:xfrm>
              <a:off x="4136" y="1807"/>
              <a:ext cx="397" cy="189"/>
            </a:xfrm>
            <a:custGeom>
              <a:avLst/>
              <a:gdLst>
                <a:gd name="T0" fmla="*/ 309 w 397"/>
                <a:gd name="T1" fmla="*/ 24 h 189"/>
                <a:gd name="T2" fmla="*/ 329 w 397"/>
                <a:gd name="T3" fmla="*/ 95 h 189"/>
                <a:gd name="T4" fmla="*/ 397 w 397"/>
                <a:gd name="T5" fmla="*/ 125 h 189"/>
                <a:gd name="T6" fmla="*/ 391 w 397"/>
                <a:gd name="T7" fmla="*/ 176 h 189"/>
                <a:gd name="T8" fmla="*/ 355 w 397"/>
                <a:gd name="T9" fmla="*/ 189 h 189"/>
                <a:gd name="T10" fmla="*/ 342 w 397"/>
                <a:gd name="T11" fmla="*/ 170 h 189"/>
                <a:gd name="T12" fmla="*/ 321 w 397"/>
                <a:gd name="T13" fmla="*/ 157 h 189"/>
                <a:gd name="T14" fmla="*/ 307 w 397"/>
                <a:gd name="T15" fmla="*/ 143 h 189"/>
                <a:gd name="T16" fmla="*/ 306 w 397"/>
                <a:gd name="T17" fmla="*/ 111 h 189"/>
                <a:gd name="T18" fmla="*/ 291 w 397"/>
                <a:gd name="T19" fmla="*/ 95 h 189"/>
                <a:gd name="T20" fmla="*/ 291 w 397"/>
                <a:gd name="T21" fmla="*/ 84 h 189"/>
                <a:gd name="T22" fmla="*/ 295 w 397"/>
                <a:gd name="T23" fmla="*/ 61 h 189"/>
                <a:gd name="T24" fmla="*/ 296 w 397"/>
                <a:gd name="T25" fmla="*/ 43 h 189"/>
                <a:gd name="T26" fmla="*/ 299 w 397"/>
                <a:gd name="T27" fmla="*/ 21 h 189"/>
                <a:gd name="T28" fmla="*/ 290 w 397"/>
                <a:gd name="T29" fmla="*/ 32 h 189"/>
                <a:gd name="T30" fmla="*/ 279 w 397"/>
                <a:gd name="T31" fmla="*/ 49 h 189"/>
                <a:gd name="T32" fmla="*/ 266 w 397"/>
                <a:gd name="T33" fmla="*/ 62 h 189"/>
                <a:gd name="T34" fmla="*/ 260 w 397"/>
                <a:gd name="T35" fmla="*/ 70 h 189"/>
                <a:gd name="T36" fmla="*/ 268 w 397"/>
                <a:gd name="T37" fmla="*/ 80 h 189"/>
                <a:gd name="T38" fmla="*/ 271 w 397"/>
                <a:gd name="T39" fmla="*/ 110 h 189"/>
                <a:gd name="T40" fmla="*/ 274 w 397"/>
                <a:gd name="T41" fmla="*/ 130 h 189"/>
                <a:gd name="T42" fmla="*/ 282 w 397"/>
                <a:gd name="T43" fmla="*/ 148 h 189"/>
                <a:gd name="T44" fmla="*/ 293 w 397"/>
                <a:gd name="T45" fmla="*/ 165 h 189"/>
                <a:gd name="T46" fmla="*/ 295 w 397"/>
                <a:gd name="T47" fmla="*/ 184 h 189"/>
                <a:gd name="T48" fmla="*/ 272 w 397"/>
                <a:gd name="T49" fmla="*/ 174 h 189"/>
                <a:gd name="T50" fmla="*/ 257 w 397"/>
                <a:gd name="T51" fmla="*/ 170 h 189"/>
                <a:gd name="T52" fmla="*/ 236 w 397"/>
                <a:gd name="T53" fmla="*/ 165 h 189"/>
                <a:gd name="T54" fmla="*/ 215 w 397"/>
                <a:gd name="T55" fmla="*/ 157 h 189"/>
                <a:gd name="T56" fmla="*/ 219 w 397"/>
                <a:gd name="T57" fmla="*/ 136 h 189"/>
                <a:gd name="T58" fmla="*/ 215 w 397"/>
                <a:gd name="T59" fmla="*/ 113 h 189"/>
                <a:gd name="T60" fmla="*/ 190 w 397"/>
                <a:gd name="T61" fmla="*/ 99 h 189"/>
                <a:gd name="T62" fmla="*/ 178 w 397"/>
                <a:gd name="T63" fmla="*/ 86 h 189"/>
                <a:gd name="T64" fmla="*/ 163 w 397"/>
                <a:gd name="T65" fmla="*/ 76 h 189"/>
                <a:gd name="T66" fmla="*/ 152 w 397"/>
                <a:gd name="T67" fmla="*/ 72 h 189"/>
                <a:gd name="T68" fmla="*/ 140 w 397"/>
                <a:gd name="T69" fmla="*/ 51 h 189"/>
                <a:gd name="T70" fmla="*/ 121 w 397"/>
                <a:gd name="T71" fmla="*/ 43 h 189"/>
                <a:gd name="T72" fmla="*/ 103 w 397"/>
                <a:gd name="T73" fmla="*/ 49 h 189"/>
                <a:gd name="T74" fmla="*/ 86 w 397"/>
                <a:gd name="T75" fmla="*/ 65 h 189"/>
                <a:gd name="T76" fmla="*/ 70 w 397"/>
                <a:gd name="T77" fmla="*/ 65 h 189"/>
                <a:gd name="T78" fmla="*/ 62 w 397"/>
                <a:gd name="T79" fmla="*/ 62 h 189"/>
                <a:gd name="T80" fmla="*/ 57 w 397"/>
                <a:gd name="T81" fmla="*/ 72 h 189"/>
                <a:gd name="T82" fmla="*/ 51 w 397"/>
                <a:gd name="T83" fmla="*/ 80 h 189"/>
                <a:gd name="T84" fmla="*/ 42 w 397"/>
                <a:gd name="T85" fmla="*/ 80 h 189"/>
                <a:gd name="T86" fmla="*/ 13 w 397"/>
                <a:gd name="T87" fmla="*/ 116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7"/>
                <a:gd name="T133" fmla="*/ 0 h 189"/>
                <a:gd name="T134" fmla="*/ 397 w 397"/>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7" h="189">
                  <a:moveTo>
                    <a:pt x="0" y="59"/>
                  </a:moveTo>
                  <a:lnTo>
                    <a:pt x="306" y="0"/>
                  </a:lnTo>
                  <a:lnTo>
                    <a:pt x="309" y="24"/>
                  </a:lnTo>
                  <a:lnTo>
                    <a:pt x="317" y="46"/>
                  </a:lnTo>
                  <a:lnTo>
                    <a:pt x="323" y="70"/>
                  </a:lnTo>
                  <a:lnTo>
                    <a:pt x="329" y="95"/>
                  </a:lnTo>
                  <a:lnTo>
                    <a:pt x="337" y="119"/>
                  </a:lnTo>
                  <a:lnTo>
                    <a:pt x="340" y="135"/>
                  </a:lnTo>
                  <a:lnTo>
                    <a:pt x="397" y="125"/>
                  </a:lnTo>
                  <a:lnTo>
                    <a:pt x="396" y="143"/>
                  </a:lnTo>
                  <a:lnTo>
                    <a:pt x="394" y="165"/>
                  </a:lnTo>
                  <a:lnTo>
                    <a:pt x="391" y="176"/>
                  </a:lnTo>
                  <a:lnTo>
                    <a:pt x="372" y="179"/>
                  </a:lnTo>
                  <a:lnTo>
                    <a:pt x="361" y="182"/>
                  </a:lnTo>
                  <a:lnTo>
                    <a:pt x="355" y="189"/>
                  </a:lnTo>
                  <a:lnTo>
                    <a:pt x="347" y="187"/>
                  </a:lnTo>
                  <a:lnTo>
                    <a:pt x="344" y="179"/>
                  </a:lnTo>
                  <a:lnTo>
                    <a:pt x="342" y="170"/>
                  </a:lnTo>
                  <a:lnTo>
                    <a:pt x="337" y="165"/>
                  </a:lnTo>
                  <a:lnTo>
                    <a:pt x="329" y="160"/>
                  </a:lnTo>
                  <a:lnTo>
                    <a:pt x="321" y="157"/>
                  </a:lnTo>
                  <a:lnTo>
                    <a:pt x="312" y="157"/>
                  </a:lnTo>
                  <a:lnTo>
                    <a:pt x="307" y="152"/>
                  </a:lnTo>
                  <a:lnTo>
                    <a:pt x="307" y="143"/>
                  </a:lnTo>
                  <a:lnTo>
                    <a:pt x="304" y="129"/>
                  </a:lnTo>
                  <a:lnTo>
                    <a:pt x="306" y="118"/>
                  </a:lnTo>
                  <a:lnTo>
                    <a:pt x="306" y="111"/>
                  </a:lnTo>
                  <a:lnTo>
                    <a:pt x="302" y="105"/>
                  </a:lnTo>
                  <a:lnTo>
                    <a:pt x="299" y="97"/>
                  </a:lnTo>
                  <a:lnTo>
                    <a:pt x="291" y="95"/>
                  </a:lnTo>
                  <a:lnTo>
                    <a:pt x="287" y="94"/>
                  </a:lnTo>
                  <a:lnTo>
                    <a:pt x="288" y="87"/>
                  </a:lnTo>
                  <a:lnTo>
                    <a:pt x="291" y="84"/>
                  </a:lnTo>
                  <a:lnTo>
                    <a:pt x="295" y="78"/>
                  </a:lnTo>
                  <a:lnTo>
                    <a:pt x="295" y="72"/>
                  </a:lnTo>
                  <a:lnTo>
                    <a:pt x="295" y="61"/>
                  </a:lnTo>
                  <a:lnTo>
                    <a:pt x="291" y="54"/>
                  </a:lnTo>
                  <a:lnTo>
                    <a:pt x="293" y="48"/>
                  </a:lnTo>
                  <a:lnTo>
                    <a:pt x="296" y="43"/>
                  </a:lnTo>
                  <a:lnTo>
                    <a:pt x="299" y="38"/>
                  </a:lnTo>
                  <a:lnTo>
                    <a:pt x="302" y="30"/>
                  </a:lnTo>
                  <a:lnTo>
                    <a:pt x="299" y="21"/>
                  </a:lnTo>
                  <a:lnTo>
                    <a:pt x="295" y="21"/>
                  </a:lnTo>
                  <a:lnTo>
                    <a:pt x="293" y="24"/>
                  </a:lnTo>
                  <a:lnTo>
                    <a:pt x="290" y="32"/>
                  </a:lnTo>
                  <a:lnTo>
                    <a:pt x="287" y="38"/>
                  </a:lnTo>
                  <a:lnTo>
                    <a:pt x="282" y="46"/>
                  </a:lnTo>
                  <a:lnTo>
                    <a:pt x="279" y="49"/>
                  </a:lnTo>
                  <a:lnTo>
                    <a:pt x="274" y="54"/>
                  </a:lnTo>
                  <a:lnTo>
                    <a:pt x="269" y="59"/>
                  </a:lnTo>
                  <a:lnTo>
                    <a:pt x="266" y="62"/>
                  </a:lnTo>
                  <a:lnTo>
                    <a:pt x="263" y="65"/>
                  </a:lnTo>
                  <a:lnTo>
                    <a:pt x="260" y="67"/>
                  </a:lnTo>
                  <a:lnTo>
                    <a:pt x="260" y="70"/>
                  </a:lnTo>
                  <a:lnTo>
                    <a:pt x="263" y="72"/>
                  </a:lnTo>
                  <a:lnTo>
                    <a:pt x="265" y="75"/>
                  </a:lnTo>
                  <a:lnTo>
                    <a:pt x="268" y="80"/>
                  </a:lnTo>
                  <a:lnTo>
                    <a:pt x="269" y="86"/>
                  </a:lnTo>
                  <a:lnTo>
                    <a:pt x="271" y="99"/>
                  </a:lnTo>
                  <a:lnTo>
                    <a:pt x="271" y="110"/>
                  </a:lnTo>
                  <a:lnTo>
                    <a:pt x="271" y="118"/>
                  </a:lnTo>
                  <a:lnTo>
                    <a:pt x="272" y="125"/>
                  </a:lnTo>
                  <a:lnTo>
                    <a:pt x="274" y="130"/>
                  </a:lnTo>
                  <a:lnTo>
                    <a:pt x="277" y="138"/>
                  </a:lnTo>
                  <a:lnTo>
                    <a:pt x="280" y="141"/>
                  </a:lnTo>
                  <a:lnTo>
                    <a:pt x="282" y="148"/>
                  </a:lnTo>
                  <a:lnTo>
                    <a:pt x="288" y="152"/>
                  </a:lnTo>
                  <a:lnTo>
                    <a:pt x="293" y="159"/>
                  </a:lnTo>
                  <a:lnTo>
                    <a:pt x="293" y="165"/>
                  </a:lnTo>
                  <a:lnTo>
                    <a:pt x="296" y="176"/>
                  </a:lnTo>
                  <a:lnTo>
                    <a:pt x="298" y="181"/>
                  </a:lnTo>
                  <a:lnTo>
                    <a:pt x="295" y="184"/>
                  </a:lnTo>
                  <a:lnTo>
                    <a:pt x="287" y="179"/>
                  </a:lnTo>
                  <a:lnTo>
                    <a:pt x="277" y="178"/>
                  </a:lnTo>
                  <a:lnTo>
                    <a:pt x="272" y="174"/>
                  </a:lnTo>
                  <a:lnTo>
                    <a:pt x="269" y="171"/>
                  </a:lnTo>
                  <a:lnTo>
                    <a:pt x="265" y="170"/>
                  </a:lnTo>
                  <a:lnTo>
                    <a:pt x="257" y="170"/>
                  </a:lnTo>
                  <a:lnTo>
                    <a:pt x="250" y="167"/>
                  </a:lnTo>
                  <a:lnTo>
                    <a:pt x="242" y="168"/>
                  </a:lnTo>
                  <a:lnTo>
                    <a:pt x="236" y="165"/>
                  </a:lnTo>
                  <a:lnTo>
                    <a:pt x="227" y="163"/>
                  </a:lnTo>
                  <a:lnTo>
                    <a:pt x="222" y="162"/>
                  </a:lnTo>
                  <a:lnTo>
                    <a:pt x="215" y="157"/>
                  </a:lnTo>
                  <a:lnTo>
                    <a:pt x="214" y="151"/>
                  </a:lnTo>
                  <a:lnTo>
                    <a:pt x="215" y="143"/>
                  </a:lnTo>
                  <a:lnTo>
                    <a:pt x="219" y="136"/>
                  </a:lnTo>
                  <a:lnTo>
                    <a:pt x="220" y="127"/>
                  </a:lnTo>
                  <a:lnTo>
                    <a:pt x="219" y="119"/>
                  </a:lnTo>
                  <a:lnTo>
                    <a:pt x="215" y="113"/>
                  </a:lnTo>
                  <a:lnTo>
                    <a:pt x="211" y="105"/>
                  </a:lnTo>
                  <a:lnTo>
                    <a:pt x="200" y="100"/>
                  </a:lnTo>
                  <a:lnTo>
                    <a:pt x="190" y="99"/>
                  </a:lnTo>
                  <a:lnTo>
                    <a:pt x="182" y="97"/>
                  </a:lnTo>
                  <a:lnTo>
                    <a:pt x="178" y="92"/>
                  </a:lnTo>
                  <a:lnTo>
                    <a:pt x="178" y="86"/>
                  </a:lnTo>
                  <a:lnTo>
                    <a:pt x="176" y="81"/>
                  </a:lnTo>
                  <a:lnTo>
                    <a:pt x="171" y="76"/>
                  </a:lnTo>
                  <a:lnTo>
                    <a:pt x="163" y="76"/>
                  </a:lnTo>
                  <a:lnTo>
                    <a:pt x="157" y="76"/>
                  </a:lnTo>
                  <a:lnTo>
                    <a:pt x="152" y="76"/>
                  </a:lnTo>
                  <a:lnTo>
                    <a:pt x="152" y="72"/>
                  </a:lnTo>
                  <a:lnTo>
                    <a:pt x="147" y="65"/>
                  </a:lnTo>
                  <a:lnTo>
                    <a:pt x="144" y="57"/>
                  </a:lnTo>
                  <a:lnTo>
                    <a:pt x="140" y="51"/>
                  </a:lnTo>
                  <a:lnTo>
                    <a:pt x="135" y="46"/>
                  </a:lnTo>
                  <a:lnTo>
                    <a:pt x="127" y="43"/>
                  </a:lnTo>
                  <a:lnTo>
                    <a:pt x="121" y="43"/>
                  </a:lnTo>
                  <a:lnTo>
                    <a:pt x="114" y="45"/>
                  </a:lnTo>
                  <a:lnTo>
                    <a:pt x="108" y="46"/>
                  </a:lnTo>
                  <a:lnTo>
                    <a:pt x="103" y="49"/>
                  </a:lnTo>
                  <a:lnTo>
                    <a:pt x="95" y="54"/>
                  </a:lnTo>
                  <a:lnTo>
                    <a:pt x="91" y="61"/>
                  </a:lnTo>
                  <a:lnTo>
                    <a:pt x="86" y="65"/>
                  </a:lnTo>
                  <a:lnTo>
                    <a:pt x="79" y="67"/>
                  </a:lnTo>
                  <a:lnTo>
                    <a:pt x="73" y="68"/>
                  </a:lnTo>
                  <a:lnTo>
                    <a:pt x="70" y="65"/>
                  </a:lnTo>
                  <a:lnTo>
                    <a:pt x="68" y="62"/>
                  </a:lnTo>
                  <a:lnTo>
                    <a:pt x="65" y="61"/>
                  </a:lnTo>
                  <a:lnTo>
                    <a:pt x="62" y="62"/>
                  </a:lnTo>
                  <a:lnTo>
                    <a:pt x="61" y="65"/>
                  </a:lnTo>
                  <a:lnTo>
                    <a:pt x="59" y="70"/>
                  </a:lnTo>
                  <a:lnTo>
                    <a:pt x="57" y="72"/>
                  </a:lnTo>
                  <a:lnTo>
                    <a:pt x="54" y="75"/>
                  </a:lnTo>
                  <a:lnTo>
                    <a:pt x="53" y="78"/>
                  </a:lnTo>
                  <a:lnTo>
                    <a:pt x="51" y="80"/>
                  </a:lnTo>
                  <a:lnTo>
                    <a:pt x="49" y="81"/>
                  </a:lnTo>
                  <a:lnTo>
                    <a:pt x="46" y="80"/>
                  </a:lnTo>
                  <a:lnTo>
                    <a:pt x="42" y="80"/>
                  </a:lnTo>
                  <a:lnTo>
                    <a:pt x="38" y="83"/>
                  </a:lnTo>
                  <a:lnTo>
                    <a:pt x="34" y="89"/>
                  </a:lnTo>
                  <a:lnTo>
                    <a:pt x="13" y="116"/>
                  </a:lnTo>
                  <a:lnTo>
                    <a:pt x="10" y="116"/>
                  </a:lnTo>
                  <a:lnTo>
                    <a:pt x="0" y="59"/>
                  </a:lnTo>
                  <a:close/>
                </a:path>
              </a:pathLst>
            </a:custGeom>
            <a:solidFill>
              <a:srgbClr val="F3750D"/>
            </a:solidFill>
            <a:ln w="4763">
              <a:solidFill>
                <a:srgbClr val="000000"/>
              </a:solidFill>
              <a:round/>
              <a:headEnd/>
              <a:tailEnd/>
            </a:ln>
          </p:spPr>
          <p:txBody>
            <a:bodyPr/>
            <a:lstStyle/>
            <a:p>
              <a:endParaRPr lang="en-US" sz="800" dirty="0">
                <a:solidFill>
                  <a:srgbClr val="92D050"/>
                </a:solidFill>
              </a:endParaRPr>
            </a:p>
          </p:txBody>
        </p:sp>
        <p:sp>
          <p:nvSpPr>
            <p:cNvPr id="108" name="Freeform 326"/>
            <p:cNvSpPr>
              <a:spLocks/>
            </p:cNvSpPr>
            <p:nvPr/>
          </p:nvSpPr>
          <p:spPr bwMode="auto">
            <a:xfrm>
              <a:off x="4480" y="1983"/>
              <a:ext cx="47" cy="103"/>
            </a:xfrm>
            <a:custGeom>
              <a:avLst/>
              <a:gdLst>
                <a:gd name="T0" fmla="*/ 47 w 47"/>
                <a:gd name="T1" fmla="*/ 0 h 103"/>
                <a:gd name="T2" fmla="*/ 39 w 47"/>
                <a:gd name="T3" fmla="*/ 2 h 103"/>
                <a:gd name="T4" fmla="*/ 28 w 47"/>
                <a:gd name="T5" fmla="*/ 3 h 103"/>
                <a:gd name="T6" fmla="*/ 20 w 47"/>
                <a:gd name="T7" fmla="*/ 5 h 103"/>
                <a:gd name="T8" fmla="*/ 14 w 47"/>
                <a:gd name="T9" fmla="*/ 10 h 103"/>
                <a:gd name="T10" fmla="*/ 11 w 47"/>
                <a:gd name="T11" fmla="*/ 13 h 103"/>
                <a:gd name="T12" fmla="*/ 11 w 47"/>
                <a:gd name="T13" fmla="*/ 17 h 103"/>
                <a:gd name="T14" fmla="*/ 12 w 47"/>
                <a:gd name="T15" fmla="*/ 22 h 103"/>
                <a:gd name="T16" fmla="*/ 9 w 47"/>
                <a:gd name="T17" fmla="*/ 27 h 103"/>
                <a:gd name="T18" fmla="*/ 6 w 47"/>
                <a:gd name="T19" fmla="*/ 33 h 103"/>
                <a:gd name="T20" fmla="*/ 6 w 47"/>
                <a:gd name="T21" fmla="*/ 40 h 103"/>
                <a:gd name="T22" fmla="*/ 4 w 47"/>
                <a:gd name="T23" fmla="*/ 46 h 103"/>
                <a:gd name="T24" fmla="*/ 3 w 47"/>
                <a:gd name="T25" fmla="*/ 51 h 103"/>
                <a:gd name="T26" fmla="*/ 1 w 47"/>
                <a:gd name="T27" fmla="*/ 55 h 103"/>
                <a:gd name="T28" fmla="*/ 1 w 47"/>
                <a:gd name="T29" fmla="*/ 62 h 103"/>
                <a:gd name="T30" fmla="*/ 0 w 47"/>
                <a:gd name="T31" fmla="*/ 68 h 103"/>
                <a:gd name="T32" fmla="*/ 0 w 47"/>
                <a:gd name="T33" fmla="*/ 73 h 103"/>
                <a:gd name="T34" fmla="*/ 0 w 47"/>
                <a:gd name="T35" fmla="*/ 76 h 103"/>
                <a:gd name="T36" fmla="*/ 1 w 47"/>
                <a:gd name="T37" fmla="*/ 82 h 103"/>
                <a:gd name="T38" fmla="*/ 3 w 47"/>
                <a:gd name="T39" fmla="*/ 85 h 103"/>
                <a:gd name="T40" fmla="*/ 9 w 47"/>
                <a:gd name="T41" fmla="*/ 95 h 103"/>
                <a:gd name="T42" fmla="*/ 11 w 47"/>
                <a:gd name="T43" fmla="*/ 100 h 103"/>
                <a:gd name="T44" fmla="*/ 12 w 47"/>
                <a:gd name="T45" fmla="*/ 103 h 103"/>
                <a:gd name="T46" fmla="*/ 15 w 47"/>
                <a:gd name="T47" fmla="*/ 103 h 103"/>
                <a:gd name="T48" fmla="*/ 19 w 47"/>
                <a:gd name="T49" fmla="*/ 101 h 103"/>
                <a:gd name="T50" fmla="*/ 23 w 47"/>
                <a:gd name="T51" fmla="*/ 100 h 103"/>
                <a:gd name="T52" fmla="*/ 25 w 47"/>
                <a:gd name="T53" fmla="*/ 92 h 103"/>
                <a:gd name="T54" fmla="*/ 28 w 47"/>
                <a:gd name="T55" fmla="*/ 85 h 103"/>
                <a:gd name="T56" fmla="*/ 30 w 47"/>
                <a:gd name="T57" fmla="*/ 74 h 103"/>
                <a:gd name="T58" fmla="*/ 33 w 47"/>
                <a:gd name="T59" fmla="*/ 66 h 103"/>
                <a:gd name="T60" fmla="*/ 33 w 47"/>
                <a:gd name="T61" fmla="*/ 55 h 103"/>
                <a:gd name="T62" fmla="*/ 38 w 47"/>
                <a:gd name="T63" fmla="*/ 44 h 103"/>
                <a:gd name="T64" fmla="*/ 41 w 47"/>
                <a:gd name="T65" fmla="*/ 32 h 103"/>
                <a:gd name="T66" fmla="*/ 41 w 47"/>
                <a:gd name="T67" fmla="*/ 22 h 103"/>
                <a:gd name="T68" fmla="*/ 44 w 47"/>
                <a:gd name="T69" fmla="*/ 11 h 103"/>
                <a:gd name="T70" fmla="*/ 47 w 47"/>
                <a:gd name="T71" fmla="*/ 0 h 1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
                <a:gd name="T109" fmla="*/ 0 h 103"/>
                <a:gd name="T110" fmla="*/ 47 w 47"/>
                <a:gd name="T111" fmla="*/ 103 h 10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 h="103">
                  <a:moveTo>
                    <a:pt x="47" y="0"/>
                  </a:moveTo>
                  <a:lnTo>
                    <a:pt x="39" y="2"/>
                  </a:lnTo>
                  <a:lnTo>
                    <a:pt x="28" y="3"/>
                  </a:lnTo>
                  <a:lnTo>
                    <a:pt x="20" y="5"/>
                  </a:lnTo>
                  <a:lnTo>
                    <a:pt x="14" y="10"/>
                  </a:lnTo>
                  <a:lnTo>
                    <a:pt x="11" y="13"/>
                  </a:lnTo>
                  <a:lnTo>
                    <a:pt x="11" y="17"/>
                  </a:lnTo>
                  <a:lnTo>
                    <a:pt x="12" y="22"/>
                  </a:lnTo>
                  <a:lnTo>
                    <a:pt x="9" y="27"/>
                  </a:lnTo>
                  <a:lnTo>
                    <a:pt x="6" y="33"/>
                  </a:lnTo>
                  <a:lnTo>
                    <a:pt x="6" y="40"/>
                  </a:lnTo>
                  <a:lnTo>
                    <a:pt x="4" y="46"/>
                  </a:lnTo>
                  <a:lnTo>
                    <a:pt x="3" y="51"/>
                  </a:lnTo>
                  <a:lnTo>
                    <a:pt x="1" y="55"/>
                  </a:lnTo>
                  <a:lnTo>
                    <a:pt x="1" y="62"/>
                  </a:lnTo>
                  <a:lnTo>
                    <a:pt x="0" y="68"/>
                  </a:lnTo>
                  <a:lnTo>
                    <a:pt x="0" y="73"/>
                  </a:lnTo>
                  <a:lnTo>
                    <a:pt x="0" y="76"/>
                  </a:lnTo>
                  <a:lnTo>
                    <a:pt x="1" y="82"/>
                  </a:lnTo>
                  <a:lnTo>
                    <a:pt x="3" y="85"/>
                  </a:lnTo>
                  <a:lnTo>
                    <a:pt x="9" y="95"/>
                  </a:lnTo>
                  <a:lnTo>
                    <a:pt x="11" y="100"/>
                  </a:lnTo>
                  <a:lnTo>
                    <a:pt x="12" y="103"/>
                  </a:lnTo>
                  <a:lnTo>
                    <a:pt x="15" y="103"/>
                  </a:lnTo>
                  <a:lnTo>
                    <a:pt x="19" y="101"/>
                  </a:lnTo>
                  <a:lnTo>
                    <a:pt x="23" y="100"/>
                  </a:lnTo>
                  <a:lnTo>
                    <a:pt x="25" y="92"/>
                  </a:lnTo>
                  <a:lnTo>
                    <a:pt x="28" y="85"/>
                  </a:lnTo>
                  <a:lnTo>
                    <a:pt x="30" y="74"/>
                  </a:lnTo>
                  <a:lnTo>
                    <a:pt x="33" y="66"/>
                  </a:lnTo>
                  <a:lnTo>
                    <a:pt x="33" y="55"/>
                  </a:lnTo>
                  <a:lnTo>
                    <a:pt x="38" y="44"/>
                  </a:lnTo>
                  <a:lnTo>
                    <a:pt x="41" y="32"/>
                  </a:lnTo>
                  <a:lnTo>
                    <a:pt x="41" y="22"/>
                  </a:lnTo>
                  <a:lnTo>
                    <a:pt x="44" y="11"/>
                  </a:lnTo>
                  <a:lnTo>
                    <a:pt x="47" y="0"/>
                  </a:lnTo>
                  <a:close/>
                </a:path>
              </a:pathLst>
            </a:custGeom>
            <a:solidFill>
              <a:srgbClr val="F3750D"/>
            </a:solidFill>
            <a:ln w="4763">
              <a:solidFill>
                <a:srgbClr val="000000"/>
              </a:solidFill>
              <a:round/>
              <a:headEnd/>
              <a:tailEnd/>
            </a:ln>
          </p:spPr>
          <p:txBody>
            <a:bodyPr/>
            <a:lstStyle/>
            <a:p>
              <a:endParaRPr lang="en-US" dirty="0">
                <a:solidFill>
                  <a:sysClr val="windowText" lastClr="000000"/>
                </a:solidFill>
              </a:endParaRPr>
            </a:p>
          </p:txBody>
        </p:sp>
        <p:sp>
          <p:nvSpPr>
            <p:cNvPr id="109" name="Freeform 327"/>
            <p:cNvSpPr>
              <a:spLocks/>
            </p:cNvSpPr>
            <p:nvPr/>
          </p:nvSpPr>
          <p:spPr bwMode="auto">
            <a:xfrm>
              <a:off x="4440" y="1787"/>
              <a:ext cx="95" cy="155"/>
            </a:xfrm>
            <a:custGeom>
              <a:avLst/>
              <a:gdLst>
                <a:gd name="T0" fmla="*/ 0 w 95"/>
                <a:gd name="T1" fmla="*/ 19 h 155"/>
                <a:gd name="T2" fmla="*/ 3 w 95"/>
                <a:gd name="T3" fmla="*/ 14 h 155"/>
                <a:gd name="T4" fmla="*/ 6 w 95"/>
                <a:gd name="T5" fmla="*/ 8 h 155"/>
                <a:gd name="T6" fmla="*/ 11 w 95"/>
                <a:gd name="T7" fmla="*/ 3 h 155"/>
                <a:gd name="T8" fmla="*/ 16 w 95"/>
                <a:gd name="T9" fmla="*/ 1 h 155"/>
                <a:gd name="T10" fmla="*/ 24 w 95"/>
                <a:gd name="T11" fmla="*/ 0 h 155"/>
                <a:gd name="T12" fmla="*/ 29 w 95"/>
                <a:gd name="T13" fmla="*/ 1 h 155"/>
                <a:gd name="T14" fmla="*/ 30 w 95"/>
                <a:gd name="T15" fmla="*/ 5 h 155"/>
                <a:gd name="T16" fmla="*/ 29 w 95"/>
                <a:gd name="T17" fmla="*/ 9 h 155"/>
                <a:gd name="T18" fmla="*/ 25 w 95"/>
                <a:gd name="T19" fmla="*/ 13 h 155"/>
                <a:gd name="T20" fmla="*/ 24 w 95"/>
                <a:gd name="T21" fmla="*/ 17 h 155"/>
                <a:gd name="T22" fmla="*/ 19 w 95"/>
                <a:gd name="T23" fmla="*/ 27 h 155"/>
                <a:gd name="T24" fmla="*/ 24 w 95"/>
                <a:gd name="T25" fmla="*/ 30 h 155"/>
                <a:gd name="T26" fmla="*/ 32 w 95"/>
                <a:gd name="T27" fmla="*/ 35 h 155"/>
                <a:gd name="T28" fmla="*/ 38 w 95"/>
                <a:gd name="T29" fmla="*/ 41 h 155"/>
                <a:gd name="T30" fmla="*/ 43 w 95"/>
                <a:gd name="T31" fmla="*/ 49 h 155"/>
                <a:gd name="T32" fmla="*/ 43 w 95"/>
                <a:gd name="T33" fmla="*/ 58 h 155"/>
                <a:gd name="T34" fmla="*/ 46 w 95"/>
                <a:gd name="T35" fmla="*/ 68 h 155"/>
                <a:gd name="T36" fmla="*/ 55 w 95"/>
                <a:gd name="T37" fmla="*/ 81 h 155"/>
                <a:gd name="T38" fmla="*/ 62 w 95"/>
                <a:gd name="T39" fmla="*/ 90 h 155"/>
                <a:gd name="T40" fmla="*/ 70 w 95"/>
                <a:gd name="T41" fmla="*/ 98 h 155"/>
                <a:gd name="T42" fmla="*/ 76 w 95"/>
                <a:gd name="T43" fmla="*/ 107 h 155"/>
                <a:gd name="T44" fmla="*/ 82 w 95"/>
                <a:gd name="T45" fmla="*/ 115 h 155"/>
                <a:gd name="T46" fmla="*/ 87 w 95"/>
                <a:gd name="T47" fmla="*/ 123 h 155"/>
                <a:gd name="T48" fmla="*/ 93 w 95"/>
                <a:gd name="T49" fmla="*/ 130 h 155"/>
                <a:gd name="T50" fmla="*/ 95 w 95"/>
                <a:gd name="T51" fmla="*/ 136 h 155"/>
                <a:gd name="T52" fmla="*/ 93 w 95"/>
                <a:gd name="T53" fmla="*/ 141 h 155"/>
                <a:gd name="T54" fmla="*/ 92 w 95"/>
                <a:gd name="T55" fmla="*/ 144 h 155"/>
                <a:gd name="T56" fmla="*/ 36 w 95"/>
                <a:gd name="T57" fmla="*/ 155 h 155"/>
                <a:gd name="T58" fmla="*/ 0 w 95"/>
                <a:gd name="T59" fmla="*/ 19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
                <a:gd name="T91" fmla="*/ 0 h 155"/>
                <a:gd name="T92" fmla="*/ 95 w 95"/>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 h="155">
                  <a:moveTo>
                    <a:pt x="0" y="19"/>
                  </a:moveTo>
                  <a:lnTo>
                    <a:pt x="3" y="14"/>
                  </a:lnTo>
                  <a:lnTo>
                    <a:pt x="6" y="8"/>
                  </a:lnTo>
                  <a:lnTo>
                    <a:pt x="11" y="3"/>
                  </a:lnTo>
                  <a:lnTo>
                    <a:pt x="16" y="1"/>
                  </a:lnTo>
                  <a:lnTo>
                    <a:pt x="24" y="0"/>
                  </a:lnTo>
                  <a:lnTo>
                    <a:pt x="29" y="1"/>
                  </a:lnTo>
                  <a:lnTo>
                    <a:pt x="30" y="5"/>
                  </a:lnTo>
                  <a:lnTo>
                    <a:pt x="29" y="9"/>
                  </a:lnTo>
                  <a:lnTo>
                    <a:pt x="25" y="13"/>
                  </a:lnTo>
                  <a:lnTo>
                    <a:pt x="24" y="17"/>
                  </a:lnTo>
                  <a:lnTo>
                    <a:pt x="19" y="27"/>
                  </a:lnTo>
                  <a:lnTo>
                    <a:pt x="24" y="30"/>
                  </a:lnTo>
                  <a:lnTo>
                    <a:pt x="32" y="35"/>
                  </a:lnTo>
                  <a:lnTo>
                    <a:pt x="38" y="41"/>
                  </a:lnTo>
                  <a:lnTo>
                    <a:pt x="43" y="49"/>
                  </a:lnTo>
                  <a:lnTo>
                    <a:pt x="43" y="58"/>
                  </a:lnTo>
                  <a:lnTo>
                    <a:pt x="46" y="68"/>
                  </a:lnTo>
                  <a:lnTo>
                    <a:pt x="55" y="81"/>
                  </a:lnTo>
                  <a:lnTo>
                    <a:pt x="62" y="90"/>
                  </a:lnTo>
                  <a:lnTo>
                    <a:pt x="70" y="98"/>
                  </a:lnTo>
                  <a:lnTo>
                    <a:pt x="76" y="107"/>
                  </a:lnTo>
                  <a:lnTo>
                    <a:pt x="82" y="115"/>
                  </a:lnTo>
                  <a:lnTo>
                    <a:pt x="87" y="123"/>
                  </a:lnTo>
                  <a:lnTo>
                    <a:pt x="93" y="130"/>
                  </a:lnTo>
                  <a:lnTo>
                    <a:pt x="95" y="136"/>
                  </a:lnTo>
                  <a:lnTo>
                    <a:pt x="93" y="141"/>
                  </a:lnTo>
                  <a:lnTo>
                    <a:pt x="92" y="144"/>
                  </a:lnTo>
                  <a:lnTo>
                    <a:pt x="36" y="155"/>
                  </a:lnTo>
                  <a:lnTo>
                    <a:pt x="0" y="19"/>
                  </a:lnTo>
                  <a:close/>
                </a:path>
              </a:pathLst>
            </a:custGeom>
            <a:solidFill>
              <a:srgbClr val="F3750D"/>
            </a:solidFill>
            <a:ln w="4763">
              <a:solidFill>
                <a:srgbClr val="000000"/>
              </a:solidFill>
              <a:round/>
              <a:headEnd/>
              <a:tailEnd/>
            </a:ln>
          </p:spPr>
          <p:txBody>
            <a:bodyPr/>
            <a:lstStyle/>
            <a:p>
              <a:endParaRPr lang="en-US" sz="800" dirty="0">
                <a:solidFill>
                  <a:srgbClr val="92D050"/>
                </a:solidFill>
              </a:endParaRPr>
            </a:p>
          </p:txBody>
        </p:sp>
        <p:sp>
          <p:nvSpPr>
            <p:cNvPr id="110" name="Freeform 328"/>
            <p:cNvSpPr>
              <a:spLocks/>
            </p:cNvSpPr>
            <p:nvPr/>
          </p:nvSpPr>
          <p:spPr bwMode="auto">
            <a:xfrm>
              <a:off x="4015" y="1553"/>
              <a:ext cx="498" cy="329"/>
            </a:xfrm>
            <a:custGeom>
              <a:avLst/>
              <a:gdLst>
                <a:gd name="T0" fmla="*/ 6 w 498"/>
                <a:gd name="T1" fmla="*/ 76 h 329"/>
                <a:gd name="T2" fmla="*/ 19 w 498"/>
                <a:gd name="T3" fmla="*/ 61 h 329"/>
                <a:gd name="T4" fmla="*/ 33 w 498"/>
                <a:gd name="T5" fmla="*/ 53 h 329"/>
                <a:gd name="T6" fmla="*/ 42 w 498"/>
                <a:gd name="T7" fmla="*/ 52 h 329"/>
                <a:gd name="T8" fmla="*/ 52 w 498"/>
                <a:gd name="T9" fmla="*/ 44 h 329"/>
                <a:gd name="T10" fmla="*/ 57 w 498"/>
                <a:gd name="T11" fmla="*/ 55 h 329"/>
                <a:gd name="T12" fmla="*/ 60 w 498"/>
                <a:gd name="T13" fmla="*/ 69 h 329"/>
                <a:gd name="T14" fmla="*/ 414 w 498"/>
                <a:gd name="T15" fmla="*/ 3 h 329"/>
                <a:gd name="T16" fmla="*/ 420 w 498"/>
                <a:gd name="T17" fmla="*/ 11 h 329"/>
                <a:gd name="T18" fmla="*/ 435 w 498"/>
                <a:gd name="T19" fmla="*/ 14 h 329"/>
                <a:gd name="T20" fmla="*/ 436 w 498"/>
                <a:gd name="T21" fmla="*/ 28 h 329"/>
                <a:gd name="T22" fmla="*/ 441 w 498"/>
                <a:gd name="T23" fmla="*/ 36 h 329"/>
                <a:gd name="T24" fmla="*/ 447 w 498"/>
                <a:gd name="T25" fmla="*/ 46 h 329"/>
                <a:gd name="T26" fmla="*/ 468 w 498"/>
                <a:gd name="T27" fmla="*/ 46 h 329"/>
                <a:gd name="T28" fmla="*/ 473 w 498"/>
                <a:gd name="T29" fmla="*/ 52 h 329"/>
                <a:gd name="T30" fmla="*/ 468 w 498"/>
                <a:gd name="T31" fmla="*/ 60 h 329"/>
                <a:gd name="T32" fmla="*/ 463 w 498"/>
                <a:gd name="T33" fmla="*/ 72 h 329"/>
                <a:gd name="T34" fmla="*/ 460 w 498"/>
                <a:gd name="T35" fmla="*/ 85 h 329"/>
                <a:gd name="T36" fmla="*/ 454 w 498"/>
                <a:gd name="T37" fmla="*/ 95 h 329"/>
                <a:gd name="T38" fmla="*/ 450 w 498"/>
                <a:gd name="T39" fmla="*/ 107 h 329"/>
                <a:gd name="T40" fmla="*/ 458 w 498"/>
                <a:gd name="T41" fmla="*/ 114 h 329"/>
                <a:gd name="T42" fmla="*/ 457 w 498"/>
                <a:gd name="T43" fmla="*/ 122 h 329"/>
                <a:gd name="T44" fmla="*/ 450 w 498"/>
                <a:gd name="T45" fmla="*/ 126 h 329"/>
                <a:gd name="T46" fmla="*/ 450 w 498"/>
                <a:gd name="T47" fmla="*/ 136 h 329"/>
                <a:gd name="T48" fmla="*/ 454 w 498"/>
                <a:gd name="T49" fmla="*/ 144 h 329"/>
                <a:gd name="T50" fmla="*/ 458 w 498"/>
                <a:gd name="T51" fmla="*/ 148 h 329"/>
                <a:gd name="T52" fmla="*/ 466 w 498"/>
                <a:gd name="T53" fmla="*/ 152 h 329"/>
                <a:gd name="T54" fmla="*/ 469 w 498"/>
                <a:gd name="T55" fmla="*/ 163 h 329"/>
                <a:gd name="T56" fmla="*/ 479 w 498"/>
                <a:gd name="T57" fmla="*/ 166 h 329"/>
                <a:gd name="T58" fmla="*/ 488 w 498"/>
                <a:gd name="T59" fmla="*/ 175 h 329"/>
                <a:gd name="T60" fmla="*/ 495 w 498"/>
                <a:gd name="T61" fmla="*/ 180 h 329"/>
                <a:gd name="T62" fmla="*/ 498 w 498"/>
                <a:gd name="T63" fmla="*/ 188 h 329"/>
                <a:gd name="T64" fmla="*/ 488 w 498"/>
                <a:gd name="T65" fmla="*/ 201 h 329"/>
                <a:gd name="T66" fmla="*/ 480 w 498"/>
                <a:gd name="T67" fmla="*/ 212 h 329"/>
                <a:gd name="T68" fmla="*/ 479 w 498"/>
                <a:gd name="T69" fmla="*/ 223 h 329"/>
                <a:gd name="T70" fmla="*/ 465 w 498"/>
                <a:gd name="T71" fmla="*/ 232 h 329"/>
                <a:gd name="T72" fmla="*/ 457 w 498"/>
                <a:gd name="T73" fmla="*/ 235 h 329"/>
                <a:gd name="T74" fmla="*/ 449 w 498"/>
                <a:gd name="T75" fmla="*/ 234 h 329"/>
                <a:gd name="T76" fmla="*/ 439 w 498"/>
                <a:gd name="T77" fmla="*/ 237 h 329"/>
                <a:gd name="T78" fmla="*/ 430 w 498"/>
                <a:gd name="T79" fmla="*/ 243 h 329"/>
                <a:gd name="T80" fmla="*/ 427 w 498"/>
                <a:gd name="T81" fmla="*/ 254 h 329"/>
                <a:gd name="T82" fmla="*/ 36 w 498"/>
                <a:gd name="T83" fmla="*/ 305 h 329"/>
                <a:gd name="T84" fmla="*/ 30 w 498"/>
                <a:gd name="T85" fmla="*/ 288 h 329"/>
                <a:gd name="T86" fmla="*/ 28 w 498"/>
                <a:gd name="T87" fmla="*/ 259 h 329"/>
                <a:gd name="T88" fmla="*/ 27 w 498"/>
                <a:gd name="T89" fmla="*/ 245 h 329"/>
                <a:gd name="T90" fmla="*/ 27 w 498"/>
                <a:gd name="T91" fmla="*/ 226 h 329"/>
                <a:gd name="T92" fmla="*/ 22 w 498"/>
                <a:gd name="T93" fmla="*/ 209 h 329"/>
                <a:gd name="T94" fmla="*/ 14 w 498"/>
                <a:gd name="T95" fmla="*/ 186 h 329"/>
                <a:gd name="T96" fmla="*/ 12 w 498"/>
                <a:gd name="T97" fmla="*/ 161 h 329"/>
                <a:gd name="T98" fmla="*/ 9 w 498"/>
                <a:gd name="T99" fmla="*/ 141 h 329"/>
                <a:gd name="T100" fmla="*/ 3 w 498"/>
                <a:gd name="T101" fmla="*/ 117 h 329"/>
                <a:gd name="T102" fmla="*/ 0 w 498"/>
                <a:gd name="T103" fmla="*/ 79 h 3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8"/>
                <a:gd name="T157" fmla="*/ 0 h 329"/>
                <a:gd name="T158" fmla="*/ 498 w 498"/>
                <a:gd name="T159" fmla="*/ 329 h 3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8" h="329">
                  <a:moveTo>
                    <a:pt x="0" y="80"/>
                  </a:moveTo>
                  <a:lnTo>
                    <a:pt x="6" y="76"/>
                  </a:lnTo>
                  <a:lnTo>
                    <a:pt x="14" y="65"/>
                  </a:lnTo>
                  <a:lnTo>
                    <a:pt x="19" y="61"/>
                  </a:lnTo>
                  <a:lnTo>
                    <a:pt x="23" y="58"/>
                  </a:lnTo>
                  <a:lnTo>
                    <a:pt x="33" y="53"/>
                  </a:lnTo>
                  <a:lnTo>
                    <a:pt x="38" y="53"/>
                  </a:lnTo>
                  <a:lnTo>
                    <a:pt x="42" y="52"/>
                  </a:lnTo>
                  <a:lnTo>
                    <a:pt x="47" y="47"/>
                  </a:lnTo>
                  <a:lnTo>
                    <a:pt x="52" y="44"/>
                  </a:lnTo>
                  <a:lnTo>
                    <a:pt x="55" y="39"/>
                  </a:lnTo>
                  <a:lnTo>
                    <a:pt x="57" y="55"/>
                  </a:lnTo>
                  <a:lnTo>
                    <a:pt x="58" y="65"/>
                  </a:lnTo>
                  <a:lnTo>
                    <a:pt x="60" y="69"/>
                  </a:lnTo>
                  <a:lnTo>
                    <a:pt x="404" y="0"/>
                  </a:lnTo>
                  <a:lnTo>
                    <a:pt x="414" y="3"/>
                  </a:lnTo>
                  <a:lnTo>
                    <a:pt x="416" y="8"/>
                  </a:lnTo>
                  <a:lnTo>
                    <a:pt x="420" y="11"/>
                  </a:lnTo>
                  <a:lnTo>
                    <a:pt x="430" y="12"/>
                  </a:lnTo>
                  <a:lnTo>
                    <a:pt x="435" y="14"/>
                  </a:lnTo>
                  <a:lnTo>
                    <a:pt x="436" y="22"/>
                  </a:lnTo>
                  <a:lnTo>
                    <a:pt x="436" y="28"/>
                  </a:lnTo>
                  <a:lnTo>
                    <a:pt x="439" y="35"/>
                  </a:lnTo>
                  <a:lnTo>
                    <a:pt x="441" y="36"/>
                  </a:lnTo>
                  <a:lnTo>
                    <a:pt x="446" y="42"/>
                  </a:lnTo>
                  <a:lnTo>
                    <a:pt x="447" y="46"/>
                  </a:lnTo>
                  <a:lnTo>
                    <a:pt x="460" y="46"/>
                  </a:lnTo>
                  <a:lnTo>
                    <a:pt x="468" y="46"/>
                  </a:lnTo>
                  <a:lnTo>
                    <a:pt x="469" y="49"/>
                  </a:lnTo>
                  <a:lnTo>
                    <a:pt x="473" y="52"/>
                  </a:lnTo>
                  <a:lnTo>
                    <a:pt x="471" y="58"/>
                  </a:lnTo>
                  <a:lnTo>
                    <a:pt x="468" y="60"/>
                  </a:lnTo>
                  <a:lnTo>
                    <a:pt x="465" y="68"/>
                  </a:lnTo>
                  <a:lnTo>
                    <a:pt x="463" y="72"/>
                  </a:lnTo>
                  <a:lnTo>
                    <a:pt x="463" y="79"/>
                  </a:lnTo>
                  <a:lnTo>
                    <a:pt x="460" y="85"/>
                  </a:lnTo>
                  <a:lnTo>
                    <a:pt x="457" y="88"/>
                  </a:lnTo>
                  <a:lnTo>
                    <a:pt x="454" y="95"/>
                  </a:lnTo>
                  <a:lnTo>
                    <a:pt x="450" y="101"/>
                  </a:lnTo>
                  <a:lnTo>
                    <a:pt x="450" y="107"/>
                  </a:lnTo>
                  <a:lnTo>
                    <a:pt x="454" y="110"/>
                  </a:lnTo>
                  <a:lnTo>
                    <a:pt x="458" y="114"/>
                  </a:lnTo>
                  <a:lnTo>
                    <a:pt x="458" y="120"/>
                  </a:lnTo>
                  <a:lnTo>
                    <a:pt x="457" y="122"/>
                  </a:lnTo>
                  <a:lnTo>
                    <a:pt x="454" y="125"/>
                  </a:lnTo>
                  <a:lnTo>
                    <a:pt x="450" y="126"/>
                  </a:lnTo>
                  <a:lnTo>
                    <a:pt x="449" y="131"/>
                  </a:lnTo>
                  <a:lnTo>
                    <a:pt x="450" y="136"/>
                  </a:lnTo>
                  <a:lnTo>
                    <a:pt x="450" y="141"/>
                  </a:lnTo>
                  <a:lnTo>
                    <a:pt x="454" y="144"/>
                  </a:lnTo>
                  <a:lnTo>
                    <a:pt x="455" y="147"/>
                  </a:lnTo>
                  <a:lnTo>
                    <a:pt x="458" y="148"/>
                  </a:lnTo>
                  <a:lnTo>
                    <a:pt x="463" y="150"/>
                  </a:lnTo>
                  <a:lnTo>
                    <a:pt x="466" y="152"/>
                  </a:lnTo>
                  <a:lnTo>
                    <a:pt x="466" y="159"/>
                  </a:lnTo>
                  <a:lnTo>
                    <a:pt x="469" y="163"/>
                  </a:lnTo>
                  <a:lnTo>
                    <a:pt x="474" y="164"/>
                  </a:lnTo>
                  <a:lnTo>
                    <a:pt x="479" y="166"/>
                  </a:lnTo>
                  <a:lnTo>
                    <a:pt x="482" y="171"/>
                  </a:lnTo>
                  <a:lnTo>
                    <a:pt x="488" y="175"/>
                  </a:lnTo>
                  <a:lnTo>
                    <a:pt x="491" y="177"/>
                  </a:lnTo>
                  <a:lnTo>
                    <a:pt x="495" y="180"/>
                  </a:lnTo>
                  <a:lnTo>
                    <a:pt x="498" y="183"/>
                  </a:lnTo>
                  <a:lnTo>
                    <a:pt x="498" y="188"/>
                  </a:lnTo>
                  <a:lnTo>
                    <a:pt x="496" y="191"/>
                  </a:lnTo>
                  <a:lnTo>
                    <a:pt x="488" y="201"/>
                  </a:lnTo>
                  <a:lnTo>
                    <a:pt x="484" y="205"/>
                  </a:lnTo>
                  <a:lnTo>
                    <a:pt x="480" y="212"/>
                  </a:lnTo>
                  <a:lnTo>
                    <a:pt x="479" y="216"/>
                  </a:lnTo>
                  <a:lnTo>
                    <a:pt x="479" y="223"/>
                  </a:lnTo>
                  <a:lnTo>
                    <a:pt x="473" y="228"/>
                  </a:lnTo>
                  <a:lnTo>
                    <a:pt x="465" y="232"/>
                  </a:lnTo>
                  <a:lnTo>
                    <a:pt x="461" y="234"/>
                  </a:lnTo>
                  <a:lnTo>
                    <a:pt x="457" y="235"/>
                  </a:lnTo>
                  <a:lnTo>
                    <a:pt x="454" y="235"/>
                  </a:lnTo>
                  <a:lnTo>
                    <a:pt x="449" y="234"/>
                  </a:lnTo>
                  <a:lnTo>
                    <a:pt x="444" y="234"/>
                  </a:lnTo>
                  <a:lnTo>
                    <a:pt x="439" y="237"/>
                  </a:lnTo>
                  <a:lnTo>
                    <a:pt x="435" y="239"/>
                  </a:lnTo>
                  <a:lnTo>
                    <a:pt x="430" y="243"/>
                  </a:lnTo>
                  <a:lnTo>
                    <a:pt x="427" y="250"/>
                  </a:lnTo>
                  <a:lnTo>
                    <a:pt x="427" y="254"/>
                  </a:lnTo>
                  <a:lnTo>
                    <a:pt x="36" y="329"/>
                  </a:lnTo>
                  <a:lnTo>
                    <a:pt x="36" y="305"/>
                  </a:lnTo>
                  <a:lnTo>
                    <a:pt x="34" y="299"/>
                  </a:lnTo>
                  <a:lnTo>
                    <a:pt x="30" y="288"/>
                  </a:lnTo>
                  <a:lnTo>
                    <a:pt x="28" y="281"/>
                  </a:lnTo>
                  <a:lnTo>
                    <a:pt x="28" y="259"/>
                  </a:lnTo>
                  <a:lnTo>
                    <a:pt x="27" y="251"/>
                  </a:lnTo>
                  <a:lnTo>
                    <a:pt x="27" y="245"/>
                  </a:lnTo>
                  <a:lnTo>
                    <a:pt x="27" y="235"/>
                  </a:lnTo>
                  <a:lnTo>
                    <a:pt x="27" y="226"/>
                  </a:lnTo>
                  <a:lnTo>
                    <a:pt x="25" y="215"/>
                  </a:lnTo>
                  <a:lnTo>
                    <a:pt x="22" y="209"/>
                  </a:lnTo>
                  <a:lnTo>
                    <a:pt x="19" y="196"/>
                  </a:lnTo>
                  <a:lnTo>
                    <a:pt x="14" y="186"/>
                  </a:lnTo>
                  <a:lnTo>
                    <a:pt x="14" y="177"/>
                  </a:lnTo>
                  <a:lnTo>
                    <a:pt x="12" y="161"/>
                  </a:lnTo>
                  <a:lnTo>
                    <a:pt x="11" y="152"/>
                  </a:lnTo>
                  <a:lnTo>
                    <a:pt x="9" y="141"/>
                  </a:lnTo>
                  <a:lnTo>
                    <a:pt x="6" y="128"/>
                  </a:lnTo>
                  <a:lnTo>
                    <a:pt x="3" y="117"/>
                  </a:lnTo>
                  <a:lnTo>
                    <a:pt x="1" y="106"/>
                  </a:lnTo>
                  <a:lnTo>
                    <a:pt x="0" y="79"/>
                  </a:lnTo>
                  <a:lnTo>
                    <a:pt x="0" y="80"/>
                  </a:lnTo>
                  <a:close/>
                </a:path>
              </a:pathLst>
            </a:custGeom>
            <a:solidFill>
              <a:srgbClr val="F3750D"/>
            </a:solidFill>
            <a:ln w="4763">
              <a:solidFill>
                <a:srgbClr val="000000"/>
              </a:solidFill>
              <a:round/>
              <a:headEnd/>
              <a:tailEnd/>
            </a:ln>
          </p:spPr>
          <p:txBody>
            <a:bodyPr/>
            <a:lstStyle/>
            <a:p>
              <a:endParaRPr lang="en-US" sz="800" dirty="0">
                <a:solidFill>
                  <a:srgbClr val="92D050"/>
                </a:solidFill>
              </a:endParaRPr>
            </a:p>
          </p:txBody>
        </p:sp>
        <p:sp>
          <p:nvSpPr>
            <p:cNvPr id="111" name="Freeform 330"/>
            <p:cNvSpPr>
              <a:spLocks/>
            </p:cNvSpPr>
            <p:nvPr/>
          </p:nvSpPr>
          <p:spPr bwMode="auto">
            <a:xfrm>
              <a:off x="4459" y="1608"/>
              <a:ext cx="125" cy="244"/>
            </a:xfrm>
            <a:custGeom>
              <a:avLst/>
              <a:gdLst>
                <a:gd name="T0" fmla="*/ 103 w 125"/>
                <a:gd name="T1" fmla="*/ 32 h 244"/>
                <a:gd name="T2" fmla="*/ 104 w 125"/>
                <a:gd name="T3" fmla="*/ 49 h 244"/>
                <a:gd name="T4" fmla="*/ 93 w 125"/>
                <a:gd name="T5" fmla="*/ 62 h 244"/>
                <a:gd name="T6" fmla="*/ 93 w 125"/>
                <a:gd name="T7" fmla="*/ 79 h 244"/>
                <a:gd name="T8" fmla="*/ 111 w 125"/>
                <a:gd name="T9" fmla="*/ 89 h 244"/>
                <a:gd name="T10" fmla="*/ 119 w 125"/>
                <a:gd name="T11" fmla="*/ 98 h 244"/>
                <a:gd name="T12" fmla="*/ 125 w 125"/>
                <a:gd name="T13" fmla="*/ 119 h 244"/>
                <a:gd name="T14" fmla="*/ 122 w 125"/>
                <a:gd name="T15" fmla="*/ 139 h 244"/>
                <a:gd name="T16" fmla="*/ 114 w 125"/>
                <a:gd name="T17" fmla="*/ 149 h 244"/>
                <a:gd name="T18" fmla="*/ 115 w 125"/>
                <a:gd name="T19" fmla="*/ 160 h 244"/>
                <a:gd name="T20" fmla="*/ 119 w 125"/>
                <a:gd name="T21" fmla="*/ 169 h 244"/>
                <a:gd name="T22" fmla="*/ 115 w 125"/>
                <a:gd name="T23" fmla="*/ 179 h 244"/>
                <a:gd name="T24" fmla="*/ 109 w 125"/>
                <a:gd name="T25" fmla="*/ 193 h 244"/>
                <a:gd name="T26" fmla="*/ 101 w 125"/>
                <a:gd name="T27" fmla="*/ 211 h 244"/>
                <a:gd name="T28" fmla="*/ 97 w 125"/>
                <a:gd name="T29" fmla="*/ 225 h 244"/>
                <a:gd name="T30" fmla="*/ 90 w 125"/>
                <a:gd name="T31" fmla="*/ 237 h 244"/>
                <a:gd name="T32" fmla="*/ 74 w 125"/>
                <a:gd name="T33" fmla="*/ 244 h 244"/>
                <a:gd name="T34" fmla="*/ 54 w 125"/>
                <a:gd name="T35" fmla="*/ 236 h 244"/>
                <a:gd name="T36" fmla="*/ 35 w 125"/>
                <a:gd name="T37" fmla="*/ 228 h 244"/>
                <a:gd name="T38" fmla="*/ 21 w 125"/>
                <a:gd name="T39" fmla="*/ 222 h 244"/>
                <a:gd name="T40" fmla="*/ 5 w 125"/>
                <a:gd name="T41" fmla="*/ 209 h 244"/>
                <a:gd name="T42" fmla="*/ 5 w 125"/>
                <a:gd name="T43" fmla="*/ 199 h 244"/>
                <a:gd name="T44" fmla="*/ 8 w 125"/>
                <a:gd name="T45" fmla="*/ 188 h 244"/>
                <a:gd name="T46" fmla="*/ 13 w 125"/>
                <a:gd name="T47" fmla="*/ 182 h 244"/>
                <a:gd name="T48" fmla="*/ 24 w 125"/>
                <a:gd name="T49" fmla="*/ 173 h 244"/>
                <a:gd name="T50" fmla="*/ 35 w 125"/>
                <a:gd name="T51" fmla="*/ 165 h 244"/>
                <a:gd name="T52" fmla="*/ 38 w 125"/>
                <a:gd name="T53" fmla="*/ 155 h 244"/>
                <a:gd name="T54" fmla="*/ 44 w 125"/>
                <a:gd name="T55" fmla="*/ 146 h 244"/>
                <a:gd name="T56" fmla="*/ 52 w 125"/>
                <a:gd name="T57" fmla="*/ 136 h 244"/>
                <a:gd name="T58" fmla="*/ 54 w 125"/>
                <a:gd name="T59" fmla="*/ 128 h 244"/>
                <a:gd name="T60" fmla="*/ 44 w 125"/>
                <a:gd name="T61" fmla="*/ 120 h 244"/>
                <a:gd name="T62" fmla="*/ 36 w 125"/>
                <a:gd name="T63" fmla="*/ 112 h 244"/>
                <a:gd name="T64" fmla="*/ 30 w 125"/>
                <a:gd name="T65" fmla="*/ 108 h 244"/>
                <a:gd name="T66" fmla="*/ 24 w 125"/>
                <a:gd name="T67" fmla="*/ 100 h 244"/>
                <a:gd name="T68" fmla="*/ 21 w 125"/>
                <a:gd name="T69" fmla="*/ 95 h 244"/>
                <a:gd name="T70" fmla="*/ 19 w 125"/>
                <a:gd name="T71" fmla="*/ 95 h 244"/>
                <a:gd name="T72" fmla="*/ 17 w 125"/>
                <a:gd name="T73" fmla="*/ 93 h 244"/>
                <a:gd name="T74" fmla="*/ 6 w 125"/>
                <a:gd name="T75" fmla="*/ 86 h 244"/>
                <a:gd name="T76" fmla="*/ 6 w 125"/>
                <a:gd name="T77" fmla="*/ 71 h 244"/>
                <a:gd name="T78" fmla="*/ 10 w 125"/>
                <a:gd name="T79" fmla="*/ 70 h 244"/>
                <a:gd name="T80" fmla="*/ 14 w 125"/>
                <a:gd name="T81" fmla="*/ 65 h 244"/>
                <a:gd name="T82" fmla="*/ 11 w 125"/>
                <a:gd name="T83" fmla="*/ 57 h 244"/>
                <a:gd name="T84" fmla="*/ 6 w 125"/>
                <a:gd name="T85" fmla="*/ 46 h 244"/>
                <a:gd name="T86" fmla="*/ 11 w 125"/>
                <a:gd name="T87" fmla="*/ 38 h 244"/>
                <a:gd name="T88" fmla="*/ 16 w 125"/>
                <a:gd name="T89" fmla="*/ 30 h 244"/>
                <a:gd name="T90" fmla="*/ 19 w 125"/>
                <a:gd name="T91" fmla="*/ 19 h 244"/>
                <a:gd name="T92" fmla="*/ 22 w 125"/>
                <a:gd name="T93" fmla="*/ 8 h 244"/>
                <a:gd name="T94" fmla="*/ 29 w 125"/>
                <a:gd name="T95" fmla="*/ 0 h 2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5"/>
                <a:gd name="T145" fmla="*/ 0 h 244"/>
                <a:gd name="T146" fmla="*/ 125 w 125"/>
                <a:gd name="T147" fmla="*/ 244 h 2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5" h="244">
                  <a:moveTo>
                    <a:pt x="101" y="22"/>
                  </a:moveTo>
                  <a:lnTo>
                    <a:pt x="103" y="32"/>
                  </a:lnTo>
                  <a:lnTo>
                    <a:pt x="103" y="43"/>
                  </a:lnTo>
                  <a:lnTo>
                    <a:pt x="104" y="49"/>
                  </a:lnTo>
                  <a:lnTo>
                    <a:pt x="101" y="55"/>
                  </a:lnTo>
                  <a:lnTo>
                    <a:pt x="93" y="62"/>
                  </a:lnTo>
                  <a:lnTo>
                    <a:pt x="90" y="70"/>
                  </a:lnTo>
                  <a:lnTo>
                    <a:pt x="93" y="79"/>
                  </a:lnTo>
                  <a:lnTo>
                    <a:pt x="101" y="87"/>
                  </a:lnTo>
                  <a:lnTo>
                    <a:pt x="111" y="89"/>
                  </a:lnTo>
                  <a:lnTo>
                    <a:pt x="114" y="93"/>
                  </a:lnTo>
                  <a:lnTo>
                    <a:pt x="119" y="98"/>
                  </a:lnTo>
                  <a:lnTo>
                    <a:pt x="123" y="101"/>
                  </a:lnTo>
                  <a:lnTo>
                    <a:pt x="125" y="119"/>
                  </a:lnTo>
                  <a:lnTo>
                    <a:pt x="123" y="130"/>
                  </a:lnTo>
                  <a:lnTo>
                    <a:pt x="122" y="139"/>
                  </a:lnTo>
                  <a:lnTo>
                    <a:pt x="117" y="142"/>
                  </a:lnTo>
                  <a:lnTo>
                    <a:pt x="114" y="149"/>
                  </a:lnTo>
                  <a:lnTo>
                    <a:pt x="115" y="155"/>
                  </a:lnTo>
                  <a:lnTo>
                    <a:pt x="115" y="160"/>
                  </a:lnTo>
                  <a:lnTo>
                    <a:pt x="115" y="165"/>
                  </a:lnTo>
                  <a:lnTo>
                    <a:pt x="119" y="169"/>
                  </a:lnTo>
                  <a:lnTo>
                    <a:pt x="119" y="174"/>
                  </a:lnTo>
                  <a:lnTo>
                    <a:pt x="115" y="179"/>
                  </a:lnTo>
                  <a:lnTo>
                    <a:pt x="112" y="182"/>
                  </a:lnTo>
                  <a:lnTo>
                    <a:pt x="109" y="193"/>
                  </a:lnTo>
                  <a:lnTo>
                    <a:pt x="109" y="196"/>
                  </a:lnTo>
                  <a:lnTo>
                    <a:pt x="101" y="211"/>
                  </a:lnTo>
                  <a:lnTo>
                    <a:pt x="100" y="217"/>
                  </a:lnTo>
                  <a:lnTo>
                    <a:pt x="97" y="225"/>
                  </a:lnTo>
                  <a:lnTo>
                    <a:pt x="97" y="231"/>
                  </a:lnTo>
                  <a:lnTo>
                    <a:pt x="90" y="237"/>
                  </a:lnTo>
                  <a:lnTo>
                    <a:pt x="84" y="244"/>
                  </a:lnTo>
                  <a:lnTo>
                    <a:pt x="74" y="244"/>
                  </a:lnTo>
                  <a:lnTo>
                    <a:pt x="65" y="241"/>
                  </a:lnTo>
                  <a:lnTo>
                    <a:pt x="54" y="236"/>
                  </a:lnTo>
                  <a:lnTo>
                    <a:pt x="44" y="231"/>
                  </a:lnTo>
                  <a:lnTo>
                    <a:pt x="35" y="228"/>
                  </a:lnTo>
                  <a:lnTo>
                    <a:pt x="27" y="225"/>
                  </a:lnTo>
                  <a:lnTo>
                    <a:pt x="21" y="222"/>
                  </a:lnTo>
                  <a:lnTo>
                    <a:pt x="13" y="214"/>
                  </a:lnTo>
                  <a:lnTo>
                    <a:pt x="5" y="209"/>
                  </a:lnTo>
                  <a:lnTo>
                    <a:pt x="0" y="206"/>
                  </a:lnTo>
                  <a:lnTo>
                    <a:pt x="5" y="199"/>
                  </a:lnTo>
                  <a:lnTo>
                    <a:pt x="6" y="195"/>
                  </a:lnTo>
                  <a:lnTo>
                    <a:pt x="8" y="188"/>
                  </a:lnTo>
                  <a:lnTo>
                    <a:pt x="11" y="187"/>
                  </a:lnTo>
                  <a:lnTo>
                    <a:pt x="13" y="182"/>
                  </a:lnTo>
                  <a:lnTo>
                    <a:pt x="19" y="177"/>
                  </a:lnTo>
                  <a:lnTo>
                    <a:pt x="24" y="173"/>
                  </a:lnTo>
                  <a:lnTo>
                    <a:pt x="32" y="168"/>
                  </a:lnTo>
                  <a:lnTo>
                    <a:pt x="35" y="165"/>
                  </a:lnTo>
                  <a:lnTo>
                    <a:pt x="35" y="160"/>
                  </a:lnTo>
                  <a:lnTo>
                    <a:pt x="38" y="155"/>
                  </a:lnTo>
                  <a:lnTo>
                    <a:pt x="41" y="150"/>
                  </a:lnTo>
                  <a:lnTo>
                    <a:pt x="44" y="146"/>
                  </a:lnTo>
                  <a:lnTo>
                    <a:pt x="49" y="141"/>
                  </a:lnTo>
                  <a:lnTo>
                    <a:pt x="52" y="136"/>
                  </a:lnTo>
                  <a:lnTo>
                    <a:pt x="54" y="133"/>
                  </a:lnTo>
                  <a:lnTo>
                    <a:pt x="54" y="128"/>
                  </a:lnTo>
                  <a:lnTo>
                    <a:pt x="51" y="125"/>
                  </a:lnTo>
                  <a:lnTo>
                    <a:pt x="44" y="120"/>
                  </a:lnTo>
                  <a:lnTo>
                    <a:pt x="41" y="117"/>
                  </a:lnTo>
                  <a:lnTo>
                    <a:pt x="36" y="112"/>
                  </a:lnTo>
                  <a:lnTo>
                    <a:pt x="35" y="111"/>
                  </a:lnTo>
                  <a:lnTo>
                    <a:pt x="30" y="108"/>
                  </a:lnTo>
                  <a:lnTo>
                    <a:pt x="25" y="106"/>
                  </a:lnTo>
                  <a:lnTo>
                    <a:pt x="24" y="100"/>
                  </a:lnTo>
                  <a:lnTo>
                    <a:pt x="22" y="97"/>
                  </a:lnTo>
                  <a:lnTo>
                    <a:pt x="21" y="95"/>
                  </a:lnTo>
                  <a:lnTo>
                    <a:pt x="19" y="95"/>
                  </a:lnTo>
                  <a:lnTo>
                    <a:pt x="17" y="93"/>
                  </a:lnTo>
                  <a:lnTo>
                    <a:pt x="11" y="90"/>
                  </a:lnTo>
                  <a:lnTo>
                    <a:pt x="6" y="86"/>
                  </a:lnTo>
                  <a:lnTo>
                    <a:pt x="5" y="79"/>
                  </a:lnTo>
                  <a:lnTo>
                    <a:pt x="6" y="71"/>
                  </a:lnTo>
                  <a:lnTo>
                    <a:pt x="6" y="70"/>
                  </a:lnTo>
                  <a:lnTo>
                    <a:pt x="10" y="70"/>
                  </a:lnTo>
                  <a:lnTo>
                    <a:pt x="13" y="67"/>
                  </a:lnTo>
                  <a:lnTo>
                    <a:pt x="14" y="65"/>
                  </a:lnTo>
                  <a:lnTo>
                    <a:pt x="14" y="59"/>
                  </a:lnTo>
                  <a:lnTo>
                    <a:pt x="11" y="57"/>
                  </a:lnTo>
                  <a:lnTo>
                    <a:pt x="10" y="52"/>
                  </a:lnTo>
                  <a:lnTo>
                    <a:pt x="6" y="46"/>
                  </a:lnTo>
                  <a:lnTo>
                    <a:pt x="10" y="40"/>
                  </a:lnTo>
                  <a:lnTo>
                    <a:pt x="11" y="38"/>
                  </a:lnTo>
                  <a:lnTo>
                    <a:pt x="13" y="33"/>
                  </a:lnTo>
                  <a:lnTo>
                    <a:pt x="16" y="30"/>
                  </a:lnTo>
                  <a:lnTo>
                    <a:pt x="19" y="24"/>
                  </a:lnTo>
                  <a:lnTo>
                    <a:pt x="19" y="19"/>
                  </a:lnTo>
                  <a:lnTo>
                    <a:pt x="21" y="16"/>
                  </a:lnTo>
                  <a:lnTo>
                    <a:pt x="22" y="8"/>
                  </a:lnTo>
                  <a:lnTo>
                    <a:pt x="25" y="5"/>
                  </a:lnTo>
                  <a:lnTo>
                    <a:pt x="29" y="0"/>
                  </a:lnTo>
                  <a:lnTo>
                    <a:pt x="101" y="22"/>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112" name="Freeform 331"/>
            <p:cNvSpPr>
              <a:spLocks/>
            </p:cNvSpPr>
            <p:nvPr/>
          </p:nvSpPr>
          <p:spPr bwMode="auto">
            <a:xfrm>
              <a:off x="4072" y="1190"/>
              <a:ext cx="514" cy="453"/>
            </a:xfrm>
            <a:custGeom>
              <a:avLst/>
              <a:gdLst>
                <a:gd name="T0" fmla="*/ 15 w 514"/>
                <a:gd name="T1" fmla="*/ 382 h 453"/>
                <a:gd name="T2" fmla="*/ 36 w 514"/>
                <a:gd name="T3" fmla="*/ 358 h 453"/>
                <a:gd name="T4" fmla="*/ 52 w 514"/>
                <a:gd name="T5" fmla="*/ 334 h 453"/>
                <a:gd name="T6" fmla="*/ 50 w 514"/>
                <a:gd name="T7" fmla="*/ 310 h 453"/>
                <a:gd name="T8" fmla="*/ 41 w 514"/>
                <a:gd name="T9" fmla="*/ 293 h 453"/>
                <a:gd name="T10" fmla="*/ 47 w 514"/>
                <a:gd name="T11" fmla="*/ 280 h 453"/>
                <a:gd name="T12" fmla="*/ 80 w 514"/>
                <a:gd name="T13" fmla="*/ 268 h 453"/>
                <a:gd name="T14" fmla="*/ 104 w 514"/>
                <a:gd name="T15" fmla="*/ 258 h 453"/>
                <a:gd name="T16" fmla="*/ 128 w 514"/>
                <a:gd name="T17" fmla="*/ 255 h 453"/>
                <a:gd name="T18" fmla="*/ 150 w 514"/>
                <a:gd name="T19" fmla="*/ 260 h 453"/>
                <a:gd name="T20" fmla="*/ 169 w 514"/>
                <a:gd name="T21" fmla="*/ 255 h 453"/>
                <a:gd name="T22" fmla="*/ 189 w 514"/>
                <a:gd name="T23" fmla="*/ 250 h 453"/>
                <a:gd name="T24" fmla="*/ 210 w 514"/>
                <a:gd name="T25" fmla="*/ 238 h 453"/>
                <a:gd name="T26" fmla="*/ 234 w 514"/>
                <a:gd name="T27" fmla="*/ 216 h 453"/>
                <a:gd name="T28" fmla="*/ 251 w 514"/>
                <a:gd name="T29" fmla="*/ 206 h 453"/>
                <a:gd name="T30" fmla="*/ 246 w 514"/>
                <a:gd name="T31" fmla="*/ 182 h 453"/>
                <a:gd name="T32" fmla="*/ 237 w 514"/>
                <a:gd name="T33" fmla="*/ 171 h 453"/>
                <a:gd name="T34" fmla="*/ 245 w 514"/>
                <a:gd name="T35" fmla="*/ 162 h 453"/>
                <a:gd name="T36" fmla="*/ 240 w 514"/>
                <a:gd name="T37" fmla="*/ 149 h 453"/>
                <a:gd name="T38" fmla="*/ 230 w 514"/>
                <a:gd name="T39" fmla="*/ 140 h 453"/>
                <a:gd name="T40" fmla="*/ 242 w 514"/>
                <a:gd name="T41" fmla="*/ 125 h 453"/>
                <a:gd name="T42" fmla="*/ 256 w 514"/>
                <a:gd name="T43" fmla="*/ 113 h 453"/>
                <a:gd name="T44" fmla="*/ 261 w 514"/>
                <a:gd name="T45" fmla="*/ 86 h 453"/>
                <a:gd name="T46" fmla="*/ 268 w 514"/>
                <a:gd name="T47" fmla="*/ 67 h 453"/>
                <a:gd name="T48" fmla="*/ 302 w 514"/>
                <a:gd name="T49" fmla="*/ 34 h 453"/>
                <a:gd name="T50" fmla="*/ 343 w 514"/>
                <a:gd name="T51" fmla="*/ 19 h 453"/>
                <a:gd name="T52" fmla="*/ 397 w 514"/>
                <a:gd name="T53" fmla="*/ 7 h 453"/>
                <a:gd name="T54" fmla="*/ 423 w 514"/>
                <a:gd name="T55" fmla="*/ 0 h 453"/>
                <a:gd name="T56" fmla="*/ 431 w 514"/>
                <a:gd name="T57" fmla="*/ 19 h 453"/>
                <a:gd name="T58" fmla="*/ 442 w 514"/>
                <a:gd name="T59" fmla="*/ 62 h 453"/>
                <a:gd name="T60" fmla="*/ 442 w 514"/>
                <a:gd name="T61" fmla="*/ 103 h 453"/>
                <a:gd name="T62" fmla="*/ 452 w 514"/>
                <a:gd name="T63" fmla="*/ 122 h 453"/>
                <a:gd name="T64" fmla="*/ 455 w 514"/>
                <a:gd name="T65" fmla="*/ 144 h 453"/>
                <a:gd name="T66" fmla="*/ 469 w 514"/>
                <a:gd name="T67" fmla="*/ 151 h 453"/>
                <a:gd name="T68" fmla="*/ 477 w 514"/>
                <a:gd name="T69" fmla="*/ 182 h 453"/>
                <a:gd name="T70" fmla="*/ 485 w 514"/>
                <a:gd name="T71" fmla="*/ 212 h 453"/>
                <a:gd name="T72" fmla="*/ 491 w 514"/>
                <a:gd name="T73" fmla="*/ 239 h 453"/>
                <a:gd name="T74" fmla="*/ 491 w 514"/>
                <a:gd name="T75" fmla="*/ 293 h 453"/>
                <a:gd name="T76" fmla="*/ 493 w 514"/>
                <a:gd name="T77" fmla="*/ 344 h 453"/>
                <a:gd name="T78" fmla="*/ 504 w 514"/>
                <a:gd name="T79" fmla="*/ 367 h 453"/>
                <a:gd name="T80" fmla="*/ 504 w 514"/>
                <a:gd name="T81" fmla="*/ 391 h 453"/>
                <a:gd name="T82" fmla="*/ 514 w 514"/>
                <a:gd name="T83" fmla="*/ 405 h 453"/>
                <a:gd name="T84" fmla="*/ 506 w 514"/>
                <a:gd name="T85" fmla="*/ 421 h 453"/>
                <a:gd name="T86" fmla="*/ 507 w 514"/>
                <a:gd name="T87" fmla="*/ 432 h 453"/>
                <a:gd name="T88" fmla="*/ 504 w 514"/>
                <a:gd name="T89" fmla="*/ 448 h 453"/>
                <a:gd name="T90" fmla="*/ 491 w 514"/>
                <a:gd name="T91" fmla="*/ 453 h 453"/>
                <a:gd name="T92" fmla="*/ 487 w 514"/>
                <a:gd name="T93" fmla="*/ 439 h 453"/>
                <a:gd name="T94" fmla="*/ 458 w 514"/>
                <a:gd name="T95" fmla="*/ 431 h 453"/>
                <a:gd name="T96" fmla="*/ 422 w 514"/>
                <a:gd name="T97" fmla="*/ 420 h 453"/>
                <a:gd name="T98" fmla="*/ 411 w 514"/>
                <a:gd name="T99" fmla="*/ 409 h 453"/>
                <a:gd name="T100" fmla="*/ 387 w 514"/>
                <a:gd name="T101" fmla="*/ 402 h 453"/>
                <a:gd name="T102" fmla="*/ 379 w 514"/>
                <a:gd name="T103" fmla="*/ 385 h 453"/>
                <a:gd name="T104" fmla="*/ 365 w 514"/>
                <a:gd name="T105" fmla="*/ 372 h 453"/>
                <a:gd name="T106" fmla="*/ 357 w 514"/>
                <a:gd name="T107" fmla="*/ 366 h 453"/>
                <a:gd name="T108" fmla="*/ 0 w 514"/>
                <a:gd name="T109" fmla="*/ 429 h 4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4"/>
                <a:gd name="T166" fmla="*/ 0 h 453"/>
                <a:gd name="T167" fmla="*/ 514 w 514"/>
                <a:gd name="T168" fmla="*/ 453 h 4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4" h="453">
                  <a:moveTo>
                    <a:pt x="0" y="401"/>
                  </a:moveTo>
                  <a:lnTo>
                    <a:pt x="9" y="390"/>
                  </a:lnTo>
                  <a:lnTo>
                    <a:pt x="15" y="382"/>
                  </a:lnTo>
                  <a:lnTo>
                    <a:pt x="20" y="377"/>
                  </a:lnTo>
                  <a:lnTo>
                    <a:pt x="26" y="371"/>
                  </a:lnTo>
                  <a:lnTo>
                    <a:pt x="36" y="358"/>
                  </a:lnTo>
                  <a:lnTo>
                    <a:pt x="42" y="348"/>
                  </a:lnTo>
                  <a:lnTo>
                    <a:pt x="49" y="341"/>
                  </a:lnTo>
                  <a:lnTo>
                    <a:pt x="52" y="334"/>
                  </a:lnTo>
                  <a:lnTo>
                    <a:pt x="55" y="325"/>
                  </a:lnTo>
                  <a:lnTo>
                    <a:pt x="53" y="317"/>
                  </a:lnTo>
                  <a:lnTo>
                    <a:pt x="50" y="310"/>
                  </a:lnTo>
                  <a:lnTo>
                    <a:pt x="47" y="304"/>
                  </a:lnTo>
                  <a:lnTo>
                    <a:pt x="44" y="301"/>
                  </a:lnTo>
                  <a:lnTo>
                    <a:pt x="41" y="293"/>
                  </a:lnTo>
                  <a:lnTo>
                    <a:pt x="39" y="288"/>
                  </a:lnTo>
                  <a:lnTo>
                    <a:pt x="42" y="285"/>
                  </a:lnTo>
                  <a:lnTo>
                    <a:pt x="47" y="280"/>
                  </a:lnTo>
                  <a:lnTo>
                    <a:pt x="53" y="280"/>
                  </a:lnTo>
                  <a:lnTo>
                    <a:pt x="64" y="276"/>
                  </a:lnTo>
                  <a:lnTo>
                    <a:pt x="80" y="268"/>
                  </a:lnTo>
                  <a:lnTo>
                    <a:pt x="90" y="265"/>
                  </a:lnTo>
                  <a:lnTo>
                    <a:pt x="98" y="261"/>
                  </a:lnTo>
                  <a:lnTo>
                    <a:pt x="104" y="258"/>
                  </a:lnTo>
                  <a:lnTo>
                    <a:pt x="112" y="255"/>
                  </a:lnTo>
                  <a:lnTo>
                    <a:pt x="121" y="255"/>
                  </a:lnTo>
                  <a:lnTo>
                    <a:pt x="128" y="255"/>
                  </a:lnTo>
                  <a:lnTo>
                    <a:pt x="139" y="255"/>
                  </a:lnTo>
                  <a:lnTo>
                    <a:pt x="145" y="257"/>
                  </a:lnTo>
                  <a:lnTo>
                    <a:pt x="150" y="260"/>
                  </a:lnTo>
                  <a:lnTo>
                    <a:pt x="159" y="260"/>
                  </a:lnTo>
                  <a:lnTo>
                    <a:pt x="162" y="255"/>
                  </a:lnTo>
                  <a:lnTo>
                    <a:pt x="169" y="255"/>
                  </a:lnTo>
                  <a:lnTo>
                    <a:pt x="177" y="254"/>
                  </a:lnTo>
                  <a:lnTo>
                    <a:pt x="181" y="252"/>
                  </a:lnTo>
                  <a:lnTo>
                    <a:pt x="189" y="250"/>
                  </a:lnTo>
                  <a:lnTo>
                    <a:pt x="194" y="249"/>
                  </a:lnTo>
                  <a:lnTo>
                    <a:pt x="202" y="247"/>
                  </a:lnTo>
                  <a:lnTo>
                    <a:pt x="210" y="238"/>
                  </a:lnTo>
                  <a:lnTo>
                    <a:pt x="219" y="228"/>
                  </a:lnTo>
                  <a:lnTo>
                    <a:pt x="226" y="222"/>
                  </a:lnTo>
                  <a:lnTo>
                    <a:pt x="234" y="216"/>
                  </a:lnTo>
                  <a:lnTo>
                    <a:pt x="240" y="212"/>
                  </a:lnTo>
                  <a:lnTo>
                    <a:pt x="246" y="211"/>
                  </a:lnTo>
                  <a:lnTo>
                    <a:pt x="251" y="206"/>
                  </a:lnTo>
                  <a:lnTo>
                    <a:pt x="253" y="197"/>
                  </a:lnTo>
                  <a:lnTo>
                    <a:pt x="253" y="186"/>
                  </a:lnTo>
                  <a:lnTo>
                    <a:pt x="246" y="182"/>
                  </a:lnTo>
                  <a:lnTo>
                    <a:pt x="243" y="178"/>
                  </a:lnTo>
                  <a:lnTo>
                    <a:pt x="238" y="176"/>
                  </a:lnTo>
                  <a:lnTo>
                    <a:pt x="237" y="171"/>
                  </a:lnTo>
                  <a:lnTo>
                    <a:pt x="237" y="167"/>
                  </a:lnTo>
                  <a:lnTo>
                    <a:pt x="242" y="165"/>
                  </a:lnTo>
                  <a:lnTo>
                    <a:pt x="245" y="162"/>
                  </a:lnTo>
                  <a:lnTo>
                    <a:pt x="246" y="157"/>
                  </a:lnTo>
                  <a:lnTo>
                    <a:pt x="245" y="154"/>
                  </a:lnTo>
                  <a:lnTo>
                    <a:pt x="240" y="149"/>
                  </a:lnTo>
                  <a:lnTo>
                    <a:pt x="230" y="149"/>
                  </a:lnTo>
                  <a:lnTo>
                    <a:pt x="229" y="144"/>
                  </a:lnTo>
                  <a:lnTo>
                    <a:pt x="230" y="140"/>
                  </a:lnTo>
                  <a:lnTo>
                    <a:pt x="235" y="136"/>
                  </a:lnTo>
                  <a:lnTo>
                    <a:pt x="238" y="130"/>
                  </a:lnTo>
                  <a:lnTo>
                    <a:pt x="242" y="125"/>
                  </a:lnTo>
                  <a:lnTo>
                    <a:pt x="248" y="122"/>
                  </a:lnTo>
                  <a:lnTo>
                    <a:pt x="253" y="117"/>
                  </a:lnTo>
                  <a:lnTo>
                    <a:pt x="256" y="113"/>
                  </a:lnTo>
                  <a:lnTo>
                    <a:pt x="259" y="103"/>
                  </a:lnTo>
                  <a:lnTo>
                    <a:pt x="259" y="95"/>
                  </a:lnTo>
                  <a:lnTo>
                    <a:pt x="261" y="86"/>
                  </a:lnTo>
                  <a:lnTo>
                    <a:pt x="261" y="81"/>
                  </a:lnTo>
                  <a:lnTo>
                    <a:pt x="261" y="76"/>
                  </a:lnTo>
                  <a:lnTo>
                    <a:pt x="268" y="67"/>
                  </a:lnTo>
                  <a:lnTo>
                    <a:pt x="279" y="57"/>
                  </a:lnTo>
                  <a:lnTo>
                    <a:pt x="289" y="45"/>
                  </a:lnTo>
                  <a:lnTo>
                    <a:pt x="302" y="34"/>
                  </a:lnTo>
                  <a:lnTo>
                    <a:pt x="313" y="26"/>
                  </a:lnTo>
                  <a:lnTo>
                    <a:pt x="327" y="23"/>
                  </a:lnTo>
                  <a:lnTo>
                    <a:pt x="343" y="19"/>
                  </a:lnTo>
                  <a:lnTo>
                    <a:pt x="368" y="13"/>
                  </a:lnTo>
                  <a:lnTo>
                    <a:pt x="384" y="10"/>
                  </a:lnTo>
                  <a:lnTo>
                    <a:pt x="397" y="7"/>
                  </a:lnTo>
                  <a:lnTo>
                    <a:pt x="406" y="4"/>
                  </a:lnTo>
                  <a:lnTo>
                    <a:pt x="414" y="2"/>
                  </a:lnTo>
                  <a:lnTo>
                    <a:pt x="423" y="0"/>
                  </a:lnTo>
                  <a:lnTo>
                    <a:pt x="427" y="7"/>
                  </a:lnTo>
                  <a:lnTo>
                    <a:pt x="425" y="16"/>
                  </a:lnTo>
                  <a:lnTo>
                    <a:pt x="431" y="19"/>
                  </a:lnTo>
                  <a:lnTo>
                    <a:pt x="430" y="38"/>
                  </a:lnTo>
                  <a:lnTo>
                    <a:pt x="439" y="51"/>
                  </a:lnTo>
                  <a:lnTo>
                    <a:pt x="442" y="62"/>
                  </a:lnTo>
                  <a:lnTo>
                    <a:pt x="441" y="73"/>
                  </a:lnTo>
                  <a:lnTo>
                    <a:pt x="441" y="91"/>
                  </a:lnTo>
                  <a:lnTo>
                    <a:pt x="442" y="103"/>
                  </a:lnTo>
                  <a:lnTo>
                    <a:pt x="444" y="110"/>
                  </a:lnTo>
                  <a:lnTo>
                    <a:pt x="449" y="116"/>
                  </a:lnTo>
                  <a:lnTo>
                    <a:pt x="452" y="122"/>
                  </a:lnTo>
                  <a:lnTo>
                    <a:pt x="453" y="130"/>
                  </a:lnTo>
                  <a:lnTo>
                    <a:pt x="458" y="136"/>
                  </a:lnTo>
                  <a:lnTo>
                    <a:pt x="455" y="144"/>
                  </a:lnTo>
                  <a:lnTo>
                    <a:pt x="457" y="149"/>
                  </a:lnTo>
                  <a:lnTo>
                    <a:pt x="461" y="149"/>
                  </a:lnTo>
                  <a:lnTo>
                    <a:pt x="469" y="151"/>
                  </a:lnTo>
                  <a:lnTo>
                    <a:pt x="472" y="157"/>
                  </a:lnTo>
                  <a:lnTo>
                    <a:pt x="477" y="171"/>
                  </a:lnTo>
                  <a:lnTo>
                    <a:pt x="477" y="182"/>
                  </a:lnTo>
                  <a:lnTo>
                    <a:pt x="479" y="190"/>
                  </a:lnTo>
                  <a:lnTo>
                    <a:pt x="479" y="203"/>
                  </a:lnTo>
                  <a:lnTo>
                    <a:pt x="485" y="212"/>
                  </a:lnTo>
                  <a:lnTo>
                    <a:pt x="485" y="225"/>
                  </a:lnTo>
                  <a:lnTo>
                    <a:pt x="488" y="233"/>
                  </a:lnTo>
                  <a:lnTo>
                    <a:pt x="491" y="239"/>
                  </a:lnTo>
                  <a:lnTo>
                    <a:pt x="491" y="249"/>
                  </a:lnTo>
                  <a:lnTo>
                    <a:pt x="491" y="269"/>
                  </a:lnTo>
                  <a:lnTo>
                    <a:pt x="491" y="293"/>
                  </a:lnTo>
                  <a:lnTo>
                    <a:pt x="491" y="318"/>
                  </a:lnTo>
                  <a:lnTo>
                    <a:pt x="493" y="331"/>
                  </a:lnTo>
                  <a:lnTo>
                    <a:pt x="493" y="344"/>
                  </a:lnTo>
                  <a:lnTo>
                    <a:pt x="496" y="350"/>
                  </a:lnTo>
                  <a:lnTo>
                    <a:pt x="501" y="356"/>
                  </a:lnTo>
                  <a:lnTo>
                    <a:pt x="504" y="367"/>
                  </a:lnTo>
                  <a:lnTo>
                    <a:pt x="504" y="375"/>
                  </a:lnTo>
                  <a:lnTo>
                    <a:pt x="504" y="382"/>
                  </a:lnTo>
                  <a:lnTo>
                    <a:pt x="504" y="391"/>
                  </a:lnTo>
                  <a:lnTo>
                    <a:pt x="507" y="399"/>
                  </a:lnTo>
                  <a:lnTo>
                    <a:pt x="512" y="401"/>
                  </a:lnTo>
                  <a:lnTo>
                    <a:pt x="514" y="405"/>
                  </a:lnTo>
                  <a:lnTo>
                    <a:pt x="514" y="410"/>
                  </a:lnTo>
                  <a:lnTo>
                    <a:pt x="509" y="416"/>
                  </a:lnTo>
                  <a:lnTo>
                    <a:pt x="506" y="421"/>
                  </a:lnTo>
                  <a:lnTo>
                    <a:pt x="502" y="426"/>
                  </a:lnTo>
                  <a:lnTo>
                    <a:pt x="504" y="431"/>
                  </a:lnTo>
                  <a:lnTo>
                    <a:pt x="507" y="432"/>
                  </a:lnTo>
                  <a:lnTo>
                    <a:pt x="507" y="437"/>
                  </a:lnTo>
                  <a:lnTo>
                    <a:pt x="506" y="440"/>
                  </a:lnTo>
                  <a:lnTo>
                    <a:pt x="504" y="448"/>
                  </a:lnTo>
                  <a:lnTo>
                    <a:pt x="501" y="453"/>
                  </a:lnTo>
                  <a:lnTo>
                    <a:pt x="495" y="453"/>
                  </a:lnTo>
                  <a:lnTo>
                    <a:pt x="491" y="453"/>
                  </a:lnTo>
                  <a:lnTo>
                    <a:pt x="490" y="448"/>
                  </a:lnTo>
                  <a:lnTo>
                    <a:pt x="488" y="442"/>
                  </a:lnTo>
                  <a:lnTo>
                    <a:pt x="487" y="439"/>
                  </a:lnTo>
                  <a:lnTo>
                    <a:pt x="477" y="437"/>
                  </a:lnTo>
                  <a:lnTo>
                    <a:pt x="466" y="432"/>
                  </a:lnTo>
                  <a:lnTo>
                    <a:pt x="458" y="431"/>
                  </a:lnTo>
                  <a:lnTo>
                    <a:pt x="444" y="426"/>
                  </a:lnTo>
                  <a:lnTo>
                    <a:pt x="433" y="423"/>
                  </a:lnTo>
                  <a:lnTo>
                    <a:pt x="422" y="420"/>
                  </a:lnTo>
                  <a:lnTo>
                    <a:pt x="416" y="416"/>
                  </a:lnTo>
                  <a:lnTo>
                    <a:pt x="412" y="412"/>
                  </a:lnTo>
                  <a:lnTo>
                    <a:pt x="411" y="409"/>
                  </a:lnTo>
                  <a:lnTo>
                    <a:pt x="404" y="407"/>
                  </a:lnTo>
                  <a:lnTo>
                    <a:pt x="390" y="407"/>
                  </a:lnTo>
                  <a:lnTo>
                    <a:pt x="387" y="402"/>
                  </a:lnTo>
                  <a:lnTo>
                    <a:pt x="382" y="398"/>
                  </a:lnTo>
                  <a:lnTo>
                    <a:pt x="379" y="393"/>
                  </a:lnTo>
                  <a:lnTo>
                    <a:pt x="379" y="385"/>
                  </a:lnTo>
                  <a:lnTo>
                    <a:pt x="378" y="377"/>
                  </a:lnTo>
                  <a:lnTo>
                    <a:pt x="373" y="375"/>
                  </a:lnTo>
                  <a:lnTo>
                    <a:pt x="365" y="372"/>
                  </a:lnTo>
                  <a:lnTo>
                    <a:pt x="360" y="372"/>
                  </a:lnTo>
                  <a:lnTo>
                    <a:pt x="359" y="369"/>
                  </a:lnTo>
                  <a:lnTo>
                    <a:pt x="357" y="366"/>
                  </a:lnTo>
                  <a:lnTo>
                    <a:pt x="351" y="363"/>
                  </a:lnTo>
                  <a:lnTo>
                    <a:pt x="3" y="432"/>
                  </a:lnTo>
                  <a:lnTo>
                    <a:pt x="0" y="429"/>
                  </a:lnTo>
                  <a:lnTo>
                    <a:pt x="0" y="401"/>
                  </a:lnTo>
                  <a:close/>
                </a:path>
              </a:pathLst>
            </a:custGeom>
            <a:solidFill>
              <a:srgbClr val="F3750D"/>
            </a:solidFill>
            <a:ln w="4763">
              <a:solidFill>
                <a:srgbClr val="000000"/>
              </a:solidFill>
              <a:round/>
              <a:headEnd/>
              <a:tailEnd/>
            </a:ln>
          </p:spPr>
          <p:txBody>
            <a:bodyPr/>
            <a:lstStyle/>
            <a:p>
              <a:endParaRPr lang="en-US" sz="800" dirty="0">
                <a:solidFill>
                  <a:srgbClr val="92D050"/>
                </a:solidFill>
              </a:endParaRPr>
            </a:p>
          </p:txBody>
        </p:sp>
        <p:sp>
          <p:nvSpPr>
            <p:cNvPr id="113" name="Freeform 332"/>
            <p:cNvSpPr>
              <a:spLocks/>
            </p:cNvSpPr>
            <p:nvPr/>
          </p:nvSpPr>
          <p:spPr bwMode="auto">
            <a:xfrm>
              <a:off x="4560" y="1584"/>
              <a:ext cx="147" cy="98"/>
            </a:xfrm>
            <a:custGeom>
              <a:avLst/>
              <a:gdLst>
                <a:gd name="T0" fmla="*/ 17 w 147"/>
                <a:gd name="T1" fmla="*/ 66 h 98"/>
                <a:gd name="T2" fmla="*/ 11 w 147"/>
                <a:gd name="T3" fmla="*/ 73 h 98"/>
                <a:gd name="T4" fmla="*/ 4 w 147"/>
                <a:gd name="T5" fmla="*/ 77 h 98"/>
                <a:gd name="T6" fmla="*/ 1 w 147"/>
                <a:gd name="T7" fmla="*/ 84 h 98"/>
                <a:gd name="T8" fmla="*/ 0 w 147"/>
                <a:gd name="T9" fmla="*/ 90 h 98"/>
                <a:gd name="T10" fmla="*/ 1 w 147"/>
                <a:gd name="T11" fmla="*/ 95 h 98"/>
                <a:gd name="T12" fmla="*/ 8 w 147"/>
                <a:gd name="T13" fmla="*/ 98 h 98"/>
                <a:gd name="T14" fmla="*/ 14 w 147"/>
                <a:gd name="T15" fmla="*/ 95 h 98"/>
                <a:gd name="T16" fmla="*/ 25 w 147"/>
                <a:gd name="T17" fmla="*/ 90 h 98"/>
                <a:gd name="T18" fmla="*/ 36 w 147"/>
                <a:gd name="T19" fmla="*/ 81 h 98"/>
                <a:gd name="T20" fmla="*/ 49 w 147"/>
                <a:gd name="T21" fmla="*/ 73 h 98"/>
                <a:gd name="T22" fmla="*/ 61 w 147"/>
                <a:gd name="T23" fmla="*/ 65 h 98"/>
                <a:gd name="T24" fmla="*/ 76 w 147"/>
                <a:gd name="T25" fmla="*/ 57 h 98"/>
                <a:gd name="T26" fmla="*/ 88 w 147"/>
                <a:gd name="T27" fmla="*/ 49 h 98"/>
                <a:gd name="T28" fmla="*/ 98 w 147"/>
                <a:gd name="T29" fmla="*/ 44 h 98"/>
                <a:gd name="T30" fmla="*/ 106 w 147"/>
                <a:gd name="T31" fmla="*/ 36 h 98"/>
                <a:gd name="T32" fmla="*/ 122 w 147"/>
                <a:gd name="T33" fmla="*/ 27 h 98"/>
                <a:gd name="T34" fmla="*/ 133 w 147"/>
                <a:gd name="T35" fmla="*/ 19 h 98"/>
                <a:gd name="T36" fmla="*/ 144 w 147"/>
                <a:gd name="T37" fmla="*/ 13 h 98"/>
                <a:gd name="T38" fmla="*/ 147 w 147"/>
                <a:gd name="T39" fmla="*/ 9 h 98"/>
                <a:gd name="T40" fmla="*/ 139 w 147"/>
                <a:gd name="T41" fmla="*/ 9 h 98"/>
                <a:gd name="T42" fmla="*/ 125 w 147"/>
                <a:gd name="T43" fmla="*/ 19 h 98"/>
                <a:gd name="T44" fmla="*/ 117 w 147"/>
                <a:gd name="T45" fmla="*/ 22 h 98"/>
                <a:gd name="T46" fmla="*/ 115 w 147"/>
                <a:gd name="T47" fmla="*/ 20 h 98"/>
                <a:gd name="T48" fmla="*/ 117 w 147"/>
                <a:gd name="T49" fmla="*/ 14 h 98"/>
                <a:gd name="T50" fmla="*/ 118 w 147"/>
                <a:gd name="T51" fmla="*/ 11 h 98"/>
                <a:gd name="T52" fmla="*/ 122 w 147"/>
                <a:gd name="T53" fmla="*/ 6 h 98"/>
                <a:gd name="T54" fmla="*/ 123 w 147"/>
                <a:gd name="T55" fmla="*/ 0 h 98"/>
                <a:gd name="T56" fmla="*/ 115 w 147"/>
                <a:gd name="T57" fmla="*/ 9 h 98"/>
                <a:gd name="T58" fmla="*/ 110 w 147"/>
                <a:gd name="T59" fmla="*/ 16 h 98"/>
                <a:gd name="T60" fmla="*/ 104 w 147"/>
                <a:gd name="T61" fmla="*/ 24 h 98"/>
                <a:gd name="T62" fmla="*/ 98 w 147"/>
                <a:gd name="T63" fmla="*/ 27 h 98"/>
                <a:gd name="T64" fmla="*/ 90 w 147"/>
                <a:gd name="T65" fmla="*/ 31 h 98"/>
                <a:gd name="T66" fmla="*/ 82 w 147"/>
                <a:gd name="T67" fmla="*/ 35 h 98"/>
                <a:gd name="T68" fmla="*/ 72 w 147"/>
                <a:gd name="T69" fmla="*/ 39 h 98"/>
                <a:gd name="T70" fmla="*/ 61 w 147"/>
                <a:gd name="T71" fmla="*/ 43 h 98"/>
                <a:gd name="T72" fmla="*/ 55 w 147"/>
                <a:gd name="T73" fmla="*/ 46 h 98"/>
                <a:gd name="T74" fmla="*/ 47 w 147"/>
                <a:gd name="T75" fmla="*/ 49 h 98"/>
                <a:gd name="T76" fmla="*/ 42 w 147"/>
                <a:gd name="T77" fmla="*/ 50 h 98"/>
                <a:gd name="T78" fmla="*/ 35 w 147"/>
                <a:gd name="T79" fmla="*/ 55 h 98"/>
                <a:gd name="T80" fmla="*/ 30 w 147"/>
                <a:gd name="T81" fmla="*/ 57 h 98"/>
                <a:gd name="T82" fmla="*/ 25 w 147"/>
                <a:gd name="T83" fmla="*/ 60 h 98"/>
                <a:gd name="T84" fmla="*/ 20 w 147"/>
                <a:gd name="T85" fmla="*/ 63 h 98"/>
                <a:gd name="T86" fmla="*/ 17 w 147"/>
                <a:gd name="T87" fmla="*/ 66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98"/>
                <a:gd name="T134" fmla="*/ 147 w 147"/>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98">
                  <a:moveTo>
                    <a:pt x="17" y="66"/>
                  </a:moveTo>
                  <a:lnTo>
                    <a:pt x="11" y="73"/>
                  </a:lnTo>
                  <a:lnTo>
                    <a:pt x="4" y="77"/>
                  </a:lnTo>
                  <a:lnTo>
                    <a:pt x="1" y="84"/>
                  </a:lnTo>
                  <a:lnTo>
                    <a:pt x="0" y="90"/>
                  </a:lnTo>
                  <a:lnTo>
                    <a:pt x="1" y="95"/>
                  </a:lnTo>
                  <a:lnTo>
                    <a:pt x="8" y="98"/>
                  </a:lnTo>
                  <a:lnTo>
                    <a:pt x="14" y="95"/>
                  </a:lnTo>
                  <a:lnTo>
                    <a:pt x="25" y="90"/>
                  </a:lnTo>
                  <a:lnTo>
                    <a:pt x="36" y="81"/>
                  </a:lnTo>
                  <a:lnTo>
                    <a:pt x="49" y="73"/>
                  </a:lnTo>
                  <a:lnTo>
                    <a:pt x="61" y="65"/>
                  </a:lnTo>
                  <a:lnTo>
                    <a:pt x="76" y="57"/>
                  </a:lnTo>
                  <a:lnTo>
                    <a:pt x="88" y="49"/>
                  </a:lnTo>
                  <a:lnTo>
                    <a:pt x="98" y="44"/>
                  </a:lnTo>
                  <a:lnTo>
                    <a:pt x="106" y="36"/>
                  </a:lnTo>
                  <a:lnTo>
                    <a:pt x="122" y="27"/>
                  </a:lnTo>
                  <a:lnTo>
                    <a:pt x="133" y="19"/>
                  </a:lnTo>
                  <a:lnTo>
                    <a:pt x="144" y="13"/>
                  </a:lnTo>
                  <a:lnTo>
                    <a:pt x="147" y="9"/>
                  </a:lnTo>
                  <a:lnTo>
                    <a:pt x="139" y="9"/>
                  </a:lnTo>
                  <a:lnTo>
                    <a:pt x="125" y="19"/>
                  </a:lnTo>
                  <a:lnTo>
                    <a:pt x="117" y="22"/>
                  </a:lnTo>
                  <a:lnTo>
                    <a:pt x="115" y="20"/>
                  </a:lnTo>
                  <a:lnTo>
                    <a:pt x="117" y="14"/>
                  </a:lnTo>
                  <a:lnTo>
                    <a:pt x="118" y="11"/>
                  </a:lnTo>
                  <a:lnTo>
                    <a:pt x="122" y="6"/>
                  </a:lnTo>
                  <a:lnTo>
                    <a:pt x="123" y="0"/>
                  </a:lnTo>
                  <a:lnTo>
                    <a:pt x="115" y="9"/>
                  </a:lnTo>
                  <a:lnTo>
                    <a:pt x="110" y="16"/>
                  </a:lnTo>
                  <a:lnTo>
                    <a:pt x="104" y="24"/>
                  </a:lnTo>
                  <a:lnTo>
                    <a:pt x="98" y="27"/>
                  </a:lnTo>
                  <a:lnTo>
                    <a:pt x="90" y="31"/>
                  </a:lnTo>
                  <a:lnTo>
                    <a:pt x="82" y="35"/>
                  </a:lnTo>
                  <a:lnTo>
                    <a:pt x="72" y="39"/>
                  </a:lnTo>
                  <a:lnTo>
                    <a:pt x="61" y="43"/>
                  </a:lnTo>
                  <a:lnTo>
                    <a:pt x="55" y="46"/>
                  </a:lnTo>
                  <a:lnTo>
                    <a:pt x="47" y="49"/>
                  </a:lnTo>
                  <a:lnTo>
                    <a:pt x="42" y="50"/>
                  </a:lnTo>
                  <a:lnTo>
                    <a:pt x="35" y="55"/>
                  </a:lnTo>
                  <a:lnTo>
                    <a:pt x="30" y="57"/>
                  </a:lnTo>
                  <a:lnTo>
                    <a:pt x="25" y="60"/>
                  </a:lnTo>
                  <a:lnTo>
                    <a:pt x="20" y="63"/>
                  </a:lnTo>
                  <a:lnTo>
                    <a:pt x="17" y="66"/>
                  </a:lnTo>
                  <a:close/>
                </a:path>
              </a:pathLst>
            </a:custGeom>
            <a:solidFill>
              <a:srgbClr val="F3750D"/>
            </a:solidFill>
            <a:ln w="4763">
              <a:solidFill>
                <a:srgbClr val="000000"/>
              </a:solidFill>
              <a:round/>
              <a:headEnd/>
              <a:tailEnd/>
            </a:ln>
          </p:spPr>
          <p:txBody>
            <a:bodyPr/>
            <a:lstStyle/>
            <a:p>
              <a:endParaRPr lang="en-US" sz="800" dirty="0">
                <a:solidFill>
                  <a:srgbClr val="92D050"/>
                </a:solidFill>
              </a:endParaRPr>
            </a:p>
          </p:txBody>
        </p:sp>
        <p:sp>
          <p:nvSpPr>
            <p:cNvPr id="114" name="Freeform 333"/>
            <p:cNvSpPr>
              <a:spLocks/>
            </p:cNvSpPr>
            <p:nvPr/>
          </p:nvSpPr>
          <p:spPr bwMode="auto">
            <a:xfrm>
              <a:off x="4563" y="1477"/>
              <a:ext cx="151" cy="148"/>
            </a:xfrm>
            <a:custGeom>
              <a:avLst/>
              <a:gdLst>
                <a:gd name="T0" fmla="*/ 4 w 151"/>
                <a:gd name="T1" fmla="*/ 35 h 148"/>
                <a:gd name="T2" fmla="*/ 133 w 151"/>
                <a:gd name="T3" fmla="*/ 0 h 148"/>
                <a:gd name="T4" fmla="*/ 140 w 151"/>
                <a:gd name="T5" fmla="*/ 22 h 148"/>
                <a:gd name="T6" fmla="*/ 146 w 151"/>
                <a:gd name="T7" fmla="*/ 36 h 148"/>
                <a:gd name="T8" fmla="*/ 147 w 151"/>
                <a:gd name="T9" fmla="*/ 46 h 148"/>
                <a:gd name="T10" fmla="*/ 149 w 151"/>
                <a:gd name="T11" fmla="*/ 55 h 148"/>
                <a:gd name="T12" fmla="*/ 151 w 151"/>
                <a:gd name="T13" fmla="*/ 74 h 148"/>
                <a:gd name="T14" fmla="*/ 130 w 151"/>
                <a:gd name="T15" fmla="*/ 84 h 148"/>
                <a:gd name="T16" fmla="*/ 122 w 151"/>
                <a:gd name="T17" fmla="*/ 90 h 148"/>
                <a:gd name="T18" fmla="*/ 113 w 151"/>
                <a:gd name="T19" fmla="*/ 93 h 148"/>
                <a:gd name="T20" fmla="*/ 103 w 151"/>
                <a:gd name="T21" fmla="*/ 95 h 148"/>
                <a:gd name="T22" fmla="*/ 97 w 151"/>
                <a:gd name="T23" fmla="*/ 98 h 148"/>
                <a:gd name="T24" fmla="*/ 76 w 151"/>
                <a:gd name="T25" fmla="*/ 99 h 148"/>
                <a:gd name="T26" fmla="*/ 70 w 151"/>
                <a:gd name="T27" fmla="*/ 101 h 148"/>
                <a:gd name="T28" fmla="*/ 67 w 151"/>
                <a:gd name="T29" fmla="*/ 106 h 148"/>
                <a:gd name="T30" fmla="*/ 65 w 151"/>
                <a:gd name="T31" fmla="*/ 112 h 148"/>
                <a:gd name="T32" fmla="*/ 61 w 151"/>
                <a:gd name="T33" fmla="*/ 120 h 148"/>
                <a:gd name="T34" fmla="*/ 53 w 151"/>
                <a:gd name="T35" fmla="*/ 125 h 148"/>
                <a:gd name="T36" fmla="*/ 45 w 151"/>
                <a:gd name="T37" fmla="*/ 129 h 148"/>
                <a:gd name="T38" fmla="*/ 37 w 151"/>
                <a:gd name="T39" fmla="*/ 136 h 148"/>
                <a:gd name="T40" fmla="*/ 29 w 151"/>
                <a:gd name="T41" fmla="*/ 142 h 148"/>
                <a:gd name="T42" fmla="*/ 23 w 151"/>
                <a:gd name="T43" fmla="*/ 145 h 148"/>
                <a:gd name="T44" fmla="*/ 18 w 151"/>
                <a:gd name="T45" fmla="*/ 148 h 148"/>
                <a:gd name="T46" fmla="*/ 16 w 151"/>
                <a:gd name="T47" fmla="*/ 144 h 148"/>
                <a:gd name="T48" fmla="*/ 11 w 151"/>
                <a:gd name="T49" fmla="*/ 141 h 148"/>
                <a:gd name="T50" fmla="*/ 13 w 151"/>
                <a:gd name="T51" fmla="*/ 136 h 148"/>
                <a:gd name="T52" fmla="*/ 16 w 151"/>
                <a:gd name="T53" fmla="*/ 131 h 148"/>
                <a:gd name="T54" fmla="*/ 19 w 151"/>
                <a:gd name="T55" fmla="*/ 128 h 148"/>
                <a:gd name="T56" fmla="*/ 23 w 151"/>
                <a:gd name="T57" fmla="*/ 125 h 148"/>
                <a:gd name="T58" fmla="*/ 24 w 151"/>
                <a:gd name="T59" fmla="*/ 120 h 148"/>
                <a:gd name="T60" fmla="*/ 23 w 151"/>
                <a:gd name="T61" fmla="*/ 114 h 148"/>
                <a:gd name="T62" fmla="*/ 18 w 151"/>
                <a:gd name="T63" fmla="*/ 111 h 148"/>
                <a:gd name="T64" fmla="*/ 13 w 151"/>
                <a:gd name="T65" fmla="*/ 99 h 148"/>
                <a:gd name="T66" fmla="*/ 15 w 151"/>
                <a:gd name="T67" fmla="*/ 92 h 148"/>
                <a:gd name="T68" fmla="*/ 15 w 151"/>
                <a:gd name="T69" fmla="*/ 85 h 148"/>
                <a:gd name="T70" fmla="*/ 11 w 151"/>
                <a:gd name="T71" fmla="*/ 79 h 148"/>
                <a:gd name="T72" fmla="*/ 8 w 151"/>
                <a:gd name="T73" fmla="*/ 68 h 148"/>
                <a:gd name="T74" fmla="*/ 4 w 151"/>
                <a:gd name="T75" fmla="*/ 61 h 148"/>
                <a:gd name="T76" fmla="*/ 0 w 151"/>
                <a:gd name="T77" fmla="*/ 57 h 148"/>
                <a:gd name="T78" fmla="*/ 0 w 151"/>
                <a:gd name="T79" fmla="*/ 46 h 148"/>
                <a:gd name="T80" fmla="*/ 4 w 151"/>
                <a:gd name="T81" fmla="*/ 35 h 1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48"/>
                <a:gd name="T125" fmla="*/ 151 w 151"/>
                <a:gd name="T126" fmla="*/ 148 h 1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48">
                  <a:moveTo>
                    <a:pt x="4" y="35"/>
                  </a:moveTo>
                  <a:lnTo>
                    <a:pt x="133" y="0"/>
                  </a:lnTo>
                  <a:lnTo>
                    <a:pt x="140" y="22"/>
                  </a:lnTo>
                  <a:lnTo>
                    <a:pt x="146" y="36"/>
                  </a:lnTo>
                  <a:lnTo>
                    <a:pt x="147" y="46"/>
                  </a:lnTo>
                  <a:lnTo>
                    <a:pt x="149" y="55"/>
                  </a:lnTo>
                  <a:lnTo>
                    <a:pt x="151" y="74"/>
                  </a:lnTo>
                  <a:lnTo>
                    <a:pt x="130" y="84"/>
                  </a:lnTo>
                  <a:lnTo>
                    <a:pt x="122" y="90"/>
                  </a:lnTo>
                  <a:lnTo>
                    <a:pt x="113" y="93"/>
                  </a:lnTo>
                  <a:lnTo>
                    <a:pt x="103" y="95"/>
                  </a:lnTo>
                  <a:lnTo>
                    <a:pt x="97" y="98"/>
                  </a:lnTo>
                  <a:lnTo>
                    <a:pt x="76" y="99"/>
                  </a:lnTo>
                  <a:lnTo>
                    <a:pt x="70" y="101"/>
                  </a:lnTo>
                  <a:lnTo>
                    <a:pt x="67" y="106"/>
                  </a:lnTo>
                  <a:lnTo>
                    <a:pt x="65" y="112"/>
                  </a:lnTo>
                  <a:lnTo>
                    <a:pt x="61" y="120"/>
                  </a:lnTo>
                  <a:lnTo>
                    <a:pt x="53" y="125"/>
                  </a:lnTo>
                  <a:lnTo>
                    <a:pt x="45" y="129"/>
                  </a:lnTo>
                  <a:lnTo>
                    <a:pt x="37" y="136"/>
                  </a:lnTo>
                  <a:lnTo>
                    <a:pt x="29" y="142"/>
                  </a:lnTo>
                  <a:lnTo>
                    <a:pt x="23" y="145"/>
                  </a:lnTo>
                  <a:lnTo>
                    <a:pt x="18" y="148"/>
                  </a:lnTo>
                  <a:lnTo>
                    <a:pt x="16" y="144"/>
                  </a:lnTo>
                  <a:lnTo>
                    <a:pt x="11" y="141"/>
                  </a:lnTo>
                  <a:lnTo>
                    <a:pt x="13" y="136"/>
                  </a:lnTo>
                  <a:lnTo>
                    <a:pt x="16" y="131"/>
                  </a:lnTo>
                  <a:lnTo>
                    <a:pt x="19" y="128"/>
                  </a:lnTo>
                  <a:lnTo>
                    <a:pt x="23" y="125"/>
                  </a:lnTo>
                  <a:lnTo>
                    <a:pt x="24" y="120"/>
                  </a:lnTo>
                  <a:lnTo>
                    <a:pt x="23" y="114"/>
                  </a:lnTo>
                  <a:lnTo>
                    <a:pt x="18" y="111"/>
                  </a:lnTo>
                  <a:lnTo>
                    <a:pt x="13" y="99"/>
                  </a:lnTo>
                  <a:lnTo>
                    <a:pt x="15" y="92"/>
                  </a:lnTo>
                  <a:lnTo>
                    <a:pt x="15" y="85"/>
                  </a:lnTo>
                  <a:lnTo>
                    <a:pt x="11" y="79"/>
                  </a:lnTo>
                  <a:lnTo>
                    <a:pt x="8" y="68"/>
                  </a:lnTo>
                  <a:lnTo>
                    <a:pt x="4" y="61"/>
                  </a:lnTo>
                  <a:lnTo>
                    <a:pt x="0" y="57"/>
                  </a:lnTo>
                  <a:lnTo>
                    <a:pt x="0" y="46"/>
                  </a:lnTo>
                  <a:lnTo>
                    <a:pt x="4" y="35"/>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115" name="Freeform 334"/>
            <p:cNvSpPr>
              <a:spLocks/>
            </p:cNvSpPr>
            <p:nvPr/>
          </p:nvSpPr>
          <p:spPr bwMode="auto">
            <a:xfrm>
              <a:off x="4696" y="1464"/>
              <a:ext cx="59" cy="87"/>
            </a:xfrm>
            <a:custGeom>
              <a:avLst/>
              <a:gdLst>
                <a:gd name="T0" fmla="*/ 0 w 59"/>
                <a:gd name="T1" fmla="*/ 11 h 87"/>
                <a:gd name="T2" fmla="*/ 29 w 59"/>
                <a:gd name="T3" fmla="*/ 0 h 87"/>
                <a:gd name="T4" fmla="*/ 35 w 59"/>
                <a:gd name="T5" fmla="*/ 6 h 87"/>
                <a:gd name="T6" fmla="*/ 40 w 59"/>
                <a:gd name="T7" fmla="*/ 16 h 87"/>
                <a:gd name="T8" fmla="*/ 46 w 59"/>
                <a:gd name="T9" fmla="*/ 25 h 87"/>
                <a:gd name="T10" fmla="*/ 54 w 59"/>
                <a:gd name="T11" fmla="*/ 32 h 87"/>
                <a:gd name="T12" fmla="*/ 57 w 59"/>
                <a:gd name="T13" fmla="*/ 35 h 87"/>
                <a:gd name="T14" fmla="*/ 59 w 59"/>
                <a:gd name="T15" fmla="*/ 48 h 87"/>
                <a:gd name="T16" fmla="*/ 56 w 59"/>
                <a:gd name="T17" fmla="*/ 57 h 87"/>
                <a:gd name="T18" fmla="*/ 54 w 59"/>
                <a:gd name="T19" fmla="*/ 65 h 87"/>
                <a:gd name="T20" fmla="*/ 46 w 59"/>
                <a:gd name="T21" fmla="*/ 71 h 87"/>
                <a:gd name="T22" fmla="*/ 37 w 59"/>
                <a:gd name="T23" fmla="*/ 76 h 87"/>
                <a:gd name="T24" fmla="*/ 30 w 59"/>
                <a:gd name="T25" fmla="*/ 81 h 87"/>
                <a:gd name="T26" fmla="*/ 26 w 59"/>
                <a:gd name="T27" fmla="*/ 86 h 87"/>
                <a:gd name="T28" fmla="*/ 18 w 59"/>
                <a:gd name="T29" fmla="*/ 87 h 87"/>
                <a:gd name="T30" fmla="*/ 18 w 59"/>
                <a:gd name="T31" fmla="*/ 74 h 87"/>
                <a:gd name="T32" fmla="*/ 16 w 59"/>
                <a:gd name="T33" fmla="*/ 63 h 87"/>
                <a:gd name="T34" fmla="*/ 14 w 59"/>
                <a:gd name="T35" fmla="*/ 59 h 87"/>
                <a:gd name="T36" fmla="*/ 13 w 59"/>
                <a:gd name="T37" fmla="*/ 44 h 87"/>
                <a:gd name="T38" fmla="*/ 7 w 59"/>
                <a:gd name="T39" fmla="*/ 35 h 87"/>
                <a:gd name="T40" fmla="*/ 5 w 59"/>
                <a:gd name="T41" fmla="*/ 27 h 87"/>
                <a:gd name="T42" fmla="*/ 0 w 59"/>
                <a:gd name="T43" fmla="*/ 11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87"/>
                <a:gd name="T68" fmla="*/ 59 w 59"/>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87">
                  <a:moveTo>
                    <a:pt x="0" y="11"/>
                  </a:moveTo>
                  <a:lnTo>
                    <a:pt x="29" y="0"/>
                  </a:lnTo>
                  <a:lnTo>
                    <a:pt x="35" y="6"/>
                  </a:lnTo>
                  <a:lnTo>
                    <a:pt x="40" y="16"/>
                  </a:lnTo>
                  <a:lnTo>
                    <a:pt x="46" y="25"/>
                  </a:lnTo>
                  <a:lnTo>
                    <a:pt x="54" y="32"/>
                  </a:lnTo>
                  <a:lnTo>
                    <a:pt x="57" y="35"/>
                  </a:lnTo>
                  <a:lnTo>
                    <a:pt x="59" y="48"/>
                  </a:lnTo>
                  <a:lnTo>
                    <a:pt x="56" y="57"/>
                  </a:lnTo>
                  <a:lnTo>
                    <a:pt x="54" y="65"/>
                  </a:lnTo>
                  <a:lnTo>
                    <a:pt x="46" y="71"/>
                  </a:lnTo>
                  <a:lnTo>
                    <a:pt x="37" y="76"/>
                  </a:lnTo>
                  <a:lnTo>
                    <a:pt x="30" y="81"/>
                  </a:lnTo>
                  <a:lnTo>
                    <a:pt x="26" y="86"/>
                  </a:lnTo>
                  <a:lnTo>
                    <a:pt x="18" y="87"/>
                  </a:lnTo>
                  <a:lnTo>
                    <a:pt x="18" y="74"/>
                  </a:lnTo>
                  <a:lnTo>
                    <a:pt x="16" y="63"/>
                  </a:lnTo>
                  <a:lnTo>
                    <a:pt x="14" y="59"/>
                  </a:lnTo>
                  <a:lnTo>
                    <a:pt x="13" y="44"/>
                  </a:lnTo>
                  <a:lnTo>
                    <a:pt x="7" y="35"/>
                  </a:lnTo>
                  <a:lnTo>
                    <a:pt x="5" y="27"/>
                  </a:lnTo>
                  <a:lnTo>
                    <a:pt x="0" y="11"/>
                  </a:lnTo>
                  <a:close/>
                </a:path>
              </a:pathLst>
            </a:custGeom>
            <a:solidFill>
              <a:schemeClr val="bg1">
                <a:lumMod val="85000"/>
              </a:schemeClr>
            </a:solidFill>
            <a:ln w="4763">
              <a:solidFill>
                <a:srgbClr val="000000"/>
              </a:solidFill>
              <a:round/>
              <a:headEnd/>
              <a:tailEnd/>
            </a:ln>
          </p:spPr>
          <p:txBody>
            <a:bodyPr/>
            <a:lstStyle/>
            <a:p>
              <a:endParaRPr lang="en-US" dirty="0">
                <a:solidFill>
                  <a:srgbClr val="FF6600"/>
                </a:solidFill>
              </a:endParaRPr>
            </a:p>
          </p:txBody>
        </p:sp>
        <p:sp>
          <p:nvSpPr>
            <p:cNvPr id="116" name="Freeform 335"/>
            <p:cNvSpPr>
              <a:spLocks/>
            </p:cNvSpPr>
            <p:nvPr/>
          </p:nvSpPr>
          <p:spPr bwMode="auto">
            <a:xfrm>
              <a:off x="4563" y="1361"/>
              <a:ext cx="296" cy="151"/>
            </a:xfrm>
            <a:custGeom>
              <a:avLst/>
              <a:gdLst>
                <a:gd name="T0" fmla="*/ 26 w 296"/>
                <a:gd name="T1" fmla="*/ 60 h 151"/>
                <a:gd name="T2" fmla="*/ 72 w 296"/>
                <a:gd name="T3" fmla="*/ 49 h 151"/>
                <a:gd name="T4" fmla="*/ 103 w 296"/>
                <a:gd name="T5" fmla="*/ 38 h 151"/>
                <a:gd name="T6" fmla="*/ 135 w 296"/>
                <a:gd name="T7" fmla="*/ 30 h 151"/>
                <a:gd name="T8" fmla="*/ 151 w 296"/>
                <a:gd name="T9" fmla="*/ 27 h 151"/>
                <a:gd name="T10" fmla="*/ 173 w 296"/>
                <a:gd name="T11" fmla="*/ 7 h 151"/>
                <a:gd name="T12" fmla="*/ 185 w 296"/>
                <a:gd name="T13" fmla="*/ 5 h 151"/>
                <a:gd name="T14" fmla="*/ 200 w 296"/>
                <a:gd name="T15" fmla="*/ 16 h 151"/>
                <a:gd name="T16" fmla="*/ 211 w 296"/>
                <a:gd name="T17" fmla="*/ 24 h 151"/>
                <a:gd name="T18" fmla="*/ 206 w 296"/>
                <a:gd name="T19" fmla="*/ 32 h 151"/>
                <a:gd name="T20" fmla="*/ 201 w 296"/>
                <a:gd name="T21" fmla="*/ 40 h 151"/>
                <a:gd name="T22" fmla="*/ 198 w 296"/>
                <a:gd name="T23" fmla="*/ 49 h 151"/>
                <a:gd name="T24" fmla="*/ 193 w 296"/>
                <a:gd name="T25" fmla="*/ 64 h 151"/>
                <a:gd name="T26" fmla="*/ 203 w 296"/>
                <a:gd name="T27" fmla="*/ 65 h 151"/>
                <a:gd name="T28" fmla="*/ 214 w 296"/>
                <a:gd name="T29" fmla="*/ 67 h 151"/>
                <a:gd name="T30" fmla="*/ 223 w 296"/>
                <a:gd name="T31" fmla="*/ 78 h 151"/>
                <a:gd name="T32" fmla="*/ 230 w 296"/>
                <a:gd name="T33" fmla="*/ 89 h 151"/>
                <a:gd name="T34" fmla="*/ 239 w 296"/>
                <a:gd name="T35" fmla="*/ 98 h 151"/>
                <a:gd name="T36" fmla="*/ 246 w 296"/>
                <a:gd name="T37" fmla="*/ 106 h 151"/>
                <a:gd name="T38" fmla="*/ 260 w 296"/>
                <a:gd name="T39" fmla="*/ 106 h 151"/>
                <a:gd name="T40" fmla="*/ 272 w 296"/>
                <a:gd name="T41" fmla="*/ 106 h 151"/>
                <a:gd name="T42" fmla="*/ 285 w 296"/>
                <a:gd name="T43" fmla="*/ 97 h 151"/>
                <a:gd name="T44" fmla="*/ 287 w 296"/>
                <a:gd name="T45" fmla="*/ 84 h 151"/>
                <a:gd name="T46" fmla="*/ 291 w 296"/>
                <a:gd name="T47" fmla="*/ 86 h 151"/>
                <a:gd name="T48" fmla="*/ 296 w 296"/>
                <a:gd name="T49" fmla="*/ 97 h 151"/>
                <a:gd name="T50" fmla="*/ 291 w 296"/>
                <a:gd name="T51" fmla="*/ 111 h 151"/>
                <a:gd name="T52" fmla="*/ 280 w 296"/>
                <a:gd name="T53" fmla="*/ 121 h 151"/>
                <a:gd name="T54" fmla="*/ 268 w 296"/>
                <a:gd name="T55" fmla="*/ 125 h 151"/>
                <a:gd name="T56" fmla="*/ 255 w 296"/>
                <a:gd name="T57" fmla="*/ 132 h 151"/>
                <a:gd name="T58" fmla="*/ 244 w 296"/>
                <a:gd name="T59" fmla="*/ 128 h 151"/>
                <a:gd name="T60" fmla="*/ 238 w 296"/>
                <a:gd name="T61" fmla="*/ 127 h 151"/>
                <a:gd name="T62" fmla="*/ 230 w 296"/>
                <a:gd name="T63" fmla="*/ 135 h 151"/>
                <a:gd name="T64" fmla="*/ 220 w 296"/>
                <a:gd name="T65" fmla="*/ 144 h 151"/>
                <a:gd name="T66" fmla="*/ 214 w 296"/>
                <a:gd name="T67" fmla="*/ 149 h 151"/>
                <a:gd name="T68" fmla="*/ 206 w 296"/>
                <a:gd name="T69" fmla="*/ 151 h 151"/>
                <a:gd name="T70" fmla="*/ 203 w 296"/>
                <a:gd name="T71" fmla="*/ 144 h 151"/>
                <a:gd name="T72" fmla="*/ 198 w 296"/>
                <a:gd name="T73" fmla="*/ 138 h 151"/>
                <a:gd name="T74" fmla="*/ 190 w 296"/>
                <a:gd name="T75" fmla="*/ 136 h 151"/>
                <a:gd name="T76" fmla="*/ 182 w 296"/>
                <a:gd name="T77" fmla="*/ 130 h 151"/>
                <a:gd name="T78" fmla="*/ 173 w 296"/>
                <a:gd name="T79" fmla="*/ 122 h 151"/>
                <a:gd name="T80" fmla="*/ 170 w 296"/>
                <a:gd name="T81" fmla="*/ 113 h 151"/>
                <a:gd name="T82" fmla="*/ 165 w 296"/>
                <a:gd name="T83" fmla="*/ 103 h 151"/>
                <a:gd name="T84" fmla="*/ 133 w 296"/>
                <a:gd name="T85" fmla="*/ 113 h 151"/>
                <a:gd name="T86" fmla="*/ 57 w 296"/>
                <a:gd name="T87" fmla="*/ 135 h 151"/>
                <a:gd name="T88" fmla="*/ 0 w 296"/>
                <a:gd name="T89" fmla="*/ 68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6"/>
                <a:gd name="T136" fmla="*/ 0 h 151"/>
                <a:gd name="T137" fmla="*/ 296 w 296"/>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6" h="151">
                  <a:moveTo>
                    <a:pt x="0" y="68"/>
                  </a:moveTo>
                  <a:lnTo>
                    <a:pt x="26" y="60"/>
                  </a:lnTo>
                  <a:lnTo>
                    <a:pt x="48" y="54"/>
                  </a:lnTo>
                  <a:lnTo>
                    <a:pt x="72" y="49"/>
                  </a:lnTo>
                  <a:lnTo>
                    <a:pt x="89" y="45"/>
                  </a:lnTo>
                  <a:lnTo>
                    <a:pt x="103" y="38"/>
                  </a:lnTo>
                  <a:lnTo>
                    <a:pt x="121" y="35"/>
                  </a:lnTo>
                  <a:lnTo>
                    <a:pt x="135" y="30"/>
                  </a:lnTo>
                  <a:lnTo>
                    <a:pt x="144" y="30"/>
                  </a:lnTo>
                  <a:lnTo>
                    <a:pt x="151" y="27"/>
                  </a:lnTo>
                  <a:lnTo>
                    <a:pt x="159" y="22"/>
                  </a:lnTo>
                  <a:lnTo>
                    <a:pt x="173" y="7"/>
                  </a:lnTo>
                  <a:lnTo>
                    <a:pt x="179" y="0"/>
                  </a:lnTo>
                  <a:lnTo>
                    <a:pt x="185" y="5"/>
                  </a:lnTo>
                  <a:lnTo>
                    <a:pt x="192" y="10"/>
                  </a:lnTo>
                  <a:lnTo>
                    <a:pt x="200" y="16"/>
                  </a:lnTo>
                  <a:lnTo>
                    <a:pt x="204" y="21"/>
                  </a:lnTo>
                  <a:lnTo>
                    <a:pt x="211" y="24"/>
                  </a:lnTo>
                  <a:lnTo>
                    <a:pt x="209" y="27"/>
                  </a:lnTo>
                  <a:lnTo>
                    <a:pt x="206" y="32"/>
                  </a:lnTo>
                  <a:lnTo>
                    <a:pt x="203" y="35"/>
                  </a:lnTo>
                  <a:lnTo>
                    <a:pt x="201" y="40"/>
                  </a:lnTo>
                  <a:lnTo>
                    <a:pt x="200" y="46"/>
                  </a:lnTo>
                  <a:lnTo>
                    <a:pt x="198" y="49"/>
                  </a:lnTo>
                  <a:lnTo>
                    <a:pt x="195" y="49"/>
                  </a:lnTo>
                  <a:lnTo>
                    <a:pt x="193" y="64"/>
                  </a:lnTo>
                  <a:lnTo>
                    <a:pt x="197" y="65"/>
                  </a:lnTo>
                  <a:lnTo>
                    <a:pt x="203" y="65"/>
                  </a:lnTo>
                  <a:lnTo>
                    <a:pt x="209" y="67"/>
                  </a:lnTo>
                  <a:lnTo>
                    <a:pt x="214" y="67"/>
                  </a:lnTo>
                  <a:lnTo>
                    <a:pt x="219" y="71"/>
                  </a:lnTo>
                  <a:lnTo>
                    <a:pt x="223" y="78"/>
                  </a:lnTo>
                  <a:lnTo>
                    <a:pt x="223" y="86"/>
                  </a:lnTo>
                  <a:lnTo>
                    <a:pt x="230" y="89"/>
                  </a:lnTo>
                  <a:lnTo>
                    <a:pt x="234" y="90"/>
                  </a:lnTo>
                  <a:lnTo>
                    <a:pt x="239" y="98"/>
                  </a:lnTo>
                  <a:lnTo>
                    <a:pt x="241" y="103"/>
                  </a:lnTo>
                  <a:lnTo>
                    <a:pt x="246" y="106"/>
                  </a:lnTo>
                  <a:lnTo>
                    <a:pt x="250" y="106"/>
                  </a:lnTo>
                  <a:lnTo>
                    <a:pt x="260" y="106"/>
                  </a:lnTo>
                  <a:lnTo>
                    <a:pt x="268" y="108"/>
                  </a:lnTo>
                  <a:lnTo>
                    <a:pt x="272" y="106"/>
                  </a:lnTo>
                  <a:lnTo>
                    <a:pt x="279" y="103"/>
                  </a:lnTo>
                  <a:lnTo>
                    <a:pt x="285" y="97"/>
                  </a:lnTo>
                  <a:lnTo>
                    <a:pt x="287" y="89"/>
                  </a:lnTo>
                  <a:lnTo>
                    <a:pt x="287" y="84"/>
                  </a:lnTo>
                  <a:lnTo>
                    <a:pt x="288" y="83"/>
                  </a:lnTo>
                  <a:lnTo>
                    <a:pt x="291" y="86"/>
                  </a:lnTo>
                  <a:lnTo>
                    <a:pt x="295" y="90"/>
                  </a:lnTo>
                  <a:lnTo>
                    <a:pt x="296" y="97"/>
                  </a:lnTo>
                  <a:lnTo>
                    <a:pt x="296" y="103"/>
                  </a:lnTo>
                  <a:lnTo>
                    <a:pt x="291" y="111"/>
                  </a:lnTo>
                  <a:lnTo>
                    <a:pt x="287" y="116"/>
                  </a:lnTo>
                  <a:lnTo>
                    <a:pt x="280" y="121"/>
                  </a:lnTo>
                  <a:lnTo>
                    <a:pt x="274" y="122"/>
                  </a:lnTo>
                  <a:lnTo>
                    <a:pt x="268" y="125"/>
                  </a:lnTo>
                  <a:lnTo>
                    <a:pt x="260" y="128"/>
                  </a:lnTo>
                  <a:lnTo>
                    <a:pt x="255" y="132"/>
                  </a:lnTo>
                  <a:lnTo>
                    <a:pt x="249" y="132"/>
                  </a:lnTo>
                  <a:lnTo>
                    <a:pt x="244" y="128"/>
                  </a:lnTo>
                  <a:lnTo>
                    <a:pt x="239" y="128"/>
                  </a:lnTo>
                  <a:lnTo>
                    <a:pt x="238" y="127"/>
                  </a:lnTo>
                  <a:lnTo>
                    <a:pt x="233" y="130"/>
                  </a:lnTo>
                  <a:lnTo>
                    <a:pt x="230" y="135"/>
                  </a:lnTo>
                  <a:lnTo>
                    <a:pt x="227" y="139"/>
                  </a:lnTo>
                  <a:lnTo>
                    <a:pt x="220" y="144"/>
                  </a:lnTo>
                  <a:lnTo>
                    <a:pt x="219" y="146"/>
                  </a:lnTo>
                  <a:lnTo>
                    <a:pt x="214" y="149"/>
                  </a:lnTo>
                  <a:lnTo>
                    <a:pt x="212" y="151"/>
                  </a:lnTo>
                  <a:lnTo>
                    <a:pt x="206" y="151"/>
                  </a:lnTo>
                  <a:lnTo>
                    <a:pt x="203" y="147"/>
                  </a:lnTo>
                  <a:lnTo>
                    <a:pt x="203" y="144"/>
                  </a:lnTo>
                  <a:lnTo>
                    <a:pt x="201" y="141"/>
                  </a:lnTo>
                  <a:lnTo>
                    <a:pt x="198" y="138"/>
                  </a:lnTo>
                  <a:lnTo>
                    <a:pt x="193" y="138"/>
                  </a:lnTo>
                  <a:lnTo>
                    <a:pt x="190" y="136"/>
                  </a:lnTo>
                  <a:lnTo>
                    <a:pt x="189" y="132"/>
                  </a:lnTo>
                  <a:lnTo>
                    <a:pt x="182" y="130"/>
                  </a:lnTo>
                  <a:lnTo>
                    <a:pt x="178" y="128"/>
                  </a:lnTo>
                  <a:lnTo>
                    <a:pt x="173" y="122"/>
                  </a:lnTo>
                  <a:lnTo>
                    <a:pt x="171" y="119"/>
                  </a:lnTo>
                  <a:lnTo>
                    <a:pt x="170" y="113"/>
                  </a:lnTo>
                  <a:lnTo>
                    <a:pt x="166" y="106"/>
                  </a:lnTo>
                  <a:lnTo>
                    <a:pt x="165" y="103"/>
                  </a:lnTo>
                  <a:lnTo>
                    <a:pt x="162" y="103"/>
                  </a:lnTo>
                  <a:lnTo>
                    <a:pt x="133" y="113"/>
                  </a:lnTo>
                  <a:lnTo>
                    <a:pt x="97" y="125"/>
                  </a:lnTo>
                  <a:lnTo>
                    <a:pt x="57" y="135"/>
                  </a:lnTo>
                  <a:lnTo>
                    <a:pt x="0" y="151"/>
                  </a:lnTo>
                  <a:lnTo>
                    <a:pt x="0" y="68"/>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117" name="Freeform 336"/>
            <p:cNvSpPr>
              <a:spLocks/>
            </p:cNvSpPr>
            <p:nvPr/>
          </p:nvSpPr>
          <p:spPr bwMode="auto">
            <a:xfrm>
              <a:off x="4796" y="1507"/>
              <a:ext cx="25" cy="22"/>
            </a:xfrm>
            <a:custGeom>
              <a:avLst/>
              <a:gdLst>
                <a:gd name="T0" fmla="*/ 13 w 25"/>
                <a:gd name="T1" fmla="*/ 0 h 22"/>
                <a:gd name="T2" fmla="*/ 5 w 25"/>
                <a:gd name="T3" fmla="*/ 5 h 22"/>
                <a:gd name="T4" fmla="*/ 3 w 25"/>
                <a:gd name="T5" fmla="*/ 9 h 22"/>
                <a:gd name="T6" fmla="*/ 0 w 25"/>
                <a:gd name="T7" fmla="*/ 12 h 22"/>
                <a:gd name="T8" fmla="*/ 0 w 25"/>
                <a:gd name="T9" fmla="*/ 17 h 22"/>
                <a:gd name="T10" fmla="*/ 3 w 25"/>
                <a:gd name="T11" fmla="*/ 22 h 22"/>
                <a:gd name="T12" fmla="*/ 8 w 25"/>
                <a:gd name="T13" fmla="*/ 19 h 22"/>
                <a:gd name="T14" fmla="*/ 11 w 25"/>
                <a:gd name="T15" fmla="*/ 14 h 22"/>
                <a:gd name="T16" fmla="*/ 16 w 25"/>
                <a:gd name="T17" fmla="*/ 14 h 22"/>
                <a:gd name="T18" fmla="*/ 20 w 25"/>
                <a:gd name="T19" fmla="*/ 12 h 22"/>
                <a:gd name="T20" fmla="*/ 25 w 25"/>
                <a:gd name="T21" fmla="*/ 12 h 22"/>
                <a:gd name="T22" fmla="*/ 25 w 25"/>
                <a:gd name="T23" fmla="*/ 8 h 22"/>
                <a:gd name="T24" fmla="*/ 24 w 25"/>
                <a:gd name="T25" fmla="*/ 3 h 22"/>
                <a:gd name="T26" fmla="*/ 22 w 25"/>
                <a:gd name="T27" fmla="*/ 1 h 22"/>
                <a:gd name="T28" fmla="*/ 20 w 25"/>
                <a:gd name="T29" fmla="*/ 5 h 22"/>
                <a:gd name="T30" fmla="*/ 19 w 25"/>
                <a:gd name="T31" fmla="*/ 6 h 22"/>
                <a:gd name="T32" fmla="*/ 16 w 25"/>
                <a:gd name="T33" fmla="*/ 5 h 22"/>
                <a:gd name="T34" fmla="*/ 14 w 25"/>
                <a:gd name="T35" fmla="*/ 1 h 22"/>
                <a:gd name="T36" fmla="*/ 13 w 25"/>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22"/>
                <a:gd name="T59" fmla="*/ 25 w 2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22">
                  <a:moveTo>
                    <a:pt x="13" y="0"/>
                  </a:moveTo>
                  <a:lnTo>
                    <a:pt x="5" y="5"/>
                  </a:lnTo>
                  <a:lnTo>
                    <a:pt x="3" y="9"/>
                  </a:lnTo>
                  <a:lnTo>
                    <a:pt x="0" y="12"/>
                  </a:lnTo>
                  <a:lnTo>
                    <a:pt x="0" y="17"/>
                  </a:lnTo>
                  <a:lnTo>
                    <a:pt x="3" y="22"/>
                  </a:lnTo>
                  <a:lnTo>
                    <a:pt x="8" y="19"/>
                  </a:lnTo>
                  <a:lnTo>
                    <a:pt x="11" y="14"/>
                  </a:lnTo>
                  <a:lnTo>
                    <a:pt x="16" y="14"/>
                  </a:lnTo>
                  <a:lnTo>
                    <a:pt x="20" y="12"/>
                  </a:lnTo>
                  <a:lnTo>
                    <a:pt x="25" y="12"/>
                  </a:lnTo>
                  <a:lnTo>
                    <a:pt x="25" y="8"/>
                  </a:lnTo>
                  <a:lnTo>
                    <a:pt x="24" y="3"/>
                  </a:lnTo>
                  <a:lnTo>
                    <a:pt x="22" y="1"/>
                  </a:lnTo>
                  <a:lnTo>
                    <a:pt x="20" y="5"/>
                  </a:lnTo>
                  <a:lnTo>
                    <a:pt x="19" y="6"/>
                  </a:lnTo>
                  <a:lnTo>
                    <a:pt x="16" y="5"/>
                  </a:lnTo>
                  <a:lnTo>
                    <a:pt x="14" y="1"/>
                  </a:lnTo>
                  <a:lnTo>
                    <a:pt x="13" y="0"/>
                  </a:lnTo>
                  <a:close/>
                </a:path>
              </a:pathLst>
            </a:custGeom>
            <a:solidFill>
              <a:srgbClr val="6699FF"/>
            </a:solidFill>
            <a:ln w="4763">
              <a:solidFill>
                <a:srgbClr val="000000"/>
              </a:solidFill>
              <a:round/>
              <a:headEnd/>
              <a:tailEnd/>
            </a:ln>
          </p:spPr>
          <p:txBody>
            <a:bodyPr/>
            <a:lstStyle/>
            <a:p>
              <a:endParaRPr lang="en-US" dirty="0"/>
            </a:p>
          </p:txBody>
        </p:sp>
        <p:sp>
          <p:nvSpPr>
            <p:cNvPr id="118" name="Freeform 337"/>
            <p:cNvSpPr>
              <a:spLocks/>
            </p:cNvSpPr>
            <p:nvPr/>
          </p:nvSpPr>
          <p:spPr bwMode="auto">
            <a:xfrm>
              <a:off x="4842" y="1504"/>
              <a:ext cx="22" cy="20"/>
            </a:xfrm>
            <a:custGeom>
              <a:avLst/>
              <a:gdLst>
                <a:gd name="T0" fmla="*/ 12 w 22"/>
                <a:gd name="T1" fmla="*/ 0 h 20"/>
                <a:gd name="T2" fmla="*/ 16 w 22"/>
                <a:gd name="T3" fmla="*/ 3 h 20"/>
                <a:gd name="T4" fmla="*/ 19 w 22"/>
                <a:gd name="T5" fmla="*/ 8 h 20"/>
                <a:gd name="T6" fmla="*/ 22 w 22"/>
                <a:gd name="T7" fmla="*/ 9 h 20"/>
                <a:gd name="T8" fmla="*/ 20 w 22"/>
                <a:gd name="T9" fmla="*/ 12 h 20"/>
                <a:gd name="T10" fmla="*/ 17 w 22"/>
                <a:gd name="T11" fmla="*/ 15 h 20"/>
                <a:gd name="T12" fmla="*/ 12 w 22"/>
                <a:gd name="T13" fmla="*/ 20 h 20"/>
                <a:gd name="T14" fmla="*/ 8 w 22"/>
                <a:gd name="T15" fmla="*/ 20 h 20"/>
                <a:gd name="T16" fmla="*/ 6 w 22"/>
                <a:gd name="T17" fmla="*/ 19 h 20"/>
                <a:gd name="T18" fmla="*/ 3 w 22"/>
                <a:gd name="T19" fmla="*/ 17 h 20"/>
                <a:gd name="T20" fmla="*/ 0 w 22"/>
                <a:gd name="T21" fmla="*/ 15 h 20"/>
                <a:gd name="T22" fmla="*/ 0 w 22"/>
                <a:gd name="T23" fmla="*/ 14 h 20"/>
                <a:gd name="T24" fmla="*/ 1 w 22"/>
                <a:gd name="T25" fmla="*/ 12 h 20"/>
                <a:gd name="T26" fmla="*/ 6 w 22"/>
                <a:gd name="T27" fmla="*/ 9 h 20"/>
                <a:gd name="T28" fmla="*/ 9 w 22"/>
                <a:gd name="T29" fmla="*/ 9 h 20"/>
                <a:gd name="T30" fmla="*/ 11 w 22"/>
                <a:gd name="T31" fmla="*/ 6 h 20"/>
                <a:gd name="T32" fmla="*/ 11 w 22"/>
                <a:gd name="T33" fmla="*/ 1 h 20"/>
                <a:gd name="T34" fmla="*/ 12 w 22"/>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0"/>
                <a:gd name="T56" fmla="*/ 22 w 22"/>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0">
                  <a:moveTo>
                    <a:pt x="12" y="0"/>
                  </a:moveTo>
                  <a:lnTo>
                    <a:pt x="16" y="3"/>
                  </a:lnTo>
                  <a:lnTo>
                    <a:pt x="19" y="8"/>
                  </a:lnTo>
                  <a:lnTo>
                    <a:pt x="22" y="9"/>
                  </a:lnTo>
                  <a:lnTo>
                    <a:pt x="20" y="12"/>
                  </a:lnTo>
                  <a:lnTo>
                    <a:pt x="17" y="15"/>
                  </a:lnTo>
                  <a:lnTo>
                    <a:pt x="12" y="20"/>
                  </a:lnTo>
                  <a:lnTo>
                    <a:pt x="8" y="20"/>
                  </a:lnTo>
                  <a:lnTo>
                    <a:pt x="6" y="19"/>
                  </a:lnTo>
                  <a:lnTo>
                    <a:pt x="3" y="17"/>
                  </a:lnTo>
                  <a:lnTo>
                    <a:pt x="0" y="15"/>
                  </a:lnTo>
                  <a:lnTo>
                    <a:pt x="0" y="14"/>
                  </a:lnTo>
                  <a:lnTo>
                    <a:pt x="1" y="12"/>
                  </a:lnTo>
                  <a:lnTo>
                    <a:pt x="6" y="9"/>
                  </a:lnTo>
                  <a:lnTo>
                    <a:pt x="9" y="9"/>
                  </a:lnTo>
                  <a:lnTo>
                    <a:pt x="11" y="6"/>
                  </a:lnTo>
                  <a:lnTo>
                    <a:pt x="11" y="1"/>
                  </a:lnTo>
                  <a:lnTo>
                    <a:pt x="12" y="0"/>
                  </a:lnTo>
                  <a:close/>
                </a:path>
              </a:pathLst>
            </a:custGeom>
            <a:solidFill>
              <a:srgbClr val="6699FF"/>
            </a:solidFill>
            <a:ln w="4763">
              <a:solidFill>
                <a:srgbClr val="000000"/>
              </a:solidFill>
              <a:round/>
              <a:headEnd/>
              <a:tailEnd/>
            </a:ln>
          </p:spPr>
          <p:txBody>
            <a:bodyPr/>
            <a:lstStyle/>
            <a:p>
              <a:endParaRPr lang="en-US" dirty="0"/>
            </a:p>
          </p:txBody>
        </p:sp>
        <p:sp>
          <p:nvSpPr>
            <p:cNvPr id="119" name="Freeform 338"/>
            <p:cNvSpPr>
              <a:spLocks/>
            </p:cNvSpPr>
            <p:nvPr/>
          </p:nvSpPr>
          <p:spPr bwMode="auto">
            <a:xfrm>
              <a:off x="4495" y="1149"/>
              <a:ext cx="144" cy="280"/>
            </a:xfrm>
            <a:custGeom>
              <a:avLst/>
              <a:gdLst>
                <a:gd name="T0" fmla="*/ 133 w 144"/>
                <a:gd name="T1" fmla="*/ 0 h 280"/>
                <a:gd name="T2" fmla="*/ 138 w 144"/>
                <a:gd name="T3" fmla="*/ 8 h 280"/>
                <a:gd name="T4" fmla="*/ 135 w 144"/>
                <a:gd name="T5" fmla="*/ 21 h 280"/>
                <a:gd name="T6" fmla="*/ 136 w 144"/>
                <a:gd name="T7" fmla="*/ 32 h 280"/>
                <a:gd name="T8" fmla="*/ 144 w 144"/>
                <a:gd name="T9" fmla="*/ 41 h 280"/>
                <a:gd name="T10" fmla="*/ 141 w 144"/>
                <a:gd name="T11" fmla="*/ 57 h 280"/>
                <a:gd name="T12" fmla="*/ 133 w 144"/>
                <a:gd name="T13" fmla="*/ 70 h 280"/>
                <a:gd name="T14" fmla="*/ 125 w 144"/>
                <a:gd name="T15" fmla="*/ 81 h 280"/>
                <a:gd name="T16" fmla="*/ 117 w 144"/>
                <a:gd name="T17" fmla="*/ 89 h 280"/>
                <a:gd name="T18" fmla="*/ 122 w 144"/>
                <a:gd name="T19" fmla="*/ 100 h 280"/>
                <a:gd name="T20" fmla="*/ 122 w 144"/>
                <a:gd name="T21" fmla="*/ 116 h 280"/>
                <a:gd name="T22" fmla="*/ 122 w 144"/>
                <a:gd name="T23" fmla="*/ 130 h 280"/>
                <a:gd name="T24" fmla="*/ 117 w 144"/>
                <a:gd name="T25" fmla="*/ 149 h 280"/>
                <a:gd name="T26" fmla="*/ 114 w 144"/>
                <a:gd name="T27" fmla="*/ 162 h 280"/>
                <a:gd name="T28" fmla="*/ 113 w 144"/>
                <a:gd name="T29" fmla="*/ 176 h 280"/>
                <a:gd name="T30" fmla="*/ 116 w 144"/>
                <a:gd name="T31" fmla="*/ 195 h 280"/>
                <a:gd name="T32" fmla="*/ 119 w 144"/>
                <a:gd name="T33" fmla="*/ 209 h 280"/>
                <a:gd name="T34" fmla="*/ 122 w 144"/>
                <a:gd name="T35" fmla="*/ 223 h 280"/>
                <a:gd name="T36" fmla="*/ 124 w 144"/>
                <a:gd name="T37" fmla="*/ 234 h 280"/>
                <a:gd name="T38" fmla="*/ 119 w 144"/>
                <a:gd name="T39" fmla="*/ 242 h 280"/>
                <a:gd name="T40" fmla="*/ 122 w 144"/>
                <a:gd name="T41" fmla="*/ 252 h 280"/>
                <a:gd name="T42" fmla="*/ 125 w 144"/>
                <a:gd name="T43" fmla="*/ 258 h 280"/>
                <a:gd name="T44" fmla="*/ 68 w 144"/>
                <a:gd name="T45" fmla="*/ 280 h 280"/>
                <a:gd name="T46" fmla="*/ 61 w 144"/>
                <a:gd name="T47" fmla="*/ 266 h 280"/>
                <a:gd name="T48" fmla="*/ 62 w 144"/>
                <a:gd name="T49" fmla="*/ 258 h 280"/>
                <a:gd name="T50" fmla="*/ 59 w 144"/>
                <a:gd name="T51" fmla="*/ 249 h 280"/>
                <a:gd name="T52" fmla="*/ 56 w 144"/>
                <a:gd name="T53" fmla="*/ 233 h 280"/>
                <a:gd name="T54" fmla="*/ 54 w 144"/>
                <a:gd name="T55" fmla="*/ 222 h 280"/>
                <a:gd name="T56" fmla="*/ 54 w 144"/>
                <a:gd name="T57" fmla="*/ 209 h 280"/>
                <a:gd name="T58" fmla="*/ 49 w 144"/>
                <a:gd name="T59" fmla="*/ 195 h 280"/>
                <a:gd name="T60" fmla="*/ 40 w 144"/>
                <a:gd name="T61" fmla="*/ 189 h 280"/>
                <a:gd name="T62" fmla="*/ 30 w 144"/>
                <a:gd name="T63" fmla="*/ 185 h 280"/>
                <a:gd name="T64" fmla="*/ 34 w 144"/>
                <a:gd name="T65" fmla="*/ 176 h 280"/>
                <a:gd name="T66" fmla="*/ 27 w 144"/>
                <a:gd name="T67" fmla="*/ 158 h 280"/>
                <a:gd name="T68" fmla="*/ 19 w 144"/>
                <a:gd name="T69" fmla="*/ 149 h 280"/>
                <a:gd name="T70" fmla="*/ 18 w 144"/>
                <a:gd name="T71" fmla="*/ 132 h 280"/>
                <a:gd name="T72" fmla="*/ 18 w 144"/>
                <a:gd name="T73" fmla="*/ 111 h 280"/>
                <a:gd name="T74" fmla="*/ 18 w 144"/>
                <a:gd name="T75" fmla="*/ 98 h 280"/>
                <a:gd name="T76" fmla="*/ 11 w 144"/>
                <a:gd name="T77" fmla="*/ 86 h 280"/>
                <a:gd name="T78" fmla="*/ 10 w 144"/>
                <a:gd name="T79" fmla="*/ 62 h 280"/>
                <a:gd name="T80" fmla="*/ 0 w 144"/>
                <a:gd name="T81" fmla="*/ 41 h 2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280"/>
                <a:gd name="T125" fmla="*/ 144 w 144"/>
                <a:gd name="T126" fmla="*/ 280 h 2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280">
                  <a:moveTo>
                    <a:pt x="0" y="41"/>
                  </a:moveTo>
                  <a:lnTo>
                    <a:pt x="133" y="0"/>
                  </a:lnTo>
                  <a:lnTo>
                    <a:pt x="138" y="3"/>
                  </a:lnTo>
                  <a:lnTo>
                    <a:pt x="138" y="8"/>
                  </a:lnTo>
                  <a:lnTo>
                    <a:pt x="138" y="16"/>
                  </a:lnTo>
                  <a:lnTo>
                    <a:pt x="135" y="21"/>
                  </a:lnTo>
                  <a:lnTo>
                    <a:pt x="133" y="27"/>
                  </a:lnTo>
                  <a:lnTo>
                    <a:pt x="136" y="32"/>
                  </a:lnTo>
                  <a:lnTo>
                    <a:pt x="141" y="37"/>
                  </a:lnTo>
                  <a:lnTo>
                    <a:pt x="144" y="41"/>
                  </a:lnTo>
                  <a:lnTo>
                    <a:pt x="144" y="48"/>
                  </a:lnTo>
                  <a:lnTo>
                    <a:pt x="141" y="57"/>
                  </a:lnTo>
                  <a:lnTo>
                    <a:pt x="138" y="65"/>
                  </a:lnTo>
                  <a:lnTo>
                    <a:pt x="133" y="70"/>
                  </a:lnTo>
                  <a:lnTo>
                    <a:pt x="129" y="76"/>
                  </a:lnTo>
                  <a:lnTo>
                    <a:pt x="125" y="81"/>
                  </a:lnTo>
                  <a:lnTo>
                    <a:pt x="121" y="84"/>
                  </a:lnTo>
                  <a:lnTo>
                    <a:pt x="117" y="89"/>
                  </a:lnTo>
                  <a:lnTo>
                    <a:pt x="119" y="97"/>
                  </a:lnTo>
                  <a:lnTo>
                    <a:pt x="122" y="100"/>
                  </a:lnTo>
                  <a:lnTo>
                    <a:pt x="124" y="106"/>
                  </a:lnTo>
                  <a:lnTo>
                    <a:pt x="122" y="116"/>
                  </a:lnTo>
                  <a:lnTo>
                    <a:pt x="122" y="125"/>
                  </a:lnTo>
                  <a:lnTo>
                    <a:pt x="122" y="130"/>
                  </a:lnTo>
                  <a:lnTo>
                    <a:pt x="119" y="141"/>
                  </a:lnTo>
                  <a:lnTo>
                    <a:pt x="117" y="149"/>
                  </a:lnTo>
                  <a:lnTo>
                    <a:pt x="117" y="158"/>
                  </a:lnTo>
                  <a:lnTo>
                    <a:pt x="114" y="162"/>
                  </a:lnTo>
                  <a:lnTo>
                    <a:pt x="114" y="168"/>
                  </a:lnTo>
                  <a:lnTo>
                    <a:pt x="113" y="176"/>
                  </a:lnTo>
                  <a:lnTo>
                    <a:pt x="116" y="184"/>
                  </a:lnTo>
                  <a:lnTo>
                    <a:pt x="116" y="195"/>
                  </a:lnTo>
                  <a:lnTo>
                    <a:pt x="117" y="203"/>
                  </a:lnTo>
                  <a:lnTo>
                    <a:pt x="119" y="209"/>
                  </a:lnTo>
                  <a:lnTo>
                    <a:pt x="121" y="217"/>
                  </a:lnTo>
                  <a:lnTo>
                    <a:pt x="122" y="223"/>
                  </a:lnTo>
                  <a:lnTo>
                    <a:pt x="122" y="231"/>
                  </a:lnTo>
                  <a:lnTo>
                    <a:pt x="124" y="234"/>
                  </a:lnTo>
                  <a:lnTo>
                    <a:pt x="122" y="239"/>
                  </a:lnTo>
                  <a:lnTo>
                    <a:pt x="119" y="242"/>
                  </a:lnTo>
                  <a:lnTo>
                    <a:pt x="121" y="247"/>
                  </a:lnTo>
                  <a:lnTo>
                    <a:pt x="122" y="252"/>
                  </a:lnTo>
                  <a:lnTo>
                    <a:pt x="124" y="255"/>
                  </a:lnTo>
                  <a:lnTo>
                    <a:pt x="125" y="258"/>
                  </a:lnTo>
                  <a:lnTo>
                    <a:pt x="127" y="263"/>
                  </a:lnTo>
                  <a:lnTo>
                    <a:pt x="68" y="280"/>
                  </a:lnTo>
                  <a:lnTo>
                    <a:pt x="62" y="271"/>
                  </a:lnTo>
                  <a:lnTo>
                    <a:pt x="61" y="266"/>
                  </a:lnTo>
                  <a:lnTo>
                    <a:pt x="62" y="263"/>
                  </a:lnTo>
                  <a:lnTo>
                    <a:pt x="62" y="258"/>
                  </a:lnTo>
                  <a:lnTo>
                    <a:pt x="61" y="255"/>
                  </a:lnTo>
                  <a:lnTo>
                    <a:pt x="59" y="249"/>
                  </a:lnTo>
                  <a:lnTo>
                    <a:pt x="56" y="242"/>
                  </a:lnTo>
                  <a:lnTo>
                    <a:pt x="56" y="233"/>
                  </a:lnTo>
                  <a:lnTo>
                    <a:pt x="56" y="228"/>
                  </a:lnTo>
                  <a:lnTo>
                    <a:pt x="54" y="222"/>
                  </a:lnTo>
                  <a:lnTo>
                    <a:pt x="54" y="215"/>
                  </a:lnTo>
                  <a:lnTo>
                    <a:pt x="54" y="209"/>
                  </a:lnTo>
                  <a:lnTo>
                    <a:pt x="51" y="200"/>
                  </a:lnTo>
                  <a:lnTo>
                    <a:pt x="49" y="195"/>
                  </a:lnTo>
                  <a:lnTo>
                    <a:pt x="45" y="190"/>
                  </a:lnTo>
                  <a:lnTo>
                    <a:pt x="40" y="189"/>
                  </a:lnTo>
                  <a:lnTo>
                    <a:pt x="35" y="189"/>
                  </a:lnTo>
                  <a:lnTo>
                    <a:pt x="30" y="185"/>
                  </a:lnTo>
                  <a:lnTo>
                    <a:pt x="32" y="181"/>
                  </a:lnTo>
                  <a:lnTo>
                    <a:pt x="34" y="176"/>
                  </a:lnTo>
                  <a:lnTo>
                    <a:pt x="30" y="168"/>
                  </a:lnTo>
                  <a:lnTo>
                    <a:pt x="27" y="158"/>
                  </a:lnTo>
                  <a:lnTo>
                    <a:pt x="24" y="152"/>
                  </a:lnTo>
                  <a:lnTo>
                    <a:pt x="19" y="149"/>
                  </a:lnTo>
                  <a:lnTo>
                    <a:pt x="18" y="141"/>
                  </a:lnTo>
                  <a:lnTo>
                    <a:pt x="18" y="132"/>
                  </a:lnTo>
                  <a:lnTo>
                    <a:pt x="18" y="122"/>
                  </a:lnTo>
                  <a:lnTo>
                    <a:pt x="18" y="111"/>
                  </a:lnTo>
                  <a:lnTo>
                    <a:pt x="19" y="103"/>
                  </a:lnTo>
                  <a:lnTo>
                    <a:pt x="18" y="98"/>
                  </a:lnTo>
                  <a:lnTo>
                    <a:pt x="15" y="90"/>
                  </a:lnTo>
                  <a:lnTo>
                    <a:pt x="11" y="86"/>
                  </a:lnTo>
                  <a:lnTo>
                    <a:pt x="8" y="79"/>
                  </a:lnTo>
                  <a:lnTo>
                    <a:pt x="10" y="62"/>
                  </a:lnTo>
                  <a:lnTo>
                    <a:pt x="2" y="57"/>
                  </a:lnTo>
                  <a:lnTo>
                    <a:pt x="0" y="41"/>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120" name="Freeform 339"/>
            <p:cNvSpPr>
              <a:spLocks/>
            </p:cNvSpPr>
            <p:nvPr/>
          </p:nvSpPr>
          <p:spPr bwMode="auto">
            <a:xfrm>
              <a:off x="4608" y="1110"/>
              <a:ext cx="139" cy="302"/>
            </a:xfrm>
            <a:custGeom>
              <a:avLst/>
              <a:gdLst>
                <a:gd name="T0" fmla="*/ 22 w 139"/>
                <a:gd name="T1" fmla="*/ 28 h 302"/>
                <a:gd name="T2" fmla="*/ 23 w 139"/>
                <a:gd name="T3" fmla="*/ 14 h 302"/>
                <a:gd name="T4" fmla="*/ 31 w 139"/>
                <a:gd name="T5" fmla="*/ 8 h 302"/>
                <a:gd name="T6" fmla="*/ 38 w 139"/>
                <a:gd name="T7" fmla="*/ 3 h 302"/>
                <a:gd name="T8" fmla="*/ 46 w 139"/>
                <a:gd name="T9" fmla="*/ 0 h 302"/>
                <a:gd name="T10" fmla="*/ 50 w 139"/>
                <a:gd name="T11" fmla="*/ 8 h 302"/>
                <a:gd name="T12" fmla="*/ 55 w 139"/>
                <a:gd name="T13" fmla="*/ 23 h 302"/>
                <a:gd name="T14" fmla="*/ 63 w 139"/>
                <a:gd name="T15" fmla="*/ 44 h 302"/>
                <a:gd name="T16" fmla="*/ 71 w 139"/>
                <a:gd name="T17" fmla="*/ 69 h 302"/>
                <a:gd name="T18" fmla="*/ 79 w 139"/>
                <a:gd name="T19" fmla="*/ 95 h 302"/>
                <a:gd name="T20" fmla="*/ 85 w 139"/>
                <a:gd name="T21" fmla="*/ 117 h 302"/>
                <a:gd name="T22" fmla="*/ 93 w 139"/>
                <a:gd name="T23" fmla="*/ 139 h 302"/>
                <a:gd name="T24" fmla="*/ 101 w 139"/>
                <a:gd name="T25" fmla="*/ 163 h 302"/>
                <a:gd name="T26" fmla="*/ 107 w 139"/>
                <a:gd name="T27" fmla="*/ 182 h 302"/>
                <a:gd name="T28" fmla="*/ 114 w 139"/>
                <a:gd name="T29" fmla="*/ 197 h 302"/>
                <a:gd name="T30" fmla="*/ 128 w 139"/>
                <a:gd name="T31" fmla="*/ 213 h 302"/>
                <a:gd name="T32" fmla="*/ 137 w 139"/>
                <a:gd name="T33" fmla="*/ 228 h 302"/>
                <a:gd name="T34" fmla="*/ 139 w 139"/>
                <a:gd name="T35" fmla="*/ 247 h 302"/>
                <a:gd name="T36" fmla="*/ 133 w 139"/>
                <a:gd name="T37" fmla="*/ 253 h 302"/>
                <a:gd name="T38" fmla="*/ 121 w 139"/>
                <a:gd name="T39" fmla="*/ 262 h 302"/>
                <a:gd name="T40" fmla="*/ 110 w 139"/>
                <a:gd name="T41" fmla="*/ 277 h 302"/>
                <a:gd name="T42" fmla="*/ 98 w 139"/>
                <a:gd name="T43" fmla="*/ 280 h 302"/>
                <a:gd name="T44" fmla="*/ 71 w 139"/>
                <a:gd name="T45" fmla="*/ 286 h 302"/>
                <a:gd name="T46" fmla="*/ 9 w 139"/>
                <a:gd name="T47" fmla="*/ 292 h 302"/>
                <a:gd name="T48" fmla="*/ 6 w 139"/>
                <a:gd name="T49" fmla="*/ 281 h 302"/>
                <a:gd name="T50" fmla="*/ 11 w 139"/>
                <a:gd name="T51" fmla="*/ 273 h 302"/>
                <a:gd name="T52" fmla="*/ 9 w 139"/>
                <a:gd name="T53" fmla="*/ 262 h 302"/>
                <a:gd name="T54" fmla="*/ 6 w 139"/>
                <a:gd name="T55" fmla="*/ 245 h 302"/>
                <a:gd name="T56" fmla="*/ 3 w 139"/>
                <a:gd name="T57" fmla="*/ 234 h 302"/>
                <a:gd name="T58" fmla="*/ 3 w 139"/>
                <a:gd name="T59" fmla="*/ 224 h 302"/>
                <a:gd name="T60" fmla="*/ 0 w 139"/>
                <a:gd name="T61" fmla="*/ 215 h 302"/>
                <a:gd name="T62" fmla="*/ 1 w 139"/>
                <a:gd name="T63" fmla="*/ 204 h 302"/>
                <a:gd name="T64" fmla="*/ 4 w 139"/>
                <a:gd name="T65" fmla="*/ 188 h 302"/>
                <a:gd name="T66" fmla="*/ 9 w 139"/>
                <a:gd name="T67" fmla="*/ 174 h 302"/>
                <a:gd name="T68" fmla="*/ 11 w 139"/>
                <a:gd name="T69" fmla="*/ 156 h 302"/>
                <a:gd name="T70" fmla="*/ 11 w 139"/>
                <a:gd name="T71" fmla="*/ 141 h 302"/>
                <a:gd name="T72" fmla="*/ 6 w 139"/>
                <a:gd name="T73" fmla="*/ 133 h 302"/>
                <a:gd name="T74" fmla="*/ 8 w 139"/>
                <a:gd name="T75" fmla="*/ 123 h 302"/>
                <a:gd name="T76" fmla="*/ 17 w 139"/>
                <a:gd name="T77" fmla="*/ 112 h 302"/>
                <a:gd name="T78" fmla="*/ 25 w 139"/>
                <a:gd name="T79" fmla="*/ 104 h 302"/>
                <a:gd name="T80" fmla="*/ 31 w 139"/>
                <a:gd name="T81" fmla="*/ 88 h 302"/>
                <a:gd name="T82" fmla="*/ 31 w 139"/>
                <a:gd name="T83" fmla="*/ 80 h 302"/>
                <a:gd name="T84" fmla="*/ 23 w 139"/>
                <a:gd name="T85" fmla="*/ 71 h 302"/>
                <a:gd name="T86" fmla="*/ 20 w 139"/>
                <a:gd name="T87" fmla="*/ 63 h 302"/>
                <a:gd name="T88" fmla="*/ 25 w 139"/>
                <a:gd name="T89" fmla="*/ 57 h 302"/>
                <a:gd name="T90" fmla="*/ 27 w 139"/>
                <a:gd name="T91" fmla="*/ 46 h 302"/>
                <a:gd name="T92" fmla="*/ 22 w 139"/>
                <a:gd name="T93" fmla="*/ 36 h 3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9"/>
                <a:gd name="T142" fmla="*/ 0 h 302"/>
                <a:gd name="T143" fmla="*/ 139 w 139"/>
                <a:gd name="T144" fmla="*/ 302 h 3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9" h="302">
                  <a:moveTo>
                    <a:pt x="22" y="36"/>
                  </a:moveTo>
                  <a:lnTo>
                    <a:pt x="22" y="28"/>
                  </a:lnTo>
                  <a:lnTo>
                    <a:pt x="22" y="19"/>
                  </a:lnTo>
                  <a:lnTo>
                    <a:pt x="23" y="14"/>
                  </a:lnTo>
                  <a:lnTo>
                    <a:pt x="27" y="11"/>
                  </a:lnTo>
                  <a:lnTo>
                    <a:pt x="31" y="8"/>
                  </a:lnTo>
                  <a:lnTo>
                    <a:pt x="34" y="4"/>
                  </a:lnTo>
                  <a:lnTo>
                    <a:pt x="38" y="3"/>
                  </a:lnTo>
                  <a:lnTo>
                    <a:pt x="42" y="1"/>
                  </a:lnTo>
                  <a:lnTo>
                    <a:pt x="46" y="0"/>
                  </a:lnTo>
                  <a:lnTo>
                    <a:pt x="49" y="0"/>
                  </a:lnTo>
                  <a:lnTo>
                    <a:pt x="50" y="8"/>
                  </a:lnTo>
                  <a:lnTo>
                    <a:pt x="52" y="14"/>
                  </a:lnTo>
                  <a:lnTo>
                    <a:pt x="55" y="23"/>
                  </a:lnTo>
                  <a:lnTo>
                    <a:pt x="58" y="35"/>
                  </a:lnTo>
                  <a:lnTo>
                    <a:pt x="63" y="44"/>
                  </a:lnTo>
                  <a:lnTo>
                    <a:pt x="68" y="58"/>
                  </a:lnTo>
                  <a:lnTo>
                    <a:pt x="71" y="69"/>
                  </a:lnTo>
                  <a:lnTo>
                    <a:pt x="76" y="80"/>
                  </a:lnTo>
                  <a:lnTo>
                    <a:pt x="79" y="95"/>
                  </a:lnTo>
                  <a:lnTo>
                    <a:pt x="85" y="106"/>
                  </a:lnTo>
                  <a:lnTo>
                    <a:pt x="85" y="117"/>
                  </a:lnTo>
                  <a:lnTo>
                    <a:pt x="90" y="126"/>
                  </a:lnTo>
                  <a:lnTo>
                    <a:pt x="93" y="139"/>
                  </a:lnTo>
                  <a:lnTo>
                    <a:pt x="95" y="148"/>
                  </a:lnTo>
                  <a:lnTo>
                    <a:pt x="101" y="163"/>
                  </a:lnTo>
                  <a:lnTo>
                    <a:pt x="104" y="171"/>
                  </a:lnTo>
                  <a:lnTo>
                    <a:pt x="107" y="182"/>
                  </a:lnTo>
                  <a:lnTo>
                    <a:pt x="110" y="193"/>
                  </a:lnTo>
                  <a:lnTo>
                    <a:pt x="114" y="197"/>
                  </a:lnTo>
                  <a:lnTo>
                    <a:pt x="120" y="205"/>
                  </a:lnTo>
                  <a:lnTo>
                    <a:pt x="128" y="213"/>
                  </a:lnTo>
                  <a:lnTo>
                    <a:pt x="133" y="218"/>
                  </a:lnTo>
                  <a:lnTo>
                    <a:pt x="137" y="228"/>
                  </a:lnTo>
                  <a:lnTo>
                    <a:pt x="139" y="235"/>
                  </a:lnTo>
                  <a:lnTo>
                    <a:pt x="139" y="247"/>
                  </a:lnTo>
                  <a:lnTo>
                    <a:pt x="136" y="250"/>
                  </a:lnTo>
                  <a:lnTo>
                    <a:pt x="133" y="253"/>
                  </a:lnTo>
                  <a:lnTo>
                    <a:pt x="128" y="258"/>
                  </a:lnTo>
                  <a:lnTo>
                    <a:pt x="121" y="262"/>
                  </a:lnTo>
                  <a:lnTo>
                    <a:pt x="115" y="272"/>
                  </a:lnTo>
                  <a:lnTo>
                    <a:pt x="110" y="277"/>
                  </a:lnTo>
                  <a:lnTo>
                    <a:pt x="104" y="278"/>
                  </a:lnTo>
                  <a:lnTo>
                    <a:pt x="98" y="280"/>
                  </a:lnTo>
                  <a:lnTo>
                    <a:pt x="85" y="281"/>
                  </a:lnTo>
                  <a:lnTo>
                    <a:pt x="71" y="286"/>
                  </a:lnTo>
                  <a:lnTo>
                    <a:pt x="14" y="302"/>
                  </a:lnTo>
                  <a:lnTo>
                    <a:pt x="9" y="292"/>
                  </a:lnTo>
                  <a:lnTo>
                    <a:pt x="8" y="286"/>
                  </a:lnTo>
                  <a:lnTo>
                    <a:pt x="6" y="281"/>
                  </a:lnTo>
                  <a:lnTo>
                    <a:pt x="9" y="278"/>
                  </a:lnTo>
                  <a:lnTo>
                    <a:pt x="11" y="273"/>
                  </a:lnTo>
                  <a:lnTo>
                    <a:pt x="9" y="269"/>
                  </a:lnTo>
                  <a:lnTo>
                    <a:pt x="9" y="262"/>
                  </a:lnTo>
                  <a:lnTo>
                    <a:pt x="9" y="258"/>
                  </a:lnTo>
                  <a:lnTo>
                    <a:pt x="6" y="245"/>
                  </a:lnTo>
                  <a:lnTo>
                    <a:pt x="4" y="237"/>
                  </a:lnTo>
                  <a:lnTo>
                    <a:pt x="3" y="234"/>
                  </a:lnTo>
                  <a:lnTo>
                    <a:pt x="3" y="231"/>
                  </a:lnTo>
                  <a:lnTo>
                    <a:pt x="3" y="224"/>
                  </a:lnTo>
                  <a:lnTo>
                    <a:pt x="1" y="220"/>
                  </a:lnTo>
                  <a:lnTo>
                    <a:pt x="0" y="215"/>
                  </a:lnTo>
                  <a:lnTo>
                    <a:pt x="1" y="207"/>
                  </a:lnTo>
                  <a:lnTo>
                    <a:pt x="1" y="204"/>
                  </a:lnTo>
                  <a:lnTo>
                    <a:pt x="4" y="197"/>
                  </a:lnTo>
                  <a:lnTo>
                    <a:pt x="4" y="188"/>
                  </a:lnTo>
                  <a:lnTo>
                    <a:pt x="6" y="178"/>
                  </a:lnTo>
                  <a:lnTo>
                    <a:pt x="9" y="174"/>
                  </a:lnTo>
                  <a:lnTo>
                    <a:pt x="11" y="164"/>
                  </a:lnTo>
                  <a:lnTo>
                    <a:pt x="11" y="156"/>
                  </a:lnTo>
                  <a:lnTo>
                    <a:pt x="11" y="148"/>
                  </a:lnTo>
                  <a:lnTo>
                    <a:pt x="11" y="141"/>
                  </a:lnTo>
                  <a:lnTo>
                    <a:pt x="8" y="136"/>
                  </a:lnTo>
                  <a:lnTo>
                    <a:pt x="6" y="133"/>
                  </a:lnTo>
                  <a:lnTo>
                    <a:pt x="4" y="128"/>
                  </a:lnTo>
                  <a:lnTo>
                    <a:pt x="8" y="123"/>
                  </a:lnTo>
                  <a:lnTo>
                    <a:pt x="11" y="120"/>
                  </a:lnTo>
                  <a:lnTo>
                    <a:pt x="17" y="112"/>
                  </a:lnTo>
                  <a:lnTo>
                    <a:pt x="20" y="107"/>
                  </a:lnTo>
                  <a:lnTo>
                    <a:pt x="25" y="104"/>
                  </a:lnTo>
                  <a:lnTo>
                    <a:pt x="28" y="96"/>
                  </a:lnTo>
                  <a:lnTo>
                    <a:pt x="31" y="88"/>
                  </a:lnTo>
                  <a:lnTo>
                    <a:pt x="31" y="82"/>
                  </a:lnTo>
                  <a:lnTo>
                    <a:pt x="31" y="80"/>
                  </a:lnTo>
                  <a:lnTo>
                    <a:pt x="28" y="76"/>
                  </a:lnTo>
                  <a:lnTo>
                    <a:pt x="23" y="71"/>
                  </a:lnTo>
                  <a:lnTo>
                    <a:pt x="20" y="68"/>
                  </a:lnTo>
                  <a:lnTo>
                    <a:pt x="20" y="63"/>
                  </a:lnTo>
                  <a:lnTo>
                    <a:pt x="22" y="60"/>
                  </a:lnTo>
                  <a:lnTo>
                    <a:pt x="25" y="57"/>
                  </a:lnTo>
                  <a:lnTo>
                    <a:pt x="27" y="52"/>
                  </a:lnTo>
                  <a:lnTo>
                    <a:pt x="27" y="46"/>
                  </a:lnTo>
                  <a:lnTo>
                    <a:pt x="25" y="42"/>
                  </a:lnTo>
                  <a:lnTo>
                    <a:pt x="22" y="36"/>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121" name="Freeform 340"/>
            <p:cNvSpPr>
              <a:spLocks/>
            </p:cNvSpPr>
            <p:nvPr/>
          </p:nvSpPr>
          <p:spPr bwMode="auto">
            <a:xfrm>
              <a:off x="4657" y="822"/>
              <a:ext cx="318" cy="516"/>
            </a:xfrm>
            <a:custGeom>
              <a:avLst/>
              <a:gdLst>
                <a:gd name="T0" fmla="*/ 19 w 318"/>
                <a:gd name="T1" fmla="*/ 273 h 516"/>
                <a:gd name="T2" fmla="*/ 38 w 318"/>
                <a:gd name="T3" fmla="*/ 232 h 516"/>
                <a:gd name="T4" fmla="*/ 35 w 318"/>
                <a:gd name="T5" fmla="*/ 191 h 516"/>
                <a:gd name="T6" fmla="*/ 31 w 318"/>
                <a:gd name="T7" fmla="*/ 150 h 516"/>
                <a:gd name="T8" fmla="*/ 27 w 318"/>
                <a:gd name="T9" fmla="*/ 115 h 516"/>
                <a:gd name="T10" fmla="*/ 35 w 318"/>
                <a:gd name="T11" fmla="*/ 63 h 516"/>
                <a:gd name="T12" fmla="*/ 41 w 318"/>
                <a:gd name="T13" fmla="*/ 35 h 516"/>
                <a:gd name="T14" fmla="*/ 55 w 318"/>
                <a:gd name="T15" fmla="*/ 14 h 516"/>
                <a:gd name="T16" fmla="*/ 76 w 318"/>
                <a:gd name="T17" fmla="*/ 30 h 516"/>
                <a:gd name="T18" fmla="*/ 104 w 318"/>
                <a:gd name="T19" fmla="*/ 31 h 516"/>
                <a:gd name="T20" fmla="*/ 120 w 318"/>
                <a:gd name="T21" fmla="*/ 12 h 516"/>
                <a:gd name="T22" fmla="*/ 134 w 318"/>
                <a:gd name="T23" fmla="*/ 0 h 516"/>
                <a:gd name="T24" fmla="*/ 159 w 318"/>
                <a:gd name="T25" fmla="*/ 14 h 516"/>
                <a:gd name="T26" fmla="*/ 178 w 318"/>
                <a:gd name="T27" fmla="*/ 30 h 516"/>
                <a:gd name="T28" fmla="*/ 191 w 318"/>
                <a:gd name="T29" fmla="*/ 71 h 516"/>
                <a:gd name="T30" fmla="*/ 205 w 318"/>
                <a:gd name="T31" fmla="*/ 109 h 516"/>
                <a:gd name="T32" fmla="*/ 216 w 318"/>
                <a:gd name="T33" fmla="*/ 144 h 516"/>
                <a:gd name="T34" fmla="*/ 224 w 318"/>
                <a:gd name="T35" fmla="*/ 169 h 516"/>
                <a:gd name="T36" fmla="*/ 248 w 318"/>
                <a:gd name="T37" fmla="*/ 179 h 516"/>
                <a:gd name="T38" fmla="*/ 261 w 318"/>
                <a:gd name="T39" fmla="*/ 201 h 516"/>
                <a:gd name="T40" fmla="*/ 288 w 318"/>
                <a:gd name="T41" fmla="*/ 209 h 516"/>
                <a:gd name="T42" fmla="*/ 303 w 318"/>
                <a:gd name="T43" fmla="*/ 210 h 516"/>
                <a:gd name="T44" fmla="*/ 308 w 318"/>
                <a:gd name="T45" fmla="*/ 229 h 516"/>
                <a:gd name="T46" fmla="*/ 318 w 318"/>
                <a:gd name="T47" fmla="*/ 240 h 516"/>
                <a:gd name="T48" fmla="*/ 305 w 318"/>
                <a:gd name="T49" fmla="*/ 259 h 516"/>
                <a:gd name="T50" fmla="*/ 294 w 318"/>
                <a:gd name="T51" fmla="*/ 266 h 516"/>
                <a:gd name="T52" fmla="*/ 283 w 318"/>
                <a:gd name="T53" fmla="*/ 280 h 516"/>
                <a:gd name="T54" fmla="*/ 272 w 318"/>
                <a:gd name="T55" fmla="*/ 285 h 516"/>
                <a:gd name="T56" fmla="*/ 265 w 318"/>
                <a:gd name="T57" fmla="*/ 296 h 516"/>
                <a:gd name="T58" fmla="*/ 258 w 318"/>
                <a:gd name="T59" fmla="*/ 305 h 516"/>
                <a:gd name="T60" fmla="*/ 248 w 318"/>
                <a:gd name="T61" fmla="*/ 313 h 516"/>
                <a:gd name="T62" fmla="*/ 245 w 318"/>
                <a:gd name="T63" fmla="*/ 323 h 516"/>
                <a:gd name="T64" fmla="*/ 240 w 318"/>
                <a:gd name="T65" fmla="*/ 334 h 516"/>
                <a:gd name="T66" fmla="*/ 231 w 318"/>
                <a:gd name="T67" fmla="*/ 329 h 516"/>
                <a:gd name="T68" fmla="*/ 223 w 318"/>
                <a:gd name="T69" fmla="*/ 324 h 516"/>
                <a:gd name="T70" fmla="*/ 218 w 318"/>
                <a:gd name="T71" fmla="*/ 332 h 516"/>
                <a:gd name="T72" fmla="*/ 205 w 318"/>
                <a:gd name="T73" fmla="*/ 327 h 516"/>
                <a:gd name="T74" fmla="*/ 202 w 318"/>
                <a:gd name="T75" fmla="*/ 318 h 516"/>
                <a:gd name="T76" fmla="*/ 196 w 318"/>
                <a:gd name="T77" fmla="*/ 315 h 516"/>
                <a:gd name="T78" fmla="*/ 193 w 318"/>
                <a:gd name="T79" fmla="*/ 323 h 516"/>
                <a:gd name="T80" fmla="*/ 190 w 318"/>
                <a:gd name="T81" fmla="*/ 330 h 516"/>
                <a:gd name="T82" fmla="*/ 191 w 318"/>
                <a:gd name="T83" fmla="*/ 354 h 516"/>
                <a:gd name="T84" fmla="*/ 190 w 318"/>
                <a:gd name="T85" fmla="*/ 373 h 516"/>
                <a:gd name="T86" fmla="*/ 175 w 318"/>
                <a:gd name="T87" fmla="*/ 381 h 516"/>
                <a:gd name="T88" fmla="*/ 161 w 318"/>
                <a:gd name="T89" fmla="*/ 400 h 516"/>
                <a:gd name="T90" fmla="*/ 136 w 318"/>
                <a:gd name="T91" fmla="*/ 410 h 516"/>
                <a:gd name="T92" fmla="*/ 128 w 318"/>
                <a:gd name="T93" fmla="*/ 416 h 516"/>
                <a:gd name="T94" fmla="*/ 120 w 318"/>
                <a:gd name="T95" fmla="*/ 424 h 516"/>
                <a:gd name="T96" fmla="*/ 118 w 318"/>
                <a:gd name="T97" fmla="*/ 449 h 516"/>
                <a:gd name="T98" fmla="*/ 117 w 318"/>
                <a:gd name="T99" fmla="*/ 463 h 516"/>
                <a:gd name="T100" fmla="*/ 110 w 318"/>
                <a:gd name="T101" fmla="*/ 479 h 516"/>
                <a:gd name="T102" fmla="*/ 106 w 318"/>
                <a:gd name="T103" fmla="*/ 492 h 516"/>
                <a:gd name="T104" fmla="*/ 95 w 318"/>
                <a:gd name="T105" fmla="*/ 509 h 516"/>
                <a:gd name="T106" fmla="*/ 84 w 318"/>
                <a:gd name="T107" fmla="*/ 504 h 516"/>
                <a:gd name="T108" fmla="*/ 66 w 318"/>
                <a:gd name="T109" fmla="*/ 489 h 516"/>
                <a:gd name="T110" fmla="*/ 58 w 318"/>
                <a:gd name="T111" fmla="*/ 466 h 516"/>
                <a:gd name="T112" fmla="*/ 39 w 318"/>
                <a:gd name="T113" fmla="*/ 413 h 516"/>
                <a:gd name="T114" fmla="*/ 22 w 318"/>
                <a:gd name="T115" fmla="*/ 357 h 516"/>
                <a:gd name="T116" fmla="*/ 6 w 318"/>
                <a:gd name="T117" fmla="*/ 311 h 5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8"/>
                <a:gd name="T178" fmla="*/ 0 h 516"/>
                <a:gd name="T179" fmla="*/ 318 w 318"/>
                <a:gd name="T180" fmla="*/ 516 h 5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8" h="516">
                  <a:moveTo>
                    <a:pt x="0" y="288"/>
                  </a:moveTo>
                  <a:lnTo>
                    <a:pt x="9" y="281"/>
                  </a:lnTo>
                  <a:lnTo>
                    <a:pt x="19" y="273"/>
                  </a:lnTo>
                  <a:lnTo>
                    <a:pt x="30" y="264"/>
                  </a:lnTo>
                  <a:lnTo>
                    <a:pt x="36" y="247"/>
                  </a:lnTo>
                  <a:lnTo>
                    <a:pt x="38" y="232"/>
                  </a:lnTo>
                  <a:lnTo>
                    <a:pt x="35" y="217"/>
                  </a:lnTo>
                  <a:lnTo>
                    <a:pt x="35" y="204"/>
                  </a:lnTo>
                  <a:lnTo>
                    <a:pt x="35" y="191"/>
                  </a:lnTo>
                  <a:lnTo>
                    <a:pt x="31" y="182"/>
                  </a:lnTo>
                  <a:lnTo>
                    <a:pt x="30" y="172"/>
                  </a:lnTo>
                  <a:lnTo>
                    <a:pt x="31" y="150"/>
                  </a:lnTo>
                  <a:lnTo>
                    <a:pt x="30" y="139"/>
                  </a:lnTo>
                  <a:lnTo>
                    <a:pt x="27" y="126"/>
                  </a:lnTo>
                  <a:lnTo>
                    <a:pt x="27" y="115"/>
                  </a:lnTo>
                  <a:lnTo>
                    <a:pt x="27" y="103"/>
                  </a:lnTo>
                  <a:lnTo>
                    <a:pt x="30" y="90"/>
                  </a:lnTo>
                  <a:lnTo>
                    <a:pt x="35" y="63"/>
                  </a:lnTo>
                  <a:lnTo>
                    <a:pt x="38" y="52"/>
                  </a:lnTo>
                  <a:lnTo>
                    <a:pt x="39" y="42"/>
                  </a:lnTo>
                  <a:lnTo>
                    <a:pt x="41" y="35"/>
                  </a:lnTo>
                  <a:lnTo>
                    <a:pt x="44" y="27"/>
                  </a:lnTo>
                  <a:lnTo>
                    <a:pt x="49" y="19"/>
                  </a:lnTo>
                  <a:lnTo>
                    <a:pt x="55" y="14"/>
                  </a:lnTo>
                  <a:lnTo>
                    <a:pt x="65" y="17"/>
                  </a:lnTo>
                  <a:lnTo>
                    <a:pt x="72" y="23"/>
                  </a:lnTo>
                  <a:lnTo>
                    <a:pt x="76" y="30"/>
                  </a:lnTo>
                  <a:lnTo>
                    <a:pt x="82" y="33"/>
                  </a:lnTo>
                  <a:lnTo>
                    <a:pt x="98" y="33"/>
                  </a:lnTo>
                  <a:lnTo>
                    <a:pt x="104" y="31"/>
                  </a:lnTo>
                  <a:lnTo>
                    <a:pt x="109" y="27"/>
                  </a:lnTo>
                  <a:lnTo>
                    <a:pt x="117" y="22"/>
                  </a:lnTo>
                  <a:lnTo>
                    <a:pt x="120" y="12"/>
                  </a:lnTo>
                  <a:lnTo>
                    <a:pt x="123" y="8"/>
                  </a:lnTo>
                  <a:lnTo>
                    <a:pt x="128" y="1"/>
                  </a:lnTo>
                  <a:lnTo>
                    <a:pt x="134" y="0"/>
                  </a:lnTo>
                  <a:lnTo>
                    <a:pt x="139" y="3"/>
                  </a:lnTo>
                  <a:lnTo>
                    <a:pt x="148" y="8"/>
                  </a:lnTo>
                  <a:lnTo>
                    <a:pt x="159" y="14"/>
                  </a:lnTo>
                  <a:lnTo>
                    <a:pt x="167" y="20"/>
                  </a:lnTo>
                  <a:lnTo>
                    <a:pt x="175" y="22"/>
                  </a:lnTo>
                  <a:lnTo>
                    <a:pt x="178" y="30"/>
                  </a:lnTo>
                  <a:lnTo>
                    <a:pt x="183" y="42"/>
                  </a:lnTo>
                  <a:lnTo>
                    <a:pt x="186" y="58"/>
                  </a:lnTo>
                  <a:lnTo>
                    <a:pt x="191" y="71"/>
                  </a:lnTo>
                  <a:lnTo>
                    <a:pt x="196" y="84"/>
                  </a:lnTo>
                  <a:lnTo>
                    <a:pt x="199" y="98"/>
                  </a:lnTo>
                  <a:lnTo>
                    <a:pt x="205" y="109"/>
                  </a:lnTo>
                  <a:lnTo>
                    <a:pt x="208" y="123"/>
                  </a:lnTo>
                  <a:lnTo>
                    <a:pt x="215" y="133"/>
                  </a:lnTo>
                  <a:lnTo>
                    <a:pt x="216" y="144"/>
                  </a:lnTo>
                  <a:lnTo>
                    <a:pt x="220" y="150"/>
                  </a:lnTo>
                  <a:lnTo>
                    <a:pt x="221" y="158"/>
                  </a:lnTo>
                  <a:lnTo>
                    <a:pt x="224" y="169"/>
                  </a:lnTo>
                  <a:lnTo>
                    <a:pt x="231" y="171"/>
                  </a:lnTo>
                  <a:lnTo>
                    <a:pt x="245" y="171"/>
                  </a:lnTo>
                  <a:lnTo>
                    <a:pt x="248" y="179"/>
                  </a:lnTo>
                  <a:lnTo>
                    <a:pt x="254" y="186"/>
                  </a:lnTo>
                  <a:lnTo>
                    <a:pt x="258" y="193"/>
                  </a:lnTo>
                  <a:lnTo>
                    <a:pt x="261" y="201"/>
                  </a:lnTo>
                  <a:lnTo>
                    <a:pt x="269" y="207"/>
                  </a:lnTo>
                  <a:lnTo>
                    <a:pt x="278" y="209"/>
                  </a:lnTo>
                  <a:lnTo>
                    <a:pt x="288" y="209"/>
                  </a:lnTo>
                  <a:lnTo>
                    <a:pt x="294" y="207"/>
                  </a:lnTo>
                  <a:lnTo>
                    <a:pt x="299" y="205"/>
                  </a:lnTo>
                  <a:lnTo>
                    <a:pt x="303" y="210"/>
                  </a:lnTo>
                  <a:lnTo>
                    <a:pt x="307" y="217"/>
                  </a:lnTo>
                  <a:lnTo>
                    <a:pt x="307" y="224"/>
                  </a:lnTo>
                  <a:lnTo>
                    <a:pt x="308" y="229"/>
                  </a:lnTo>
                  <a:lnTo>
                    <a:pt x="311" y="234"/>
                  </a:lnTo>
                  <a:lnTo>
                    <a:pt x="316" y="236"/>
                  </a:lnTo>
                  <a:lnTo>
                    <a:pt x="318" y="240"/>
                  </a:lnTo>
                  <a:lnTo>
                    <a:pt x="316" y="247"/>
                  </a:lnTo>
                  <a:lnTo>
                    <a:pt x="313" y="254"/>
                  </a:lnTo>
                  <a:lnTo>
                    <a:pt x="305" y="259"/>
                  </a:lnTo>
                  <a:lnTo>
                    <a:pt x="303" y="264"/>
                  </a:lnTo>
                  <a:lnTo>
                    <a:pt x="299" y="266"/>
                  </a:lnTo>
                  <a:lnTo>
                    <a:pt x="294" y="266"/>
                  </a:lnTo>
                  <a:lnTo>
                    <a:pt x="289" y="272"/>
                  </a:lnTo>
                  <a:lnTo>
                    <a:pt x="284" y="277"/>
                  </a:lnTo>
                  <a:lnTo>
                    <a:pt x="283" y="280"/>
                  </a:lnTo>
                  <a:lnTo>
                    <a:pt x="276" y="280"/>
                  </a:lnTo>
                  <a:lnTo>
                    <a:pt x="276" y="285"/>
                  </a:lnTo>
                  <a:lnTo>
                    <a:pt x="272" y="285"/>
                  </a:lnTo>
                  <a:lnTo>
                    <a:pt x="269" y="288"/>
                  </a:lnTo>
                  <a:lnTo>
                    <a:pt x="264" y="288"/>
                  </a:lnTo>
                  <a:lnTo>
                    <a:pt x="265" y="296"/>
                  </a:lnTo>
                  <a:lnTo>
                    <a:pt x="265" y="300"/>
                  </a:lnTo>
                  <a:lnTo>
                    <a:pt x="262" y="302"/>
                  </a:lnTo>
                  <a:lnTo>
                    <a:pt x="258" y="305"/>
                  </a:lnTo>
                  <a:lnTo>
                    <a:pt x="254" y="308"/>
                  </a:lnTo>
                  <a:lnTo>
                    <a:pt x="250" y="308"/>
                  </a:lnTo>
                  <a:lnTo>
                    <a:pt x="248" y="313"/>
                  </a:lnTo>
                  <a:lnTo>
                    <a:pt x="250" y="315"/>
                  </a:lnTo>
                  <a:lnTo>
                    <a:pt x="245" y="318"/>
                  </a:lnTo>
                  <a:lnTo>
                    <a:pt x="245" y="323"/>
                  </a:lnTo>
                  <a:lnTo>
                    <a:pt x="245" y="326"/>
                  </a:lnTo>
                  <a:lnTo>
                    <a:pt x="242" y="329"/>
                  </a:lnTo>
                  <a:lnTo>
                    <a:pt x="240" y="334"/>
                  </a:lnTo>
                  <a:lnTo>
                    <a:pt x="235" y="332"/>
                  </a:lnTo>
                  <a:lnTo>
                    <a:pt x="234" y="330"/>
                  </a:lnTo>
                  <a:lnTo>
                    <a:pt x="231" y="329"/>
                  </a:lnTo>
                  <a:lnTo>
                    <a:pt x="227" y="329"/>
                  </a:lnTo>
                  <a:lnTo>
                    <a:pt x="226" y="326"/>
                  </a:lnTo>
                  <a:lnTo>
                    <a:pt x="223" y="324"/>
                  </a:lnTo>
                  <a:lnTo>
                    <a:pt x="220" y="327"/>
                  </a:lnTo>
                  <a:lnTo>
                    <a:pt x="220" y="329"/>
                  </a:lnTo>
                  <a:lnTo>
                    <a:pt x="218" y="332"/>
                  </a:lnTo>
                  <a:lnTo>
                    <a:pt x="215" y="332"/>
                  </a:lnTo>
                  <a:lnTo>
                    <a:pt x="210" y="329"/>
                  </a:lnTo>
                  <a:lnTo>
                    <a:pt x="205" y="327"/>
                  </a:lnTo>
                  <a:lnTo>
                    <a:pt x="205" y="324"/>
                  </a:lnTo>
                  <a:lnTo>
                    <a:pt x="204" y="321"/>
                  </a:lnTo>
                  <a:lnTo>
                    <a:pt x="202" y="318"/>
                  </a:lnTo>
                  <a:lnTo>
                    <a:pt x="201" y="315"/>
                  </a:lnTo>
                  <a:lnTo>
                    <a:pt x="197" y="315"/>
                  </a:lnTo>
                  <a:lnTo>
                    <a:pt x="196" y="315"/>
                  </a:lnTo>
                  <a:lnTo>
                    <a:pt x="193" y="316"/>
                  </a:lnTo>
                  <a:lnTo>
                    <a:pt x="193" y="318"/>
                  </a:lnTo>
                  <a:lnTo>
                    <a:pt x="193" y="323"/>
                  </a:lnTo>
                  <a:lnTo>
                    <a:pt x="190" y="323"/>
                  </a:lnTo>
                  <a:lnTo>
                    <a:pt x="190" y="327"/>
                  </a:lnTo>
                  <a:lnTo>
                    <a:pt x="190" y="330"/>
                  </a:lnTo>
                  <a:lnTo>
                    <a:pt x="191" y="340"/>
                  </a:lnTo>
                  <a:lnTo>
                    <a:pt x="191" y="349"/>
                  </a:lnTo>
                  <a:lnTo>
                    <a:pt x="191" y="354"/>
                  </a:lnTo>
                  <a:lnTo>
                    <a:pt x="191" y="360"/>
                  </a:lnTo>
                  <a:lnTo>
                    <a:pt x="191" y="367"/>
                  </a:lnTo>
                  <a:lnTo>
                    <a:pt x="190" y="373"/>
                  </a:lnTo>
                  <a:lnTo>
                    <a:pt x="186" y="378"/>
                  </a:lnTo>
                  <a:lnTo>
                    <a:pt x="182" y="381"/>
                  </a:lnTo>
                  <a:lnTo>
                    <a:pt x="175" y="381"/>
                  </a:lnTo>
                  <a:lnTo>
                    <a:pt x="172" y="386"/>
                  </a:lnTo>
                  <a:lnTo>
                    <a:pt x="169" y="392"/>
                  </a:lnTo>
                  <a:lnTo>
                    <a:pt x="161" y="400"/>
                  </a:lnTo>
                  <a:lnTo>
                    <a:pt x="147" y="400"/>
                  </a:lnTo>
                  <a:lnTo>
                    <a:pt x="139" y="405"/>
                  </a:lnTo>
                  <a:lnTo>
                    <a:pt x="136" y="410"/>
                  </a:lnTo>
                  <a:lnTo>
                    <a:pt x="131" y="411"/>
                  </a:lnTo>
                  <a:lnTo>
                    <a:pt x="128" y="416"/>
                  </a:lnTo>
                  <a:lnTo>
                    <a:pt x="123" y="421"/>
                  </a:lnTo>
                  <a:lnTo>
                    <a:pt x="120" y="424"/>
                  </a:lnTo>
                  <a:lnTo>
                    <a:pt x="118" y="433"/>
                  </a:lnTo>
                  <a:lnTo>
                    <a:pt x="117" y="443"/>
                  </a:lnTo>
                  <a:lnTo>
                    <a:pt x="118" y="449"/>
                  </a:lnTo>
                  <a:lnTo>
                    <a:pt x="120" y="454"/>
                  </a:lnTo>
                  <a:lnTo>
                    <a:pt x="118" y="459"/>
                  </a:lnTo>
                  <a:lnTo>
                    <a:pt x="117" y="463"/>
                  </a:lnTo>
                  <a:lnTo>
                    <a:pt x="114" y="470"/>
                  </a:lnTo>
                  <a:lnTo>
                    <a:pt x="112" y="473"/>
                  </a:lnTo>
                  <a:lnTo>
                    <a:pt x="110" y="479"/>
                  </a:lnTo>
                  <a:lnTo>
                    <a:pt x="110" y="484"/>
                  </a:lnTo>
                  <a:lnTo>
                    <a:pt x="107" y="487"/>
                  </a:lnTo>
                  <a:lnTo>
                    <a:pt x="106" y="492"/>
                  </a:lnTo>
                  <a:lnTo>
                    <a:pt x="103" y="500"/>
                  </a:lnTo>
                  <a:lnTo>
                    <a:pt x="99" y="504"/>
                  </a:lnTo>
                  <a:lnTo>
                    <a:pt x="95" y="509"/>
                  </a:lnTo>
                  <a:lnTo>
                    <a:pt x="91" y="514"/>
                  </a:lnTo>
                  <a:lnTo>
                    <a:pt x="88" y="516"/>
                  </a:lnTo>
                  <a:lnTo>
                    <a:pt x="84" y="504"/>
                  </a:lnTo>
                  <a:lnTo>
                    <a:pt x="79" y="501"/>
                  </a:lnTo>
                  <a:lnTo>
                    <a:pt x="71" y="493"/>
                  </a:lnTo>
                  <a:lnTo>
                    <a:pt x="66" y="489"/>
                  </a:lnTo>
                  <a:lnTo>
                    <a:pt x="63" y="482"/>
                  </a:lnTo>
                  <a:lnTo>
                    <a:pt x="60" y="476"/>
                  </a:lnTo>
                  <a:lnTo>
                    <a:pt x="58" y="466"/>
                  </a:lnTo>
                  <a:lnTo>
                    <a:pt x="49" y="443"/>
                  </a:lnTo>
                  <a:lnTo>
                    <a:pt x="44" y="427"/>
                  </a:lnTo>
                  <a:lnTo>
                    <a:pt x="39" y="413"/>
                  </a:lnTo>
                  <a:lnTo>
                    <a:pt x="31" y="389"/>
                  </a:lnTo>
                  <a:lnTo>
                    <a:pt x="28" y="373"/>
                  </a:lnTo>
                  <a:lnTo>
                    <a:pt x="22" y="357"/>
                  </a:lnTo>
                  <a:lnTo>
                    <a:pt x="19" y="348"/>
                  </a:lnTo>
                  <a:lnTo>
                    <a:pt x="12" y="330"/>
                  </a:lnTo>
                  <a:lnTo>
                    <a:pt x="6" y="311"/>
                  </a:lnTo>
                  <a:lnTo>
                    <a:pt x="1" y="296"/>
                  </a:lnTo>
                  <a:lnTo>
                    <a:pt x="0" y="288"/>
                  </a:lnTo>
                  <a:close/>
                </a:path>
              </a:pathLst>
            </a:custGeom>
            <a:solidFill>
              <a:schemeClr val="bg1">
                <a:lumMod val="85000"/>
              </a:schemeClr>
            </a:solidFill>
            <a:ln w="4763">
              <a:solidFill>
                <a:srgbClr val="000000"/>
              </a:solidFill>
              <a:round/>
              <a:headEnd/>
              <a:tailEnd/>
            </a:ln>
          </p:spPr>
          <p:txBody>
            <a:bodyPr/>
            <a:lstStyle/>
            <a:p>
              <a:endParaRPr lang="en-US" dirty="0"/>
            </a:p>
          </p:txBody>
        </p:sp>
        <p:sp>
          <p:nvSpPr>
            <p:cNvPr id="122" name="Freeform 341"/>
            <p:cNvSpPr>
              <a:spLocks/>
            </p:cNvSpPr>
            <p:nvPr/>
          </p:nvSpPr>
          <p:spPr bwMode="auto">
            <a:xfrm>
              <a:off x="4978" y="1059"/>
              <a:ext cx="12" cy="19"/>
            </a:xfrm>
            <a:custGeom>
              <a:avLst/>
              <a:gdLst>
                <a:gd name="T0" fmla="*/ 1 w 12"/>
                <a:gd name="T1" fmla="*/ 5 h 19"/>
                <a:gd name="T2" fmla="*/ 1 w 12"/>
                <a:gd name="T3" fmla="*/ 5 h 19"/>
                <a:gd name="T4" fmla="*/ 0 w 12"/>
                <a:gd name="T5" fmla="*/ 8 h 19"/>
                <a:gd name="T6" fmla="*/ 1 w 12"/>
                <a:gd name="T7" fmla="*/ 11 h 19"/>
                <a:gd name="T8" fmla="*/ 3 w 12"/>
                <a:gd name="T9" fmla="*/ 19 h 19"/>
                <a:gd name="T10" fmla="*/ 3 w 12"/>
                <a:gd name="T11" fmla="*/ 19 h 19"/>
                <a:gd name="T12" fmla="*/ 8 w 12"/>
                <a:gd name="T13" fmla="*/ 19 h 19"/>
                <a:gd name="T14" fmla="*/ 11 w 12"/>
                <a:gd name="T15" fmla="*/ 16 h 19"/>
                <a:gd name="T16" fmla="*/ 12 w 12"/>
                <a:gd name="T17" fmla="*/ 11 h 19"/>
                <a:gd name="T18" fmla="*/ 11 w 12"/>
                <a:gd name="T19" fmla="*/ 6 h 19"/>
                <a:gd name="T20" fmla="*/ 9 w 12"/>
                <a:gd name="T21" fmla="*/ 2 h 19"/>
                <a:gd name="T22" fmla="*/ 8 w 12"/>
                <a:gd name="T23" fmla="*/ 0 h 19"/>
                <a:gd name="T24" fmla="*/ 5 w 12"/>
                <a:gd name="T25" fmla="*/ 0 h 19"/>
                <a:gd name="T26" fmla="*/ 1 w 12"/>
                <a:gd name="T27" fmla="*/ 5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
                <a:gd name="T44" fmla="*/ 12 w 1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
                  <a:moveTo>
                    <a:pt x="1" y="5"/>
                  </a:moveTo>
                  <a:lnTo>
                    <a:pt x="1" y="5"/>
                  </a:lnTo>
                  <a:lnTo>
                    <a:pt x="0" y="8"/>
                  </a:lnTo>
                  <a:lnTo>
                    <a:pt x="1" y="11"/>
                  </a:lnTo>
                  <a:lnTo>
                    <a:pt x="3" y="19"/>
                  </a:lnTo>
                  <a:lnTo>
                    <a:pt x="8" y="19"/>
                  </a:lnTo>
                  <a:lnTo>
                    <a:pt x="11" y="16"/>
                  </a:lnTo>
                  <a:lnTo>
                    <a:pt x="12" y="11"/>
                  </a:lnTo>
                  <a:lnTo>
                    <a:pt x="11" y="6"/>
                  </a:lnTo>
                  <a:lnTo>
                    <a:pt x="9" y="2"/>
                  </a:lnTo>
                  <a:lnTo>
                    <a:pt x="8" y="0"/>
                  </a:lnTo>
                  <a:lnTo>
                    <a:pt x="5" y="0"/>
                  </a:lnTo>
                  <a:lnTo>
                    <a:pt x="1" y="5"/>
                  </a:lnTo>
                  <a:close/>
                </a:path>
              </a:pathLst>
            </a:custGeom>
            <a:solidFill>
              <a:srgbClr val="6358F6"/>
            </a:solidFill>
            <a:ln w="9525">
              <a:noFill/>
              <a:round/>
              <a:headEnd/>
              <a:tailEnd/>
            </a:ln>
          </p:spPr>
          <p:txBody>
            <a:bodyPr/>
            <a:lstStyle/>
            <a:p>
              <a:endParaRPr lang="en-US" dirty="0"/>
            </a:p>
          </p:txBody>
        </p:sp>
        <p:sp>
          <p:nvSpPr>
            <p:cNvPr id="123" name="Freeform 342"/>
            <p:cNvSpPr>
              <a:spLocks/>
            </p:cNvSpPr>
            <p:nvPr/>
          </p:nvSpPr>
          <p:spPr bwMode="auto">
            <a:xfrm>
              <a:off x="4978" y="1059"/>
              <a:ext cx="12" cy="19"/>
            </a:xfrm>
            <a:custGeom>
              <a:avLst/>
              <a:gdLst>
                <a:gd name="T0" fmla="*/ 1 w 12"/>
                <a:gd name="T1" fmla="*/ 5 h 19"/>
                <a:gd name="T2" fmla="*/ 1 w 12"/>
                <a:gd name="T3" fmla="*/ 5 h 19"/>
                <a:gd name="T4" fmla="*/ 0 w 12"/>
                <a:gd name="T5" fmla="*/ 8 h 19"/>
                <a:gd name="T6" fmla="*/ 1 w 12"/>
                <a:gd name="T7" fmla="*/ 11 h 19"/>
                <a:gd name="T8" fmla="*/ 3 w 12"/>
                <a:gd name="T9" fmla="*/ 19 h 19"/>
                <a:gd name="T10" fmla="*/ 3 w 12"/>
                <a:gd name="T11" fmla="*/ 19 h 19"/>
                <a:gd name="T12" fmla="*/ 8 w 12"/>
                <a:gd name="T13" fmla="*/ 19 h 19"/>
                <a:gd name="T14" fmla="*/ 11 w 12"/>
                <a:gd name="T15" fmla="*/ 16 h 19"/>
                <a:gd name="T16" fmla="*/ 12 w 12"/>
                <a:gd name="T17" fmla="*/ 11 h 19"/>
                <a:gd name="T18" fmla="*/ 11 w 12"/>
                <a:gd name="T19" fmla="*/ 6 h 19"/>
                <a:gd name="T20" fmla="*/ 9 w 12"/>
                <a:gd name="T21" fmla="*/ 2 h 19"/>
                <a:gd name="T22" fmla="*/ 8 w 12"/>
                <a:gd name="T23" fmla="*/ 0 h 19"/>
                <a:gd name="T24" fmla="*/ 5 w 12"/>
                <a:gd name="T25" fmla="*/ 0 h 19"/>
                <a:gd name="T26" fmla="*/ 1 w 12"/>
                <a:gd name="T27" fmla="*/ 5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
                <a:gd name="T44" fmla="*/ 12 w 1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
                  <a:moveTo>
                    <a:pt x="1" y="5"/>
                  </a:moveTo>
                  <a:lnTo>
                    <a:pt x="1" y="5"/>
                  </a:lnTo>
                  <a:lnTo>
                    <a:pt x="0" y="8"/>
                  </a:lnTo>
                  <a:lnTo>
                    <a:pt x="1" y="11"/>
                  </a:lnTo>
                  <a:lnTo>
                    <a:pt x="3" y="19"/>
                  </a:lnTo>
                  <a:lnTo>
                    <a:pt x="8" y="19"/>
                  </a:lnTo>
                  <a:lnTo>
                    <a:pt x="11" y="16"/>
                  </a:lnTo>
                  <a:lnTo>
                    <a:pt x="12" y="11"/>
                  </a:lnTo>
                  <a:lnTo>
                    <a:pt x="11" y="6"/>
                  </a:lnTo>
                  <a:lnTo>
                    <a:pt x="9" y="2"/>
                  </a:lnTo>
                  <a:lnTo>
                    <a:pt x="8" y="0"/>
                  </a:lnTo>
                  <a:lnTo>
                    <a:pt x="5" y="0"/>
                  </a:lnTo>
                  <a:lnTo>
                    <a:pt x="1" y="5"/>
                  </a:lnTo>
                </a:path>
              </a:pathLst>
            </a:custGeom>
            <a:solidFill>
              <a:srgbClr val="6699FF"/>
            </a:solidFill>
            <a:ln w="4763">
              <a:solidFill>
                <a:srgbClr val="000000"/>
              </a:solidFill>
              <a:round/>
              <a:headEnd/>
              <a:tailEnd/>
            </a:ln>
          </p:spPr>
          <p:txBody>
            <a:bodyPr/>
            <a:lstStyle/>
            <a:p>
              <a:endParaRPr lang="en-US" dirty="0"/>
            </a:p>
          </p:txBody>
        </p:sp>
        <p:sp>
          <p:nvSpPr>
            <p:cNvPr id="124" name="Freeform 343"/>
            <p:cNvSpPr>
              <a:spLocks/>
            </p:cNvSpPr>
            <p:nvPr/>
          </p:nvSpPr>
          <p:spPr bwMode="auto">
            <a:xfrm>
              <a:off x="4851" y="1175"/>
              <a:ext cx="13" cy="14"/>
            </a:xfrm>
            <a:custGeom>
              <a:avLst/>
              <a:gdLst>
                <a:gd name="T0" fmla="*/ 7 w 13"/>
                <a:gd name="T1" fmla="*/ 0 h 14"/>
                <a:gd name="T2" fmla="*/ 7 w 13"/>
                <a:gd name="T3" fmla="*/ 0 h 14"/>
                <a:gd name="T4" fmla="*/ 0 w 13"/>
                <a:gd name="T5" fmla="*/ 6 h 14"/>
                <a:gd name="T6" fmla="*/ 2 w 13"/>
                <a:gd name="T7" fmla="*/ 11 h 14"/>
                <a:gd name="T8" fmla="*/ 5 w 13"/>
                <a:gd name="T9" fmla="*/ 14 h 14"/>
                <a:gd name="T10" fmla="*/ 10 w 13"/>
                <a:gd name="T11" fmla="*/ 14 h 14"/>
                <a:gd name="T12" fmla="*/ 13 w 13"/>
                <a:gd name="T13" fmla="*/ 12 h 14"/>
                <a:gd name="T14" fmla="*/ 11 w 13"/>
                <a:gd name="T15" fmla="*/ 7 h 14"/>
                <a:gd name="T16" fmla="*/ 10 w 13"/>
                <a:gd name="T17" fmla="*/ 4 h 14"/>
                <a:gd name="T18" fmla="*/ 7 w 1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4"/>
                <a:gd name="T32" fmla="*/ 13 w 1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4">
                  <a:moveTo>
                    <a:pt x="7" y="0"/>
                  </a:moveTo>
                  <a:lnTo>
                    <a:pt x="7" y="0"/>
                  </a:lnTo>
                  <a:lnTo>
                    <a:pt x="0" y="6"/>
                  </a:lnTo>
                  <a:lnTo>
                    <a:pt x="2" y="11"/>
                  </a:lnTo>
                  <a:lnTo>
                    <a:pt x="5" y="14"/>
                  </a:lnTo>
                  <a:lnTo>
                    <a:pt x="10" y="14"/>
                  </a:lnTo>
                  <a:lnTo>
                    <a:pt x="13" y="12"/>
                  </a:lnTo>
                  <a:lnTo>
                    <a:pt x="11" y="7"/>
                  </a:lnTo>
                  <a:lnTo>
                    <a:pt x="10" y="4"/>
                  </a:lnTo>
                  <a:lnTo>
                    <a:pt x="7" y="0"/>
                  </a:lnTo>
                  <a:close/>
                </a:path>
              </a:pathLst>
            </a:custGeom>
            <a:solidFill>
              <a:srgbClr val="6699FF"/>
            </a:solidFill>
            <a:ln w="4763">
              <a:solidFill>
                <a:srgbClr val="000000"/>
              </a:solidFill>
              <a:round/>
              <a:headEnd/>
              <a:tailEnd/>
            </a:ln>
          </p:spPr>
          <p:txBody>
            <a:bodyPr/>
            <a:lstStyle/>
            <a:p>
              <a:endParaRPr lang="en-US" dirty="0"/>
            </a:p>
          </p:txBody>
        </p:sp>
        <p:sp>
          <p:nvSpPr>
            <p:cNvPr id="125" name="Freeform 344"/>
            <p:cNvSpPr>
              <a:spLocks/>
            </p:cNvSpPr>
            <p:nvPr/>
          </p:nvSpPr>
          <p:spPr bwMode="auto">
            <a:xfrm>
              <a:off x="4873" y="1176"/>
              <a:ext cx="8" cy="11"/>
            </a:xfrm>
            <a:custGeom>
              <a:avLst/>
              <a:gdLst>
                <a:gd name="T0" fmla="*/ 0 w 8"/>
                <a:gd name="T1" fmla="*/ 0 h 11"/>
                <a:gd name="T2" fmla="*/ 0 w 8"/>
                <a:gd name="T3" fmla="*/ 8 h 11"/>
                <a:gd name="T4" fmla="*/ 4 w 8"/>
                <a:gd name="T5" fmla="*/ 11 h 11"/>
                <a:gd name="T6" fmla="*/ 7 w 8"/>
                <a:gd name="T7" fmla="*/ 10 h 11"/>
                <a:gd name="T8" fmla="*/ 8 w 8"/>
                <a:gd name="T9" fmla="*/ 5 h 11"/>
                <a:gd name="T10" fmla="*/ 5 w 8"/>
                <a:gd name="T11" fmla="*/ 0 h 11"/>
                <a:gd name="T12" fmla="*/ 0 w 8"/>
                <a:gd name="T13" fmla="*/ 0 h 11"/>
                <a:gd name="T14" fmla="*/ 0 60000 65536"/>
                <a:gd name="T15" fmla="*/ 0 60000 65536"/>
                <a:gd name="T16" fmla="*/ 0 60000 65536"/>
                <a:gd name="T17" fmla="*/ 0 60000 65536"/>
                <a:gd name="T18" fmla="*/ 0 60000 65536"/>
                <a:gd name="T19" fmla="*/ 0 60000 65536"/>
                <a:gd name="T20" fmla="*/ 0 60000 65536"/>
                <a:gd name="T21" fmla="*/ 0 w 8"/>
                <a:gd name="T22" fmla="*/ 0 h 11"/>
                <a:gd name="T23" fmla="*/ 8 w 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
                  <a:moveTo>
                    <a:pt x="0" y="0"/>
                  </a:moveTo>
                  <a:lnTo>
                    <a:pt x="0" y="8"/>
                  </a:lnTo>
                  <a:lnTo>
                    <a:pt x="4" y="11"/>
                  </a:lnTo>
                  <a:lnTo>
                    <a:pt x="7" y="10"/>
                  </a:lnTo>
                  <a:lnTo>
                    <a:pt x="8" y="5"/>
                  </a:lnTo>
                  <a:lnTo>
                    <a:pt x="5" y="0"/>
                  </a:lnTo>
                  <a:lnTo>
                    <a:pt x="0" y="0"/>
                  </a:lnTo>
                  <a:close/>
                </a:path>
              </a:pathLst>
            </a:custGeom>
            <a:solidFill>
              <a:srgbClr val="6699FF"/>
            </a:solidFill>
            <a:ln w="4763">
              <a:solidFill>
                <a:srgbClr val="000000"/>
              </a:solidFill>
              <a:round/>
              <a:headEnd/>
              <a:tailEnd/>
            </a:ln>
          </p:spPr>
          <p:txBody>
            <a:bodyPr/>
            <a:lstStyle/>
            <a:p>
              <a:endParaRPr lang="en-US" dirty="0"/>
            </a:p>
          </p:txBody>
        </p:sp>
        <p:sp>
          <p:nvSpPr>
            <p:cNvPr id="126" name="Freeform 345"/>
            <p:cNvSpPr>
              <a:spLocks/>
            </p:cNvSpPr>
            <p:nvPr/>
          </p:nvSpPr>
          <p:spPr bwMode="auto">
            <a:xfrm>
              <a:off x="4861" y="1162"/>
              <a:ext cx="11" cy="11"/>
            </a:xfrm>
            <a:custGeom>
              <a:avLst/>
              <a:gdLst>
                <a:gd name="T0" fmla="*/ 3 w 11"/>
                <a:gd name="T1" fmla="*/ 2 h 11"/>
                <a:gd name="T2" fmla="*/ 0 w 11"/>
                <a:gd name="T3" fmla="*/ 5 h 11"/>
                <a:gd name="T4" fmla="*/ 1 w 11"/>
                <a:gd name="T5" fmla="*/ 9 h 11"/>
                <a:gd name="T6" fmla="*/ 6 w 11"/>
                <a:gd name="T7" fmla="*/ 11 h 11"/>
                <a:gd name="T8" fmla="*/ 11 w 11"/>
                <a:gd name="T9" fmla="*/ 9 h 11"/>
                <a:gd name="T10" fmla="*/ 11 w 11"/>
                <a:gd name="T11" fmla="*/ 5 h 11"/>
                <a:gd name="T12" fmla="*/ 8 w 11"/>
                <a:gd name="T13" fmla="*/ 0 h 11"/>
                <a:gd name="T14" fmla="*/ 3 w 11"/>
                <a:gd name="T15" fmla="*/ 2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3" y="2"/>
                  </a:moveTo>
                  <a:lnTo>
                    <a:pt x="0" y="5"/>
                  </a:lnTo>
                  <a:lnTo>
                    <a:pt x="1" y="9"/>
                  </a:lnTo>
                  <a:lnTo>
                    <a:pt x="6" y="11"/>
                  </a:lnTo>
                  <a:lnTo>
                    <a:pt x="11" y="9"/>
                  </a:lnTo>
                  <a:lnTo>
                    <a:pt x="11" y="5"/>
                  </a:lnTo>
                  <a:lnTo>
                    <a:pt x="8" y="0"/>
                  </a:lnTo>
                  <a:lnTo>
                    <a:pt x="3" y="2"/>
                  </a:lnTo>
                  <a:close/>
                </a:path>
              </a:pathLst>
            </a:custGeom>
            <a:solidFill>
              <a:srgbClr val="6699FF"/>
            </a:solidFill>
            <a:ln w="4763">
              <a:solidFill>
                <a:srgbClr val="000000"/>
              </a:solidFill>
              <a:round/>
              <a:headEnd/>
              <a:tailEnd/>
            </a:ln>
          </p:spPr>
          <p:txBody>
            <a:bodyPr/>
            <a:lstStyle/>
            <a:p>
              <a:endParaRPr lang="en-US" dirty="0"/>
            </a:p>
          </p:txBody>
        </p:sp>
        <p:sp>
          <p:nvSpPr>
            <p:cNvPr id="127" name="Freeform 346"/>
            <p:cNvSpPr>
              <a:spLocks/>
            </p:cNvSpPr>
            <p:nvPr/>
          </p:nvSpPr>
          <p:spPr bwMode="auto">
            <a:xfrm>
              <a:off x="1217" y="1559"/>
              <a:ext cx="489" cy="625"/>
            </a:xfrm>
            <a:custGeom>
              <a:avLst/>
              <a:gdLst>
                <a:gd name="T0" fmla="*/ 115 w 489"/>
                <a:gd name="T1" fmla="*/ 0 h 625"/>
                <a:gd name="T2" fmla="*/ 343 w 489"/>
                <a:gd name="T3" fmla="*/ 49 h 625"/>
                <a:gd name="T4" fmla="*/ 332 w 489"/>
                <a:gd name="T5" fmla="*/ 155 h 625"/>
                <a:gd name="T6" fmla="*/ 489 w 489"/>
                <a:gd name="T7" fmla="*/ 190 h 625"/>
                <a:gd name="T8" fmla="*/ 421 w 489"/>
                <a:gd name="T9" fmla="*/ 625 h 625"/>
                <a:gd name="T10" fmla="*/ 244 w 489"/>
                <a:gd name="T11" fmla="*/ 592 h 625"/>
                <a:gd name="T12" fmla="*/ 237 w 489"/>
                <a:gd name="T13" fmla="*/ 595 h 625"/>
                <a:gd name="T14" fmla="*/ 231 w 489"/>
                <a:gd name="T15" fmla="*/ 596 h 625"/>
                <a:gd name="T16" fmla="*/ 223 w 489"/>
                <a:gd name="T17" fmla="*/ 595 h 625"/>
                <a:gd name="T18" fmla="*/ 215 w 489"/>
                <a:gd name="T19" fmla="*/ 592 h 625"/>
                <a:gd name="T20" fmla="*/ 210 w 489"/>
                <a:gd name="T21" fmla="*/ 587 h 625"/>
                <a:gd name="T22" fmla="*/ 207 w 489"/>
                <a:gd name="T23" fmla="*/ 584 h 625"/>
                <a:gd name="T24" fmla="*/ 0 w 489"/>
                <a:gd name="T25" fmla="*/ 543 h 625"/>
                <a:gd name="T26" fmla="*/ 115 w 489"/>
                <a:gd name="T27" fmla="*/ 0 h 6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9"/>
                <a:gd name="T43" fmla="*/ 0 h 625"/>
                <a:gd name="T44" fmla="*/ 489 w 489"/>
                <a:gd name="T45" fmla="*/ 625 h 6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9" h="625">
                  <a:moveTo>
                    <a:pt x="115" y="0"/>
                  </a:moveTo>
                  <a:lnTo>
                    <a:pt x="343" y="49"/>
                  </a:lnTo>
                  <a:lnTo>
                    <a:pt x="332" y="155"/>
                  </a:lnTo>
                  <a:lnTo>
                    <a:pt x="489" y="190"/>
                  </a:lnTo>
                  <a:lnTo>
                    <a:pt x="421" y="625"/>
                  </a:lnTo>
                  <a:lnTo>
                    <a:pt x="244" y="592"/>
                  </a:lnTo>
                  <a:lnTo>
                    <a:pt x="237" y="595"/>
                  </a:lnTo>
                  <a:lnTo>
                    <a:pt x="231" y="596"/>
                  </a:lnTo>
                  <a:lnTo>
                    <a:pt x="223" y="595"/>
                  </a:lnTo>
                  <a:lnTo>
                    <a:pt x="215" y="592"/>
                  </a:lnTo>
                  <a:lnTo>
                    <a:pt x="210" y="587"/>
                  </a:lnTo>
                  <a:lnTo>
                    <a:pt x="207" y="584"/>
                  </a:lnTo>
                  <a:lnTo>
                    <a:pt x="0" y="543"/>
                  </a:lnTo>
                  <a:lnTo>
                    <a:pt x="115" y="0"/>
                  </a:lnTo>
                  <a:close/>
                </a:path>
              </a:pathLst>
            </a:custGeom>
            <a:solidFill>
              <a:srgbClr val="4BACC6"/>
            </a:solidFill>
            <a:ln w="4763">
              <a:solidFill>
                <a:srgbClr val="000000"/>
              </a:solidFill>
              <a:round/>
              <a:headEnd/>
              <a:tailEnd/>
            </a:ln>
          </p:spPr>
          <p:txBody>
            <a:bodyPr/>
            <a:lstStyle/>
            <a:p>
              <a:endParaRPr lang="en-US" sz="800" dirty="0">
                <a:solidFill>
                  <a:srgbClr val="92D050"/>
                </a:solidFill>
              </a:endParaRPr>
            </a:p>
          </p:txBody>
        </p:sp>
      </p:grpSp>
      <p:grpSp>
        <p:nvGrpSpPr>
          <p:cNvPr id="6" name="Group 5"/>
          <p:cNvGrpSpPr/>
          <p:nvPr/>
        </p:nvGrpSpPr>
        <p:grpSpPr>
          <a:xfrm>
            <a:off x="7136021" y="4139172"/>
            <a:ext cx="1527003" cy="648269"/>
            <a:chOff x="7197345" y="4674751"/>
            <a:chExt cx="1527003" cy="648269"/>
          </a:xfrm>
        </p:grpSpPr>
        <p:sp>
          <p:nvSpPr>
            <p:cNvPr id="129" name="Freeform 2173"/>
            <p:cNvSpPr>
              <a:spLocks/>
            </p:cNvSpPr>
            <p:nvPr/>
          </p:nvSpPr>
          <p:spPr bwMode="auto">
            <a:xfrm>
              <a:off x="7197345" y="4674751"/>
              <a:ext cx="356301" cy="285758"/>
            </a:xfrm>
            <a:custGeom>
              <a:avLst/>
              <a:gdLst>
                <a:gd name="T0" fmla="*/ 76 w 82"/>
                <a:gd name="T1" fmla="*/ 20 h 50"/>
                <a:gd name="T2" fmla="*/ 76 w 82"/>
                <a:gd name="T3" fmla="*/ 22 h 50"/>
                <a:gd name="T4" fmla="*/ 74 w 82"/>
                <a:gd name="T5" fmla="*/ 22 h 50"/>
                <a:gd name="T6" fmla="*/ 74 w 82"/>
                <a:gd name="T7" fmla="*/ 24 h 50"/>
                <a:gd name="T8" fmla="*/ 74 w 82"/>
                <a:gd name="T9" fmla="*/ 26 h 50"/>
                <a:gd name="T10" fmla="*/ 72 w 82"/>
                <a:gd name="T11" fmla="*/ 26 h 50"/>
                <a:gd name="T12" fmla="*/ 60 w 82"/>
                <a:gd name="T13" fmla="*/ 34 h 50"/>
                <a:gd name="T14" fmla="*/ 58 w 82"/>
                <a:gd name="T15" fmla="*/ 34 h 50"/>
                <a:gd name="T16" fmla="*/ 54 w 82"/>
                <a:gd name="T17" fmla="*/ 34 h 50"/>
                <a:gd name="T18" fmla="*/ 52 w 82"/>
                <a:gd name="T19" fmla="*/ 34 h 50"/>
                <a:gd name="T20" fmla="*/ 50 w 82"/>
                <a:gd name="T21" fmla="*/ 36 h 50"/>
                <a:gd name="T22" fmla="*/ 46 w 82"/>
                <a:gd name="T23" fmla="*/ 36 h 50"/>
                <a:gd name="T24" fmla="*/ 40 w 82"/>
                <a:gd name="T25" fmla="*/ 38 h 50"/>
                <a:gd name="T26" fmla="*/ 36 w 82"/>
                <a:gd name="T27" fmla="*/ 40 h 50"/>
                <a:gd name="T28" fmla="*/ 34 w 82"/>
                <a:gd name="T29" fmla="*/ 40 h 50"/>
                <a:gd name="T30" fmla="*/ 32 w 82"/>
                <a:gd name="T31" fmla="*/ 38 h 50"/>
                <a:gd name="T32" fmla="*/ 30 w 82"/>
                <a:gd name="T33" fmla="*/ 40 h 50"/>
                <a:gd name="T34" fmla="*/ 28 w 82"/>
                <a:gd name="T35" fmla="*/ 42 h 50"/>
                <a:gd name="T36" fmla="*/ 26 w 82"/>
                <a:gd name="T37" fmla="*/ 42 h 50"/>
                <a:gd name="T38" fmla="*/ 22 w 82"/>
                <a:gd name="T39" fmla="*/ 46 h 50"/>
                <a:gd name="T40" fmla="*/ 16 w 82"/>
                <a:gd name="T41" fmla="*/ 46 h 50"/>
                <a:gd name="T42" fmla="*/ 14 w 82"/>
                <a:gd name="T43" fmla="*/ 48 h 50"/>
                <a:gd name="T44" fmla="*/ 10 w 82"/>
                <a:gd name="T45" fmla="*/ 50 h 50"/>
                <a:gd name="T46" fmla="*/ 8 w 82"/>
                <a:gd name="T47" fmla="*/ 48 h 50"/>
                <a:gd name="T48" fmla="*/ 8 w 82"/>
                <a:gd name="T49" fmla="*/ 44 h 50"/>
                <a:gd name="T50" fmla="*/ 8 w 82"/>
                <a:gd name="T51" fmla="*/ 40 h 50"/>
                <a:gd name="T52" fmla="*/ 8 w 82"/>
                <a:gd name="T53" fmla="*/ 36 h 50"/>
                <a:gd name="T54" fmla="*/ 6 w 82"/>
                <a:gd name="T55" fmla="*/ 34 h 50"/>
                <a:gd name="T56" fmla="*/ 4 w 82"/>
                <a:gd name="T57" fmla="*/ 32 h 50"/>
                <a:gd name="T58" fmla="*/ 2 w 82"/>
                <a:gd name="T59" fmla="*/ 32 h 50"/>
                <a:gd name="T60" fmla="*/ 0 w 82"/>
                <a:gd name="T61" fmla="*/ 32 h 50"/>
                <a:gd name="T62" fmla="*/ 0 w 82"/>
                <a:gd name="T63" fmla="*/ 30 h 50"/>
                <a:gd name="T64" fmla="*/ 0 w 82"/>
                <a:gd name="T65" fmla="*/ 28 h 50"/>
                <a:gd name="T66" fmla="*/ 2 w 82"/>
                <a:gd name="T67" fmla="*/ 20 h 50"/>
                <a:gd name="T68" fmla="*/ 2 w 82"/>
                <a:gd name="T69" fmla="*/ 18 h 50"/>
                <a:gd name="T70" fmla="*/ 4 w 82"/>
                <a:gd name="T71" fmla="*/ 18 h 50"/>
                <a:gd name="T72" fmla="*/ 6 w 82"/>
                <a:gd name="T73" fmla="*/ 16 h 50"/>
                <a:gd name="T74" fmla="*/ 8 w 82"/>
                <a:gd name="T75" fmla="*/ 16 h 50"/>
                <a:gd name="T76" fmla="*/ 10 w 82"/>
                <a:gd name="T77" fmla="*/ 16 h 50"/>
                <a:gd name="T78" fmla="*/ 22 w 82"/>
                <a:gd name="T79" fmla="*/ 14 h 50"/>
                <a:gd name="T80" fmla="*/ 24 w 82"/>
                <a:gd name="T81" fmla="*/ 14 h 50"/>
                <a:gd name="T82" fmla="*/ 32 w 82"/>
                <a:gd name="T83" fmla="*/ 12 h 50"/>
                <a:gd name="T84" fmla="*/ 36 w 82"/>
                <a:gd name="T85" fmla="*/ 10 h 50"/>
                <a:gd name="T86" fmla="*/ 44 w 82"/>
                <a:gd name="T87" fmla="*/ 8 h 50"/>
                <a:gd name="T88" fmla="*/ 50 w 82"/>
                <a:gd name="T89" fmla="*/ 6 h 50"/>
                <a:gd name="T90" fmla="*/ 54 w 82"/>
                <a:gd name="T91" fmla="*/ 4 h 50"/>
                <a:gd name="T92" fmla="*/ 56 w 82"/>
                <a:gd name="T93" fmla="*/ 6 h 50"/>
                <a:gd name="T94" fmla="*/ 54 w 82"/>
                <a:gd name="T95" fmla="*/ 4 h 50"/>
                <a:gd name="T96" fmla="*/ 58 w 82"/>
                <a:gd name="T97" fmla="*/ 4 h 50"/>
                <a:gd name="T98" fmla="*/ 60 w 82"/>
                <a:gd name="T99" fmla="*/ 4 h 50"/>
                <a:gd name="T100" fmla="*/ 60 w 82"/>
                <a:gd name="T101" fmla="*/ 2 h 50"/>
                <a:gd name="T102" fmla="*/ 64 w 82"/>
                <a:gd name="T103" fmla="*/ 2 h 50"/>
                <a:gd name="T104" fmla="*/ 66 w 82"/>
                <a:gd name="T105" fmla="*/ 2 h 50"/>
                <a:gd name="T106" fmla="*/ 70 w 82"/>
                <a:gd name="T107" fmla="*/ 0 h 50"/>
                <a:gd name="T108" fmla="*/ 80 w 82"/>
                <a:gd name="T109" fmla="*/ 0 h 50"/>
                <a:gd name="T110" fmla="*/ 80 w 82"/>
                <a:gd name="T111" fmla="*/ 2 h 50"/>
                <a:gd name="T112" fmla="*/ 80 w 82"/>
                <a:gd name="T113" fmla="*/ 6 h 50"/>
                <a:gd name="T114" fmla="*/ 82 w 82"/>
                <a:gd name="T115" fmla="*/ 8 h 50"/>
                <a:gd name="T116" fmla="*/ 80 w 82"/>
                <a:gd name="T117" fmla="*/ 12 h 50"/>
                <a:gd name="T118" fmla="*/ 76 w 82"/>
                <a:gd name="T1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50">
                  <a:moveTo>
                    <a:pt x="76" y="20"/>
                  </a:moveTo>
                  <a:lnTo>
                    <a:pt x="76" y="22"/>
                  </a:lnTo>
                  <a:lnTo>
                    <a:pt x="74" y="22"/>
                  </a:lnTo>
                  <a:lnTo>
                    <a:pt x="74" y="24"/>
                  </a:lnTo>
                  <a:lnTo>
                    <a:pt x="74" y="26"/>
                  </a:lnTo>
                  <a:lnTo>
                    <a:pt x="72" y="26"/>
                  </a:lnTo>
                  <a:lnTo>
                    <a:pt x="60" y="34"/>
                  </a:lnTo>
                  <a:lnTo>
                    <a:pt x="58" y="34"/>
                  </a:lnTo>
                  <a:lnTo>
                    <a:pt x="54" y="34"/>
                  </a:lnTo>
                  <a:lnTo>
                    <a:pt x="52" y="34"/>
                  </a:lnTo>
                  <a:lnTo>
                    <a:pt x="50" y="36"/>
                  </a:lnTo>
                  <a:lnTo>
                    <a:pt x="46" y="36"/>
                  </a:lnTo>
                  <a:lnTo>
                    <a:pt x="40" y="38"/>
                  </a:lnTo>
                  <a:lnTo>
                    <a:pt x="36" y="40"/>
                  </a:lnTo>
                  <a:lnTo>
                    <a:pt x="34" y="40"/>
                  </a:lnTo>
                  <a:lnTo>
                    <a:pt x="32" y="38"/>
                  </a:lnTo>
                  <a:lnTo>
                    <a:pt x="30" y="40"/>
                  </a:lnTo>
                  <a:lnTo>
                    <a:pt x="28" y="42"/>
                  </a:lnTo>
                  <a:lnTo>
                    <a:pt x="26" y="42"/>
                  </a:lnTo>
                  <a:lnTo>
                    <a:pt x="22" y="46"/>
                  </a:lnTo>
                  <a:lnTo>
                    <a:pt x="16" y="46"/>
                  </a:lnTo>
                  <a:lnTo>
                    <a:pt x="14" y="48"/>
                  </a:lnTo>
                  <a:lnTo>
                    <a:pt x="10" y="50"/>
                  </a:lnTo>
                  <a:lnTo>
                    <a:pt x="8" y="48"/>
                  </a:lnTo>
                  <a:lnTo>
                    <a:pt x="8" y="44"/>
                  </a:lnTo>
                  <a:lnTo>
                    <a:pt x="8" y="40"/>
                  </a:lnTo>
                  <a:lnTo>
                    <a:pt x="8" y="36"/>
                  </a:lnTo>
                  <a:lnTo>
                    <a:pt x="6" y="34"/>
                  </a:lnTo>
                  <a:lnTo>
                    <a:pt x="4" y="32"/>
                  </a:lnTo>
                  <a:lnTo>
                    <a:pt x="2" y="32"/>
                  </a:lnTo>
                  <a:lnTo>
                    <a:pt x="0" y="32"/>
                  </a:lnTo>
                  <a:lnTo>
                    <a:pt x="0" y="30"/>
                  </a:lnTo>
                  <a:lnTo>
                    <a:pt x="0" y="28"/>
                  </a:lnTo>
                  <a:lnTo>
                    <a:pt x="2" y="20"/>
                  </a:lnTo>
                  <a:lnTo>
                    <a:pt x="2" y="18"/>
                  </a:lnTo>
                  <a:lnTo>
                    <a:pt x="4" y="18"/>
                  </a:lnTo>
                  <a:lnTo>
                    <a:pt x="6" y="16"/>
                  </a:lnTo>
                  <a:lnTo>
                    <a:pt x="8" y="16"/>
                  </a:lnTo>
                  <a:lnTo>
                    <a:pt x="10" y="16"/>
                  </a:lnTo>
                  <a:lnTo>
                    <a:pt x="22" y="14"/>
                  </a:lnTo>
                  <a:lnTo>
                    <a:pt x="24" y="14"/>
                  </a:lnTo>
                  <a:lnTo>
                    <a:pt x="32" y="12"/>
                  </a:lnTo>
                  <a:lnTo>
                    <a:pt x="36" y="10"/>
                  </a:lnTo>
                  <a:lnTo>
                    <a:pt x="44" y="8"/>
                  </a:lnTo>
                  <a:lnTo>
                    <a:pt x="50" y="6"/>
                  </a:lnTo>
                  <a:lnTo>
                    <a:pt x="54" y="4"/>
                  </a:lnTo>
                  <a:lnTo>
                    <a:pt x="56" y="6"/>
                  </a:lnTo>
                  <a:lnTo>
                    <a:pt x="54" y="4"/>
                  </a:lnTo>
                  <a:lnTo>
                    <a:pt x="58" y="4"/>
                  </a:lnTo>
                  <a:lnTo>
                    <a:pt x="60" y="4"/>
                  </a:lnTo>
                  <a:lnTo>
                    <a:pt x="60" y="2"/>
                  </a:lnTo>
                  <a:lnTo>
                    <a:pt x="64" y="2"/>
                  </a:lnTo>
                  <a:lnTo>
                    <a:pt x="66" y="2"/>
                  </a:lnTo>
                  <a:lnTo>
                    <a:pt x="70" y="0"/>
                  </a:lnTo>
                  <a:lnTo>
                    <a:pt x="80" y="0"/>
                  </a:lnTo>
                  <a:lnTo>
                    <a:pt x="80" y="2"/>
                  </a:lnTo>
                  <a:lnTo>
                    <a:pt x="80" y="6"/>
                  </a:lnTo>
                  <a:lnTo>
                    <a:pt x="82" y="8"/>
                  </a:lnTo>
                  <a:lnTo>
                    <a:pt x="80" y="12"/>
                  </a:lnTo>
                  <a:lnTo>
                    <a:pt x="76" y="20"/>
                  </a:lnTo>
                  <a:close/>
                </a:path>
              </a:pathLst>
            </a:custGeom>
            <a:solidFill>
              <a:srgbClr val="FFC000"/>
            </a:solidFill>
            <a:ln w="3175" cmpd="sng">
              <a:solidFill>
                <a:schemeClr val="tx1"/>
              </a:solidFill>
              <a:round/>
              <a:headEnd/>
              <a:tailEnd/>
            </a:ln>
          </p:spPr>
          <p:txBody>
            <a:bodyPr/>
            <a:lstStyle/>
            <a:p>
              <a:endParaRPr lang="en-US" dirty="0"/>
            </a:p>
          </p:txBody>
        </p:sp>
        <p:sp>
          <p:nvSpPr>
            <p:cNvPr id="132" name="TextBox 131"/>
            <p:cNvSpPr txBox="1"/>
            <p:nvPr/>
          </p:nvSpPr>
          <p:spPr>
            <a:xfrm>
              <a:off x="7373094" y="4846435"/>
              <a:ext cx="1351254" cy="476585"/>
            </a:xfrm>
            <a:prstGeom prst="rect">
              <a:avLst/>
            </a:prstGeom>
            <a:noFill/>
          </p:spPr>
          <p:txBody>
            <a:bodyPr wrap="square" rtlCol="0">
              <a:spAutoFit/>
            </a:bodyPr>
            <a:lstStyle/>
            <a:p>
              <a:r>
                <a:rPr lang="en-US" sz="1200" dirty="0">
                  <a:solidFill>
                    <a:schemeClr val="bg1">
                      <a:lumMod val="65000"/>
                    </a:schemeClr>
                  </a:solidFill>
                  <a:latin typeface="+mj-lt"/>
                </a:rPr>
                <a:t>Puerto Rico and US Virgin Islands</a:t>
              </a:r>
            </a:p>
          </p:txBody>
        </p:sp>
      </p:grpSp>
      <p:sp>
        <p:nvSpPr>
          <p:cNvPr id="139" name="Chevron 4"/>
          <p:cNvSpPr/>
          <p:nvPr/>
        </p:nvSpPr>
        <p:spPr>
          <a:xfrm>
            <a:off x="6967568" y="4841578"/>
            <a:ext cx="1475810" cy="983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2022" tIns="114681" rIns="57341" bIns="114681" numCol="1" spcCol="1270" anchor="ctr" anchorCtr="0">
            <a:noAutofit/>
          </a:bodyPr>
          <a:lstStyle/>
          <a:p>
            <a:pPr algn="ctr" defTabSz="1911350">
              <a:lnSpc>
                <a:spcPct val="90000"/>
              </a:lnSpc>
              <a:spcBef>
                <a:spcPct val="0"/>
              </a:spcBef>
              <a:spcAft>
                <a:spcPct val="35000"/>
              </a:spcAft>
            </a:pPr>
            <a:endParaRPr lang="en-US" sz="4300" dirty="0"/>
          </a:p>
        </p:txBody>
      </p:sp>
      <p:grpSp>
        <p:nvGrpSpPr>
          <p:cNvPr id="140" name="Group 139"/>
          <p:cNvGrpSpPr/>
          <p:nvPr/>
        </p:nvGrpSpPr>
        <p:grpSpPr>
          <a:xfrm>
            <a:off x="1245612" y="5596856"/>
            <a:ext cx="6459861" cy="688362"/>
            <a:chOff x="1763180" y="3189207"/>
            <a:chExt cx="6875943" cy="688362"/>
          </a:xfrm>
        </p:grpSpPr>
        <p:cxnSp>
          <p:nvCxnSpPr>
            <p:cNvPr id="141" name="Straight Connector 140"/>
            <p:cNvCxnSpPr>
              <a:stCxn id="144" idx="2"/>
              <a:endCxn id="139" idx="2"/>
            </p:cNvCxnSpPr>
            <p:nvPr/>
          </p:nvCxnSpPr>
          <p:spPr>
            <a:xfrm flipV="1">
              <a:off x="1951047" y="3320721"/>
              <a:ext cx="6688076" cy="15213"/>
            </a:xfrm>
            <a:prstGeom prst="line">
              <a:avLst/>
            </a:prstGeom>
            <a:ln w="57150">
              <a:solidFill>
                <a:srgbClr val="92D05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1763180" y="3494636"/>
              <a:ext cx="694786" cy="369332"/>
            </a:xfrm>
            <a:prstGeom prst="rect">
              <a:avLst/>
            </a:prstGeom>
          </p:spPr>
          <p:txBody>
            <a:bodyPr wrap="none">
              <a:spAutoFit/>
            </a:bodyPr>
            <a:lstStyle/>
            <a:p>
              <a:r>
                <a:rPr lang="en-US" dirty="0">
                  <a:solidFill>
                    <a:prstClr val="black"/>
                  </a:solidFill>
                </a:rPr>
                <a:t>1955</a:t>
              </a:r>
              <a:endParaRPr lang="en-US" sz="1050" dirty="0">
                <a:solidFill>
                  <a:prstClr val="black"/>
                </a:solidFill>
              </a:endParaRPr>
            </a:p>
          </p:txBody>
        </p:sp>
        <p:sp>
          <p:nvSpPr>
            <p:cNvPr id="143" name="Rectangle 142"/>
            <p:cNvSpPr/>
            <p:nvPr/>
          </p:nvSpPr>
          <p:spPr>
            <a:xfrm>
              <a:off x="7687212" y="3508237"/>
              <a:ext cx="694786" cy="369332"/>
            </a:xfrm>
            <a:prstGeom prst="rect">
              <a:avLst/>
            </a:prstGeom>
          </p:spPr>
          <p:txBody>
            <a:bodyPr wrap="none">
              <a:spAutoFit/>
            </a:bodyPr>
            <a:lstStyle/>
            <a:p>
              <a:pPr algn="r"/>
              <a:r>
                <a:rPr lang="en-US" dirty="0">
                  <a:solidFill>
                    <a:prstClr val="black"/>
                  </a:solidFill>
                </a:rPr>
                <a:t>2014</a:t>
              </a:r>
              <a:endParaRPr lang="en-US" sz="1050" dirty="0">
                <a:solidFill>
                  <a:prstClr val="black"/>
                </a:solidFill>
              </a:endParaRPr>
            </a:p>
          </p:txBody>
        </p:sp>
        <p:sp>
          <p:nvSpPr>
            <p:cNvPr id="144" name="Oval 143"/>
            <p:cNvSpPr>
              <a:spLocks noChangeAspect="1"/>
            </p:cNvSpPr>
            <p:nvPr/>
          </p:nvSpPr>
          <p:spPr>
            <a:xfrm>
              <a:off x="1951047" y="3189207"/>
              <a:ext cx="293453" cy="293453"/>
            </a:xfrm>
            <a:prstGeom prst="ellipse">
              <a:avLst/>
            </a:prstGeom>
            <a:solidFill>
              <a:srgbClr val="92D050"/>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prstClr val="white"/>
                </a:solidFill>
              </a:endParaRPr>
            </a:p>
          </p:txBody>
        </p:sp>
      </p:grpSp>
      <p:sp>
        <p:nvSpPr>
          <p:cNvPr id="145" name="Rectangle 144"/>
          <p:cNvSpPr/>
          <p:nvPr/>
        </p:nvSpPr>
        <p:spPr>
          <a:xfrm>
            <a:off x="3400212" y="5897388"/>
            <a:ext cx="652743" cy="369332"/>
          </a:xfrm>
          <a:prstGeom prst="rect">
            <a:avLst/>
          </a:prstGeom>
        </p:spPr>
        <p:txBody>
          <a:bodyPr wrap="none">
            <a:spAutoFit/>
          </a:bodyPr>
          <a:lstStyle/>
          <a:p>
            <a:r>
              <a:rPr lang="en-US" dirty="0">
                <a:solidFill>
                  <a:prstClr val="black"/>
                </a:solidFill>
              </a:rPr>
              <a:t>1980</a:t>
            </a:r>
            <a:endParaRPr lang="en-US" sz="1050" dirty="0">
              <a:solidFill>
                <a:prstClr val="black"/>
              </a:solidFill>
            </a:endParaRPr>
          </a:p>
        </p:txBody>
      </p:sp>
      <p:sp>
        <p:nvSpPr>
          <p:cNvPr id="146" name="Rectangle 145"/>
          <p:cNvSpPr/>
          <p:nvPr/>
        </p:nvSpPr>
        <p:spPr>
          <a:xfrm>
            <a:off x="6121649" y="5915886"/>
            <a:ext cx="652743" cy="369332"/>
          </a:xfrm>
          <a:prstGeom prst="rect">
            <a:avLst/>
          </a:prstGeom>
        </p:spPr>
        <p:txBody>
          <a:bodyPr wrap="none">
            <a:spAutoFit/>
          </a:bodyPr>
          <a:lstStyle/>
          <a:p>
            <a:r>
              <a:rPr lang="en-US" dirty="0">
                <a:solidFill>
                  <a:prstClr val="black"/>
                </a:solidFill>
              </a:rPr>
              <a:t>2007</a:t>
            </a:r>
            <a:endParaRPr lang="en-US" sz="1050" dirty="0">
              <a:solidFill>
                <a:prstClr val="black"/>
              </a:solidFill>
            </a:endParaRPr>
          </a:p>
        </p:txBody>
      </p:sp>
      <p:sp>
        <p:nvSpPr>
          <p:cNvPr id="148" name="Rectangle 147"/>
          <p:cNvSpPr/>
          <p:nvPr/>
        </p:nvSpPr>
        <p:spPr>
          <a:xfrm>
            <a:off x="1194907" y="5143237"/>
            <a:ext cx="176695" cy="2864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Rectangle 152"/>
          <p:cNvSpPr/>
          <p:nvPr/>
        </p:nvSpPr>
        <p:spPr>
          <a:xfrm>
            <a:off x="6096832" y="5214849"/>
            <a:ext cx="585417" cy="369332"/>
          </a:xfrm>
          <a:prstGeom prst="rect">
            <a:avLst/>
          </a:prstGeom>
        </p:spPr>
        <p:txBody>
          <a:bodyPr wrap="none">
            <a:spAutoFit/>
          </a:bodyPr>
          <a:lstStyle/>
          <a:p>
            <a:r>
              <a:rPr lang="en-US" b="1" dirty="0">
                <a:solidFill>
                  <a:prstClr val="black"/>
                </a:solidFill>
              </a:rPr>
              <a:t>DSD</a:t>
            </a:r>
            <a:endParaRPr lang="en-US" sz="1050" b="1" dirty="0">
              <a:solidFill>
                <a:prstClr val="black"/>
              </a:solidFill>
            </a:endParaRPr>
          </a:p>
        </p:txBody>
      </p:sp>
      <p:sp>
        <p:nvSpPr>
          <p:cNvPr id="154" name="Rectangle 153"/>
          <p:cNvSpPr/>
          <p:nvPr/>
        </p:nvSpPr>
        <p:spPr>
          <a:xfrm>
            <a:off x="6747922" y="5214849"/>
            <a:ext cx="729687" cy="369332"/>
          </a:xfrm>
          <a:prstGeom prst="rect">
            <a:avLst/>
          </a:prstGeom>
        </p:spPr>
        <p:txBody>
          <a:bodyPr wrap="none">
            <a:spAutoFit/>
          </a:bodyPr>
          <a:lstStyle/>
          <a:p>
            <a:r>
              <a:rPr lang="en-US" b="1" dirty="0">
                <a:solidFill>
                  <a:prstClr val="black"/>
                </a:solidFill>
              </a:rPr>
              <a:t>DDPR</a:t>
            </a:r>
            <a:endParaRPr lang="en-US" sz="1050" b="1" dirty="0">
              <a:solidFill>
                <a:prstClr val="black"/>
              </a:solidFill>
            </a:endParaRPr>
          </a:p>
        </p:txBody>
      </p:sp>
      <p:sp>
        <p:nvSpPr>
          <p:cNvPr id="155" name="Rectangle 154"/>
          <p:cNvSpPr/>
          <p:nvPr/>
        </p:nvSpPr>
        <p:spPr>
          <a:xfrm>
            <a:off x="3414145" y="5216653"/>
            <a:ext cx="659155" cy="369332"/>
          </a:xfrm>
          <a:prstGeom prst="rect">
            <a:avLst/>
          </a:prstGeom>
        </p:spPr>
        <p:txBody>
          <a:bodyPr wrap="none">
            <a:spAutoFit/>
          </a:bodyPr>
          <a:lstStyle/>
          <a:p>
            <a:r>
              <a:rPr lang="en-US" b="1" dirty="0">
                <a:solidFill>
                  <a:prstClr val="black"/>
                </a:solidFill>
              </a:rPr>
              <a:t>DDIC</a:t>
            </a:r>
            <a:endParaRPr lang="en-US" sz="1050" b="1" dirty="0">
              <a:solidFill>
                <a:prstClr val="black"/>
              </a:solidFill>
            </a:endParaRPr>
          </a:p>
        </p:txBody>
      </p:sp>
      <p:sp>
        <p:nvSpPr>
          <p:cNvPr id="156" name="Rectangle 155"/>
          <p:cNvSpPr/>
          <p:nvPr/>
        </p:nvSpPr>
        <p:spPr>
          <a:xfrm>
            <a:off x="1318702" y="5181077"/>
            <a:ext cx="598241" cy="369332"/>
          </a:xfrm>
          <a:prstGeom prst="rect">
            <a:avLst/>
          </a:prstGeom>
        </p:spPr>
        <p:txBody>
          <a:bodyPr wrap="none">
            <a:spAutoFit/>
          </a:bodyPr>
          <a:lstStyle/>
          <a:p>
            <a:r>
              <a:rPr lang="en-US" b="1" dirty="0">
                <a:solidFill>
                  <a:prstClr val="black"/>
                </a:solidFill>
              </a:rPr>
              <a:t>DDC</a:t>
            </a:r>
            <a:endParaRPr lang="en-US" sz="1050" b="1" dirty="0">
              <a:solidFill>
                <a:prstClr val="black"/>
              </a:solidFill>
            </a:endParaRPr>
          </a:p>
        </p:txBody>
      </p:sp>
      <p:sp>
        <p:nvSpPr>
          <p:cNvPr id="133" name="Oval 132"/>
          <p:cNvSpPr>
            <a:spLocks noChangeAspect="1"/>
          </p:cNvSpPr>
          <p:nvPr/>
        </p:nvSpPr>
        <p:spPr>
          <a:xfrm>
            <a:off x="3593995" y="5602255"/>
            <a:ext cx="270623" cy="288054"/>
          </a:xfrm>
          <a:prstGeom prst="ellipse">
            <a:avLst/>
          </a:prstGeom>
          <a:solidFill>
            <a:srgbClr val="4BACC6"/>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prstClr val="white"/>
              </a:solidFill>
            </a:endParaRPr>
          </a:p>
        </p:txBody>
      </p:sp>
      <p:sp>
        <p:nvSpPr>
          <p:cNvPr id="134" name="Oval 133"/>
          <p:cNvSpPr>
            <a:spLocks noChangeAspect="1"/>
          </p:cNvSpPr>
          <p:nvPr/>
        </p:nvSpPr>
        <p:spPr>
          <a:xfrm>
            <a:off x="5438939" y="5572315"/>
            <a:ext cx="284512" cy="302837"/>
          </a:xfrm>
          <a:prstGeom prst="ellipse">
            <a:avLst/>
          </a:prstGeom>
          <a:solidFill>
            <a:srgbClr val="F3750D"/>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prstClr val="white"/>
              </a:solidFill>
            </a:endParaRPr>
          </a:p>
        </p:txBody>
      </p:sp>
      <p:sp>
        <p:nvSpPr>
          <p:cNvPr id="135" name="Oval 134"/>
          <p:cNvSpPr>
            <a:spLocks noChangeAspect="1"/>
          </p:cNvSpPr>
          <p:nvPr/>
        </p:nvSpPr>
        <p:spPr>
          <a:xfrm>
            <a:off x="6288433" y="5584181"/>
            <a:ext cx="303387" cy="322928"/>
          </a:xfrm>
          <a:prstGeom prst="ellipse">
            <a:avLst/>
          </a:prstGeom>
          <a:solidFill>
            <a:srgbClr val="002060"/>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prstClr val="white"/>
              </a:solidFill>
            </a:endParaRPr>
          </a:p>
        </p:txBody>
      </p:sp>
      <p:sp>
        <p:nvSpPr>
          <p:cNvPr id="136" name="Oval 135"/>
          <p:cNvSpPr>
            <a:spLocks noChangeAspect="1"/>
          </p:cNvSpPr>
          <p:nvPr/>
        </p:nvSpPr>
        <p:spPr>
          <a:xfrm>
            <a:off x="6975349" y="5563855"/>
            <a:ext cx="307511" cy="327318"/>
          </a:xfrm>
          <a:prstGeom prst="ellipse">
            <a:avLst/>
          </a:prstGeom>
          <a:solidFill>
            <a:srgbClr val="FFC000"/>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prstClr val="white"/>
              </a:solidFill>
            </a:endParaRPr>
          </a:p>
        </p:txBody>
      </p:sp>
      <p:sp>
        <p:nvSpPr>
          <p:cNvPr id="137" name="Rectangle 136"/>
          <p:cNvSpPr/>
          <p:nvPr/>
        </p:nvSpPr>
        <p:spPr>
          <a:xfrm>
            <a:off x="5280055" y="5206508"/>
            <a:ext cx="599844" cy="369332"/>
          </a:xfrm>
          <a:prstGeom prst="rect">
            <a:avLst/>
          </a:prstGeom>
        </p:spPr>
        <p:txBody>
          <a:bodyPr wrap="none">
            <a:spAutoFit/>
          </a:bodyPr>
          <a:lstStyle/>
          <a:p>
            <a:r>
              <a:rPr lang="en-US" b="1" dirty="0">
                <a:solidFill>
                  <a:prstClr val="black"/>
                </a:solidFill>
              </a:rPr>
              <a:t>DDP</a:t>
            </a:r>
            <a:endParaRPr lang="en-US" sz="1050" b="1" dirty="0">
              <a:solidFill>
                <a:prstClr val="black"/>
              </a:solidFill>
            </a:endParaRPr>
          </a:p>
        </p:txBody>
      </p:sp>
      <p:sp>
        <p:nvSpPr>
          <p:cNvPr id="138" name="Rectangle 137"/>
          <p:cNvSpPr/>
          <p:nvPr/>
        </p:nvSpPr>
        <p:spPr>
          <a:xfrm>
            <a:off x="5246393" y="5912965"/>
            <a:ext cx="652743" cy="369332"/>
          </a:xfrm>
          <a:prstGeom prst="rect">
            <a:avLst/>
          </a:prstGeom>
        </p:spPr>
        <p:txBody>
          <a:bodyPr wrap="none">
            <a:spAutoFit/>
          </a:bodyPr>
          <a:lstStyle/>
          <a:p>
            <a:r>
              <a:rPr lang="en-US" dirty="0">
                <a:solidFill>
                  <a:prstClr val="black"/>
                </a:solidFill>
              </a:rPr>
              <a:t>2000</a:t>
            </a:r>
            <a:endParaRPr lang="en-US" sz="1050" dirty="0">
              <a:solidFill>
                <a:prstClr val="black"/>
              </a:solidFill>
            </a:endParaRPr>
          </a:p>
        </p:txBody>
      </p:sp>
      <p:sp>
        <p:nvSpPr>
          <p:cNvPr id="128" name="Freeform 2194"/>
          <p:cNvSpPr>
            <a:spLocks/>
          </p:cNvSpPr>
          <p:nvPr/>
        </p:nvSpPr>
        <p:spPr bwMode="auto">
          <a:xfrm>
            <a:off x="880965" y="3708690"/>
            <a:ext cx="1465030" cy="1141830"/>
          </a:xfrm>
          <a:custGeom>
            <a:avLst/>
            <a:gdLst>
              <a:gd name="T0" fmla="*/ 842 w 1378"/>
              <a:gd name="T1" fmla="*/ 696 h 1074"/>
              <a:gd name="T2" fmla="*/ 854 w 1378"/>
              <a:gd name="T3" fmla="*/ 744 h 1074"/>
              <a:gd name="T4" fmla="*/ 920 w 1378"/>
              <a:gd name="T5" fmla="*/ 844 h 1074"/>
              <a:gd name="T6" fmla="*/ 1026 w 1378"/>
              <a:gd name="T7" fmla="*/ 878 h 1074"/>
              <a:gd name="T8" fmla="*/ 1102 w 1378"/>
              <a:gd name="T9" fmla="*/ 852 h 1074"/>
              <a:gd name="T10" fmla="*/ 1160 w 1378"/>
              <a:gd name="T11" fmla="*/ 846 h 1074"/>
              <a:gd name="T12" fmla="*/ 1196 w 1378"/>
              <a:gd name="T13" fmla="*/ 774 h 1074"/>
              <a:gd name="T14" fmla="*/ 1226 w 1378"/>
              <a:gd name="T15" fmla="*/ 704 h 1074"/>
              <a:gd name="T16" fmla="*/ 1326 w 1378"/>
              <a:gd name="T17" fmla="*/ 684 h 1074"/>
              <a:gd name="T18" fmla="*/ 1364 w 1378"/>
              <a:gd name="T19" fmla="*/ 676 h 1074"/>
              <a:gd name="T20" fmla="*/ 1350 w 1378"/>
              <a:gd name="T21" fmla="*/ 772 h 1074"/>
              <a:gd name="T22" fmla="*/ 1344 w 1378"/>
              <a:gd name="T23" fmla="*/ 798 h 1074"/>
              <a:gd name="T24" fmla="*/ 1338 w 1378"/>
              <a:gd name="T25" fmla="*/ 858 h 1074"/>
              <a:gd name="T26" fmla="*/ 1296 w 1378"/>
              <a:gd name="T27" fmla="*/ 868 h 1074"/>
              <a:gd name="T28" fmla="*/ 1176 w 1378"/>
              <a:gd name="T29" fmla="*/ 944 h 1074"/>
              <a:gd name="T30" fmla="*/ 1212 w 1378"/>
              <a:gd name="T31" fmla="*/ 988 h 1074"/>
              <a:gd name="T32" fmla="*/ 1098 w 1378"/>
              <a:gd name="T33" fmla="*/ 1056 h 1074"/>
              <a:gd name="T34" fmla="*/ 1016 w 1378"/>
              <a:gd name="T35" fmla="*/ 992 h 1074"/>
              <a:gd name="T36" fmla="*/ 990 w 1378"/>
              <a:gd name="T37" fmla="*/ 990 h 1074"/>
              <a:gd name="T38" fmla="*/ 954 w 1378"/>
              <a:gd name="T39" fmla="*/ 992 h 1074"/>
              <a:gd name="T40" fmla="*/ 818 w 1378"/>
              <a:gd name="T41" fmla="*/ 1000 h 1074"/>
              <a:gd name="T42" fmla="*/ 704 w 1378"/>
              <a:gd name="T43" fmla="*/ 948 h 1074"/>
              <a:gd name="T44" fmla="*/ 600 w 1378"/>
              <a:gd name="T45" fmla="*/ 882 h 1074"/>
              <a:gd name="T46" fmla="*/ 516 w 1378"/>
              <a:gd name="T47" fmla="*/ 840 h 1074"/>
              <a:gd name="T48" fmla="*/ 438 w 1378"/>
              <a:gd name="T49" fmla="*/ 774 h 1074"/>
              <a:gd name="T50" fmla="*/ 448 w 1378"/>
              <a:gd name="T51" fmla="*/ 704 h 1074"/>
              <a:gd name="T52" fmla="*/ 434 w 1378"/>
              <a:gd name="T53" fmla="*/ 626 h 1074"/>
              <a:gd name="T54" fmla="*/ 378 w 1378"/>
              <a:gd name="T55" fmla="*/ 536 h 1074"/>
              <a:gd name="T56" fmla="*/ 338 w 1378"/>
              <a:gd name="T57" fmla="*/ 490 h 1074"/>
              <a:gd name="T58" fmla="*/ 308 w 1378"/>
              <a:gd name="T59" fmla="*/ 450 h 1074"/>
              <a:gd name="T60" fmla="*/ 280 w 1378"/>
              <a:gd name="T61" fmla="*/ 426 h 1074"/>
              <a:gd name="T62" fmla="*/ 264 w 1378"/>
              <a:gd name="T63" fmla="*/ 364 h 1074"/>
              <a:gd name="T64" fmla="*/ 210 w 1378"/>
              <a:gd name="T65" fmla="*/ 284 h 1074"/>
              <a:gd name="T66" fmla="*/ 174 w 1378"/>
              <a:gd name="T67" fmla="*/ 206 h 1074"/>
              <a:gd name="T68" fmla="*/ 150 w 1378"/>
              <a:gd name="T69" fmla="*/ 104 h 1074"/>
              <a:gd name="T70" fmla="*/ 84 w 1378"/>
              <a:gd name="T71" fmla="*/ 52 h 1074"/>
              <a:gd name="T72" fmla="*/ 84 w 1378"/>
              <a:gd name="T73" fmla="*/ 140 h 1074"/>
              <a:gd name="T74" fmla="*/ 122 w 1378"/>
              <a:gd name="T75" fmla="*/ 224 h 1074"/>
              <a:gd name="T76" fmla="*/ 142 w 1378"/>
              <a:gd name="T77" fmla="*/ 290 h 1074"/>
              <a:gd name="T78" fmla="*/ 180 w 1378"/>
              <a:gd name="T79" fmla="*/ 354 h 1074"/>
              <a:gd name="T80" fmla="*/ 202 w 1378"/>
              <a:gd name="T81" fmla="*/ 446 h 1074"/>
              <a:gd name="T82" fmla="*/ 220 w 1378"/>
              <a:gd name="T83" fmla="*/ 504 h 1074"/>
              <a:gd name="T84" fmla="*/ 248 w 1378"/>
              <a:gd name="T85" fmla="*/ 532 h 1074"/>
              <a:gd name="T86" fmla="*/ 224 w 1378"/>
              <a:gd name="T87" fmla="*/ 566 h 1074"/>
              <a:gd name="T88" fmla="*/ 154 w 1378"/>
              <a:gd name="T89" fmla="*/ 472 h 1074"/>
              <a:gd name="T90" fmla="*/ 152 w 1378"/>
              <a:gd name="T91" fmla="*/ 406 h 1074"/>
              <a:gd name="T92" fmla="*/ 116 w 1378"/>
              <a:gd name="T93" fmla="*/ 334 h 1074"/>
              <a:gd name="T94" fmla="*/ 64 w 1378"/>
              <a:gd name="T95" fmla="*/ 312 h 1074"/>
              <a:gd name="T96" fmla="*/ 76 w 1378"/>
              <a:gd name="T97" fmla="*/ 284 h 1074"/>
              <a:gd name="T98" fmla="*/ 90 w 1378"/>
              <a:gd name="T99" fmla="*/ 242 h 1074"/>
              <a:gd name="T100" fmla="*/ 32 w 1378"/>
              <a:gd name="T101" fmla="*/ 132 h 1074"/>
              <a:gd name="T102" fmla="*/ 14 w 1378"/>
              <a:gd name="T103" fmla="*/ 40 h 1074"/>
              <a:gd name="T104" fmla="*/ 100 w 1378"/>
              <a:gd name="T105" fmla="*/ 14 h 1074"/>
              <a:gd name="T106" fmla="*/ 376 w 1378"/>
              <a:gd name="T107" fmla="*/ 126 h 1074"/>
              <a:gd name="T108" fmla="*/ 464 w 1378"/>
              <a:gd name="T109" fmla="*/ 140 h 1074"/>
              <a:gd name="T110" fmla="*/ 522 w 1378"/>
              <a:gd name="T111" fmla="*/ 208 h 1074"/>
              <a:gd name="T112" fmla="*/ 582 w 1378"/>
              <a:gd name="T113" fmla="*/ 284 h 1074"/>
              <a:gd name="T114" fmla="*/ 672 w 1378"/>
              <a:gd name="T115" fmla="*/ 256 h 1074"/>
              <a:gd name="T116" fmla="*/ 728 w 1378"/>
              <a:gd name="T117" fmla="*/ 342 h 1074"/>
              <a:gd name="T118" fmla="*/ 788 w 1378"/>
              <a:gd name="T119" fmla="*/ 442 h 1074"/>
              <a:gd name="T120" fmla="*/ 854 w 1378"/>
              <a:gd name="T121" fmla="*/ 490 h 1074"/>
              <a:gd name="T122" fmla="*/ 828 w 1378"/>
              <a:gd name="T123" fmla="*/ 6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8" h="1074">
                <a:moveTo>
                  <a:pt x="826" y="662"/>
                </a:moveTo>
                <a:lnTo>
                  <a:pt x="826" y="664"/>
                </a:lnTo>
                <a:lnTo>
                  <a:pt x="826" y="666"/>
                </a:lnTo>
                <a:lnTo>
                  <a:pt x="826" y="670"/>
                </a:lnTo>
                <a:lnTo>
                  <a:pt x="828" y="672"/>
                </a:lnTo>
                <a:lnTo>
                  <a:pt x="830" y="678"/>
                </a:lnTo>
                <a:lnTo>
                  <a:pt x="834" y="682"/>
                </a:lnTo>
                <a:lnTo>
                  <a:pt x="834" y="684"/>
                </a:lnTo>
                <a:lnTo>
                  <a:pt x="836" y="686"/>
                </a:lnTo>
                <a:lnTo>
                  <a:pt x="836" y="688"/>
                </a:lnTo>
                <a:lnTo>
                  <a:pt x="838" y="688"/>
                </a:lnTo>
                <a:lnTo>
                  <a:pt x="838" y="690"/>
                </a:lnTo>
                <a:lnTo>
                  <a:pt x="844" y="696"/>
                </a:lnTo>
                <a:lnTo>
                  <a:pt x="848" y="698"/>
                </a:lnTo>
                <a:lnTo>
                  <a:pt x="848" y="700"/>
                </a:lnTo>
                <a:lnTo>
                  <a:pt x="850" y="702"/>
                </a:lnTo>
                <a:lnTo>
                  <a:pt x="848" y="704"/>
                </a:lnTo>
                <a:lnTo>
                  <a:pt x="848" y="706"/>
                </a:lnTo>
                <a:lnTo>
                  <a:pt x="844" y="716"/>
                </a:lnTo>
                <a:lnTo>
                  <a:pt x="842" y="708"/>
                </a:lnTo>
                <a:lnTo>
                  <a:pt x="840" y="706"/>
                </a:lnTo>
                <a:lnTo>
                  <a:pt x="844" y="704"/>
                </a:lnTo>
                <a:lnTo>
                  <a:pt x="846" y="704"/>
                </a:lnTo>
                <a:lnTo>
                  <a:pt x="846" y="700"/>
                </a:lnTo>
                <a:lnTo>
                  <a:pt x="844" y="700"/>
                </a:lnTo>
                <a:lnTo>
                  <a:pt x="842" y="698"/>
                </a:lnTo>
                <a:lnTo>
                  <a:pt x="842" y="696"/>
                </a:lnTo>
                <a:lnTo>
                  <a:pt x="840" y="696"/>
                </a:lnTo>
                <a:lnTo>
                  <a:pt x="838" y="694"/>
                </a:lnTo>
                <a:lnTo>
                  <a:pt x="834" y="686"/>
                </a:lnTo>
                <a:lnTo>
                  <a:pt x="830" y="680"/>
                </a:lnTo>
                <a:lnTo>
                  <a:pt x="830" y="678"/>
                </a:lnTo>
                <a:lnTo>
                  <a:pt x="828" y="674"/>
                </a:lnTo>
                <a:lnTo>
                  <a:pt x="828" y="676"/>
                </a:lnTo>
                <a:lnTo>
                  <a:pt x="828" y="678"/>
                </a:lnTo>
                <a:lnTo>
                  <a:pt x="830" y="680"/>
                </a:lnTo>
                <a:lnTo>
                  <a:pt x="830" y="682"/>
                </a:lnTo>
                <a:lnTo>
                  <a:pt x="830" y="684"/>
                </a:lnTo>
                <a:lnTo>
                  <a:pt x="830" y="688"/>
                </a:lnTo>
                <a:lnTo>
                  <a:pt x="832" y="694"/>
                </a:lnTo>
                <a:lnTo>
                  <a:pt x="832" y="696"/>
                </a:lnTo>
                <a:lnTo>
                  <a:pt x="834" y="700"/>
                </a:lnTo>
                <a:lnTo>
                  <a:pt x="836" y="704"/>
                </a:lnTo>
                <a:lnTo>
                  <a:pt x="840" y="706"/>
                </a:lnTo>
                <a:lnTo>
                  <a:pt x="842" y="712"/>
                </a:lnTo>
                <a:lnTo>
                  <a:pt x="846" y="722"/>
                </a:lnTo>
                <a:lnTo>
                  <a:pt x="846" y="724"/>
                </a:lnTo>
                <a:lnTo>
                  <a:pt x="848" y="726"/>
                </a:lnTo>
                <a:lnTo>
                  <a:pt x="850" y="732"/>
                </a:lnTo>
                <a:lnTo>
                  <a:pt x="852" y="736"/>
                </a:lnTo>
                <a:lnTo>
                  <a:pt x="854" y="740"/>
                </a:lnTo>
                <a:lnTo>
                  <a:pt x="854" y="742"/>
                </a:lnTo>
                <a:lnTo>
                  <a:pt x="856" y="744"/>
                </a:lnTo>
                <a:lnTo>
                  <a:pt x="854" y="744"/>
                </a:lnTo>
                <a:lnTo>
                  <a:pt x="856" y="746"/>
                </a:lnTo>
                <a:lnTo>
                  <a:pt x="856" y="750"/>
                </a:lnTo>
                <a:lnTo>
                  <a:pt x="860" y="754"/>
                </a:lnTo>
                <a:lnTo>
                  <a:pt x="860" y="756"/>
                </a:lnTo>
                <a:lnTo>
                  <a:pt x="874" y="770"/>
                </a:lnTo>
                <a:lnTo>
                  <a:pt x="876" y="772"/>
                </a:lnTo>
                <a:lnTo>
                  <a:pt x="880" y="776"/>
                </a:lnTo>
                <a:lnTo>
                  <a:pt x="886" y="782"/>
                </a:lnTo>
                <a:lnTo>
                  <a:pt x="890" y="790"/>
                </a:lnTo>
                <a:lnTo>
                  <a:pt x="892" y="792"/>
                </a:lnTo>
                <a:lnTo>
                  <a:pt x="894" y="798"/>
                </a:lnTo>
                <a:lnTo>
                  <a:pt x="894" y="800"/>
                </a:lnTo>
                <a:lnTo>
                  <a:pt x="894" y="804"/>
                </a:lnTo>
                <a:lnTo>
                  <a:pt x="896" y="808"/>
                </a:lnTo>
                <a:lnTo>
                  <a:pt x="900" y="820"/>
                </a:lnTo>
                <a:lnTo>
                  <a:pt x="900" y="822"/>
                </a:lnTo>
                <a:lnTo>
                  <a:pt x="902" y="822"/>
                </a:lnTo>
                <a:lnTo>
                  <a:pt x="902" y="824"/>
                </a:lnTo>
                <a:lnTo>
                  <a:pt x="904" y="824"/>
                </a:lnTo>
                <a:lnTo>
                  <a:pt x="906" y="824"/>
                </a:lnTo>
                <a:lnTo>
                  <a:pt x="908" y="826"/>
                </a:lnTo>
                <a:lnTo>
                  <a:pt x="910" y="832"/>
                </a:lnTo>
                <a:lnTo>
                  <a:pt x="912" y="834"/>
                </a:lnTo>
                <a:lnTo>
                  <a:pt x="914" y="836"/>
                </a:lnTo>
                <a:lnTo>
                  <a:pt x="916" y="838"/>
                </a:lnTo>
                <a:lnTo>
                  <a:pt x="918" y="842"/>
                </a:lnTo>
                <a:lnTo>
                  <a:pt x="920" y="844"/>
                </a:lnTo>
                <a:lnTo>
                  <a:pt x="920" y="846"/>
                </a:lnTo>
                <a:lnTo>
                  <a:pt x="920" y="848"/>
                </a:lnTo>
                <a:lnTo>
                  <a:pt x="926" y="852"/>
                </a:lnTo>
                <a:lnTo>
                  <a:pt x="938" y="854"/>
                </a:lnTo>
                <a:lnTo>
                  <a:pt x="946" y="854"/>
                </a:lnTo>
                <a:lnTo>
                  <a:pt x="948" y="854"/>
                </a:lnTo>
                <a:lnTo>
                  <a:pt x="950" y="854"/>
                </a:lnTo>
                <a:lnTo>
                  <a:pt x="956" y="854"/>
                </a:lnTo>
                <a:lnTo>
                  <a:pt x="964" y="860"/>
                </a:lnTo>
                <a:lnTo>
                  <a:pt x="966" y="862"/>
                </a:lnTo>
                <a:lnTo>
                  <a:pt x="970" y="864"/>
                </a:lnTo>
                <a:lnTo>
                  <a:pt x="972" y="864"/>
                </a:lnTo>
                <a:lnTo>
                  <a:pt x="974" y="864"/>
                </a:lnTo>
                <a:lnTo>
                  <a:pt x="976" y="864"/>
                </a:lnTo>
                <a:lnTo>
                  <a:pt x="978" y="864"/>
                </a:lnTo>
                <a:lnTo>
                  <a:pt x="980" y="868"/>
                </a:lnTo>
                <a:lnTo>
                  <a:pt x="980" y="872"/>
                </a:lnTo>
                <a:lnTo>
                  <a:pt x="990" y="882"/>
                </a:lnTo>
                <a:lnTo>
                  <a:pt x="990" y="884"/>
                </a:lnTo>
                <a:lnTo>
                  <a:pt x="992" y="884"/>
                </a:lnTo>
                <a:lnTo>
                  <a:pt x="994" y="884"/>
                </a:lnTo>
                <a:lnTo>
                  <a:pt x="998" y="884"/>
                </a:lnTo>
                <a:lnTo>
                  <a:pt x="1006" y="882"/>
                </a:lnTo>
                <a:lnTo>
                  <a:pt x="1010" y="880"/>
                </a:lnTo>
                <a:lnTo>
                  <a:pt x="1012" y="880"/>
                </a:lnTo>
                <a:lnTo>
                  <a:pt x="1018" y="878"/>
                </a:lnTo>
                <a:lnTo>
                  <a:pt x="1026" y="878"/>
                </a:lnTo>
                <a:lnTo>
                  <a:pt x="1030" y="876"/>
                </a:lnTo>
                <a:lnTo>
                  <a:pt x="1040" y="872"/>
                </a:lnTo>
                <a:lnTo>
                  <a:pt x="1042" y="868"/>
                </a:lnTo>
                <a:lnTo>
                  <a:pt x="1040" y="868"/>
                </a:lnTo>
                <a:lnTo>
                  <a:pt x="1038" y="870"/>
                </a:lnTo>
                <a:lnTo>
                  <a:pt x="1030" y="874"/>
                </a:lnTo>
                <a:lnTo>
                  <a:pt x="1028" y="874"/>
                </a:lnTo>
                <a:lnTo>
                  <a:pt x="1028" y="876"/>
                </a:lnTo>
                <a:lnTo>
                  <a:pt x="1028" y="874"/>
                </a:lnTo>
                <a:lnTo>
                  <a:pt x="1030" y="872"/>
                </a:lnTo>
                <a:lnTo>
                  <a:pt x="1040" y="868"/>
                </a:lnTo>
                <a:lnTo>
                  <a:pt x="1048" y="866"/>
                </a:lnTo>
                <a:lnTo>
                  <a:pt x="1062" y="866"/>
                </a:lnTo>
                <a:lnTo>
                  <a:pt x="1062" y="868"/>
                </a:lnTo>
                <a:lnTo>
                  <a:pt x="1062" y="870"/>
                </a:lnTo>
                <a:lnTo>
                  <a:pt x="1064" y="872"/>
                </a:lnTo>
                <a:lnTo>
                  <a:pt x="1066" y="870"/>
                </a:lnTo>
                <a:lnTo>
                  <a:pt x="1066" y="868"/>
                </a:lnTo>
                <a:lnTo>
                  <a:pt x="1072" y="866"/>
                </a:lnTo>
                <a:lnTo>
                  <a:pt x="1074" y="866"/>
                </a:lnTo>
                <a:lnTo>
                  <a:pt x="1076" y="864"/>
                </a:lnTo>
                <a:lnTo>
                  <a:pt x="1080" y="862"/>
                </a:lnTo>
                <a:lnTo>
                  <a:pt x="1084" y="858"/>
                </a:lnTo>
                <a:lnTo>
                  <a:pt x="1086" y="862"/>
                </a:lnTo>
                <a:lnTo>
                  <a:pt x="1092" y="856"/>
                </a:lnTo>
                <a:lnTo>
                  <a:pt x="1098" y="854"/>
                </a:lnTo>
                <a:lnTo>
                  <a:pt x="1102" y="852"/>
                </a:lnTo>
                <a:lnTo>
                  <a:pt x="1106" y="852"/>
                </a:lnTo>
                <a:lnTo>
                  <a:pt x="1114" y="850"/>
                </a:lnTo>
                <a:lnTo>
                  <a:pt x="1122" y="848"/>
                </a:lnTo>
                <a:lnTo>
                  <a:pt x="1124" y="848"/>
                </a:lnTo>
                <a:lnTo>
                  <a:pt x="1124" y="850"/>
                </a:lnTo>
                <a:lnTo>
                  <a:pt x="1130" y="854"/>
                </a:lnTo>
                <a:lnTo>
                  <a:pt x="1126" y="856"/>
                </a:lnTo>
                <a:lnTo>
                  <a:pt x="1124" y="856"/>
                </a:lnTo>
                <a:lnTo>
                  <a:pt x="1120" y="856"/>
                </a:lnTo>
                <a:lnTo>
                  <a:pt x="1120" y="858"/>
                </a:lnTo>
                <a:lnTo>
                  <a:pt x="1124" y="858"/>
                </a:lnTo>
                <a:lnTo>
                  <a:pt x="1124" y="856"/>
                </a:lnTo>
                <a:lnTo>
                  <a:pt x="1128" y="858"/>
                </a:lnTo>
                <a:lnTo>
                  <a:pt x="1132" y="860"/>
                </a:lnTo>
                <a:lnTo>
                  <a:pt x="1132" y="862"/>
                </a:lnTo>
                <a:lnTo>
                  <a:pt x="1130" y="864"/>
                </a:lnTo>
                <a:lnTo>
                  <a:pt x="1132" y="866"/>
                </a:lnTo>
                <a:lnTo>
                  <a:pt x="1134" y="864"/>
                </a:lnTo>
                <a:lnTo>
                  <a:pt x="1140" y="862"/>
                </a:lnTo>
                <a:lnTo>
                  <a:pt x="1142" y="862"/>
                </a:lnTo>
                <a:lnTo>
                  <a:pt x="1148" y="864"/>
                </a:lnTo>
                <a:lnTo>
                  <a:pt x="1150" y="862"/>
                </a:lnTo>
                <a:lnTo>
                  <a:pt x="1148" y="860"/>
                </a:lnTo>
                <a:lnTo>
                  <a:pt x="1152" y="856"/>
                </a:lnTo>
                <a:lnTo>
                  <a:pt x="1158" y="854"/>
                </a:lnTo>
                <a:lnTo>
                  <a:pt x="1164" y="852"/>
                </a:lnTo>
                <a:lnTo>
                  <a:pt x="1160" y="846"/>
                </a:lnTo>
                <a:lnTo>
                  <a:pt x="1158" y="844"/>
                </a:lnTo>
                <a:lnTo>
                  <a:pt x="1156" y="844"/>
                </a:lnTo>
                <a:lnTo>
                  <a:pt x="1154" y="844"/>
                </a:lnTo>
                <a:lnTo>
                  <a:pt x="1154" y="842"/>
                </a:lnTo>
                <a:lnTo>
                  <a:pt x="1154" y="840"/>
                </a:lnTo>
                <a:lnTo>
                  <a:pt x="1156" y="838"/>
                </a:lnTo>
                <a:lnTo>
                  <a:pt x="1152" y="840"/>
                </a:lnTo>
                <a:lnTo>
                  <a:pt x="1154" y="838"/>
                </a:lnTo>
                <a:lnTo>
                  <a:pt x="1158" y="834"/>
                </a:lnTo>
                <a:lnTo>
                  <a:pt x="1160" y="834"/>
                </a:lnTo>
                <a:lnTo>
                  <a:pt x="1166" y="830"/>
                </a:lnTo>
                <a:lnTo>
                  <a:pt x="1172" y="826"/>
                </a:lnTo>
                <a:lnTo>
                  <a:pt x="1178" y="820"/>
                </a:lnTo>
                <a:lnTo>
                  <a:pt x="1184" y="814"/>
                </a:lnTo>
                <a:lnTo>
                  <a:pt x="1186" y="812"/>
                </a:lnTo>
                <a:lnTo>
                  <a:pt x="1186" y="804"/>
                </a:lnTo>
                <a:lnTo>
                  <a:pt x="1186" y="796"/>
                </a:lnTo>
                <a:lnTo>
                  <a:pt x="1186" y="794"/>
                </a:lnTo>
                <a:lnTo>
                  <a:pt x="1186" y="790"/>
                </a:lnTo>
                <a:lnTo>
                  <a:pt x="1188" y="786"/>
                </a:lnTo>
                <a:lnTo>
                  <a:pt x="1190" y="784"/>
                </a:lnTo>
                <a:lnTo>
                  <a:pt x="1192" y="784"/>
                </a:lnTo>
                <a:lnTo>
                  <a:pt x="1194" y="782"/>
                </a:lnTo>
                <a:lnTo>
                  <a:pt x="1196" y="780"/>
                </a:lnTo>
                <a:lnTo>
                  <a:pt x="1198" y="778"/>
                </a:lnTo>
                <a:lnTo>
                  <a:pt x="1198" y="776"/>
                </a:lnTo>
                <a:lnTo>
                  <a:pt x="1196" y="774"/>
                </a:lnTo>
                <a:lnTo>
                  <a:pt x="1196" y="772"/>
                </a:lnTo>
                <a:lnTo>
                  <a:pt x="1196" y="766"/>
                </a:lnTo>
                <a:lnTo>
                  <a:pt x="1196" y="760"/>
                </a:lnTo>
                <a:lnTo>
                  <a:pt x="1194" y="746"/>
                </a:lnTo>
                <a:lnTo>
                  <a:pt x="1196" y="736"/>
                </a:lnTo>
                <a:lnTo>
                  <a:pt x="1198" y="734"/>
                </a:lnTo>
                <a:lnTo>
                  <a:pt x="1198" y="732"/>
                </a:lnTo>
                <a:lnTo>
                  <a:pt x="1200" y="730"/>
                </a:lnTo>
                <a:lnTo>
                  <a:pt x="1200" y="728"/>
                </a:lnTo>
                <a:lnTo>
                  <a:pt x="1200" y="724"/>
                </a:lnTo>
                <a:lnTo>
                  <a:pt x="1200" y="722"/>
                </a:lnTo>
                <a:lnTo>
                  <a:pt x="1200" y="724"/>
                </a:lnTo>
                <a:lnTo>
                  <a:pt x="1200" y="728"/>
                </a:lnTo>
                <a:lnTo>
                  <a:pt x="1198" y="730"/>
                </a:lnTo>
                <a:lnTo>
                  <a:pt x="1196" y="734"/>
                </a:lnTo>
                <a:lnTo>
                  <a:pt x="1198" y="730"/>
                </a:lnTo>
                <a:lnTo>
                  <a:pt x="1198" y="726"/>
                </a:lnTo>
                <a:lnTo>
                  <a:pt x="1198" y="724"/>
                </a:lnTo>
                <a:lnTo>
                  <a:pt x="1200" y="722"/>
                </a:lnTo>
                <a:lnTo>
                  <a:pt x="1200" y="720"/>
                </a:lnTo>
                <a:lnTo>
                  <a:pt x="1202" y="718"/>
                </a:lnTo>
                <a:lnTo>
                  <a:pt x="1204" y="716"/>
                </a:lnTo>
                <a:lnTo>
                  <a:pt x="1212" y="712"/>
                </a:lnTo>
                <a:lnTo>
                  <a:pt x="1220" y="708"/>
                </a:lnTo>
                <a:lnTo>
                  <a:pt x="1222" y="706"/>
                </a:lnTo>
                <a:lnTo>
                  <a:pt x="1224" y="704"/>
                </a:lnTo>
                <a:lnTo>
                  <a:pt x="1226" y="704"/>
                </a:lnTo>
                <a:lnTo>
                  <a:pt x="1228" y="704"/>
                </a:lnTo>
                <a:lnTo>
                  <a:pt x="1232" y="704"/>
                </a:lnTo>
                <a:lnTo>
                  <a:pt x="1240" y="702"/>
                </a:lnTo>
                <a:lnTo>
                  <a:pt x="1250" y="700"/>
                </a:lnTo>
                <a:lnTo>
                  <a:pt x="1254" y="700"/>
                </a:lnTo>
                <a:lnTo>
                  <a:pt x="1260" y="698"/>
                </a:lnTo>
                <a:lnTo>
                  <a:pt x="1274" y="694"/>
                </a:lnTo>
                <a:lnTo>
                  <a:pt x="1280" y="692"/>
                </a:lnTo>
                <a:lnTo>
                  <a:pt x="1282" y="690"/>
                </a:lnTo>
                <a:lnTo>
                  <a:pt x="1284" y="688"/>
                </a:lnTo>
                <a:lnTo>
                  <a:pt x="1284" y="686"/>
                </a:lnTo>
                <a:lnTo>
                  <a:pt x="1286" y="686"/>
                </a:lnTo>
                <a:lnTo>
                  <a:pt x="1292" y="684"/>
                </a:lnTo>
                <a:lnTo>
                  <a:pt x="1294" y="684"/>
                </a:lnTo>
                <a:lnTo>
                  <a:pt x="1298" y="684"/>
                </a:lnTo>
                <a:lnTo>
                  <a:pt x="1300" y="684"/>
                </a:lnTo>
                <a:lnTo>
                  <a:pt x="1302" y="684"/>
                </a:lnTo>
                <a:lnTo>
                  <a:pt x="1310" y="682"/>
                </a:lnTo>
                <a:lnTo>
                  <a:pt x="1308" y="682"/>
                </a:lnTo>
                <a:lnTo>
                  <a:pt x="1304" y="684"/>
                </a:lnTo>
                <a:lnTo>
                  <a:pt x="1304" y="682"/>
                </a:lnTo>
                <a:lnTo>
                  <a:pt x="1306" y="682"/>
                </a:lnTo>
                <a:lnTo>
                  <a:pt x="1308" y="682"/>
                </a:lnTo>
                <a:lnTo>
                  <a:pt x="1310" y="680"/>
                </a:lnTo>
                <a:lnTo>
                  <a:pt x="1316" y="680"/>
                </a:lnTo>
                <a:lnTo>
                  <a:pt x="1330" y="684"/>
                </a:lnTo>
                <a:lnTo>
                  <a:pt x="1326" y="684"/>
                </a:lnTo>
                <a:lnTo>
                  <a:pt x="1322" y="684"/>
                </a:lnTo>
                <a:lnTo>
                  <a:pt x="1326" y="684"/>
                </a:lnTo>
                <a:lnTo>
                  <a:pt x="1328" y="684"/>
                </a:lnTo>
                <a:lnTo>
                  <a:pt x="1332" y="684"/>
                </a:lnTo>
                <a:lnTo>
                  <a:pt x="1334" y="684"/>
                </a:lnTo>
                <a:lnTo>
                  <a:pt x="1338" y="684"/>
                </a:lnTo>
                <a:lnTo>
                  <a:pt x="1342" y="684"/>
                </a:lnTo>
                <a:lnTo>
                  <a:pt x="1350" y="686"/>
                </a:lnTo>
                <a:lnTo>
                  <a:pt x="1354" y="686"/>
                </a:lnTo>
                <a:lnTo>
                  <a:pt x="1356" y="684"/>
                </a:lnTo>
                <a:lnTo>
                  <a:pt x="1358" y="684"/>
                </a:lnTo>
                <a:lnTo>
                  <a:pt x="1358" y="682"/>
                </a:lnTo>
                <a:lnTo>
                  <a:pt x="1358" y="678"/>
                </a:lnTo>
                <a:lnTo>
                  <a:pt x="1356" y="678"/>
                </a:lnTo>
                <a:lnTo>
                  <a:pt x="1354" y="680"/>
                </a:lnTo>
                <a:lnTo>
                  <a:pt x="1354" y="682"/>
                </a:lnTo>
                <a:lnTo>
                  <a:pt x="1346" y="684"/>
                </a:lnTo>
                <a:lnTo>
                  <a:pt x="1344" y="682"/>
                </a:lnTo>
                <a:lnTo>
                  <a:pt x="1346" y="680"/>
                </a:lnTo>
                <a:lnTo>
                  <a:pt x="1348" y="680"/>
                </a:lnTo>
                <a:lnTo>
                  <a:pt x="1350" y="680"/>
                </a:lnTo>
                <a:lnTo>
                  <a:pt x="1352" y="680"/>
                </a:lnTo>
                <a:lnTo>
                  <a:pt x="1354" y="678"/>
                </a:lnTo>
                <a:lnTo>
                  <a:pt x="1358" y="676"/>
                </a:lnTo>
                <a:lnTo>
                  <a:pt x="1360" y="676"/>
                </a:lnTo>
                <a:lnTo>
                  <a:pt x="1362" y="676"/>
                </a:lnTo>
                <a:lnTo>
                  <a:pt x="1364" y="676"/>
                </a:lnTo>
                <a:lnTo>
                  <a:pt x="1364" y="678"/>
                </a:lnTo>
                <a:lnTo>
                  <a:pt x="1372" y="684"/>
                </a:lnTo>
                <a:lnTo>
                  <a:pt x="1374" y="684"/>
                </a:lnTo>
                <a:lnTo>
                  <a:pt x="1376" y="686"/>
                </a:lnTo>
                <a:lnTo>
                  <a:pt x="1376" y="688"/>
                </a:lnTo>
                <a:lnTo>
                  <a:pt x="1374" y="692"/>
                </a:lnTo>
                <a:lnTo>
                  <a:pt x="1376" y="698"/>
                </a:lnTo>
                <a:lnTo>
                  <a:pt x="1378" y="698"/>
                </a:lnTo>
                <a:lnTo>
                  <a:pt x="1376" y="708"/>
                </a:lnTo>
                <a:lnTo>
                  <a:pt x="1376" y="712"/>
                </a:lnTo>
                <a:lnTo>
                  <a:pt x="1374" y="718"/>
                </a:lnTo>
                <a:lnTo>
                  <a:pt x="1366" y="730"/>
                </a:lnTo>
                <a:lnTo>
                  <a:pt x="1364" y="732"/>
                </a:lnTo>
                <a:lnTo>
                  <a:pt x="1362" y="732"/>
                </a:lnTo>
                <a:lnTo>
                  <a:pt x="1360" y="734"/>
                </a:lnTo>
                <a:lnTo>
                  <a:pt x="1360" y="736"/>
                </a:lnTo>
                <a:lnTo>
                  <a:pt x="1356" y="740"/>
                </a:lnTo>
                <a:lnTo>
                  <a:pt x="1356" y="742"/>
                </a:lnTo>
                <a:lnTo>
                  <a:pt x="1352" y="752"/>
                </a:lnTo>
                <a:lnTo>
                  <a:pt x="1350" y="754"/>
                </a:lnTo>
                <a:lnTo>
                  <a:pt x="1350" y="756"/>
                </a:lnTo>
                <a:lnTo>
                  <a:pt x="1350" y="760"/>
                </a:lnTo>
                <a:lnTo>
                  <a:pt x="1350" y="764"/>
                </a:lnTo>
                <a:lnTo>
                  <a:pt x="1350" y="766"/>
                </a:lnTo>
                <a:lnTo>
                  <a:pt x="1352" y="768"/>
                </a:lnTo>
                <a:lnTo>
                  <a:pt x="1352" y="770"/>
                </a:lnTo>
                <a:lnTo>
                  <a:pt x="1350" y="772"/>
                </a:lnTo>
                <a:lnTo>
                  <a:pt x="1350" y="770"/>
                </a:lnTo>
                <a:lnTo>
                  <a:pt x="1352" y="770"/>
                </a:lnTo>
                <a:lnTo>
                  <a:pt x="1352" y="768"/>
                </a:lnTo>
                <a:lnTo>
                  <a:pt x="1350" y="766"/>
                </a:lnTo>
                <a:lnTo>
                  <a:pt x="1350" y="768"/>
                </a:lnTo>
                <a:lnTo>
                  <a:pt x="1350" y="772"/>
                </a:lnTo>
                <a:lnTo>
                  <a:pt x="1348" y="774"/>
                </a:lnTo>
                <a:lnTo>
                  <a:pt x="1346" y="776"/>
                </a:lnTo>
                <a:lnTo>
                  <a:pt x="1342" y="782"/>
                </a:lnTo>
                <a:lnTo>
                  <a:pt x="1338" y="782"/>
                </a:lnTo>
                <a:lnTo>
                  <a:pt x="1338" y="784"/>
                </a:lnTo>
                <a:lnTo>
                  <a:pt x="1338" y="786"/>
                </a:lnTo>
                <a:lnTo>
                  <a:pt x="1340" y="788"/>
                </a:lnTo>
                <a:lnTo>
                  <a:pt x="1342" y="790"/>
                </a:lnTo>
                <a:lnTo>
                  <a:pt x="1342" y="792"/>
                </a:lnTo>
                <a:lnTo>
                  <a:pt x="1344" y="790"/>
                </a:lnTo>
                <a:lnTo>
                  <a:pt x="1344" y="788"/>
                </a:lnTo>
                <a:lnTo>
                  <a:pt x="1350" y="786"/>
                </a:lnTo>
                <a:lnTo>
                  <a:pt x="1354" y="784"/>
                </a:lnTo>
                <a:lnTo>
                  <a:pt x="1354" y="786"/>
                </a:lnTo>
                <a:lnTo>
                  <a:pt x="1354" y="790"/>
                </a:lnTo>
                <a:lnTo>
                  <a:pt x="1354" y="792"/>
                </a:lnTo>
                <a:lnTo>
                  <a:pt x="1352" y="794"/>
                </a:lnTo>
                <a:lnTo>
                  <a:pt x="1350" y="796"/>
                </a:lnTo>
                <a:lnTo>
                  <a:pt x="1348" y="798"/>
                </a:lnTo>
                <a:lnTo>
                  <a:pt x="1350" y="796"/>
                </a:lnTo>
                <a:lnTo>
                  <a:pt x="1344" y="798"/>
                </a:lnTo>
                <a:lnTo>
                  <a:pt x="1342" y="800"/>
                </a:lnTo>
                <a:lnTo>
                  <a:pt x="1342" y="802"/>
                </a:lnTo>
                <a:lnTo>
                  <a:pt x="1342" y="806"/>
                </a:lnTo>
                <a:lnTo>
                  <a:pt x="1344" y="806"/>
                </a:lnTo>
                <a:lnTo>
                  <a:pt x="1346" y="808"/>
                </a:lnTo>
                <a:lnTo>
                  <a:pt x="1348" y="804"/>
                </a:lnTo>
                <a:lnTo>
                  <a:pt x="1348" y="802"/>
                </a:lnTo>
                <a:lnTo>
                  <a:pt x="1350" y="800"/>
                </a:lnTo>
                <a:lnTo>
                  <a:pt x="1352" y="800"/>
                </a:lnTo>
                <a:lnTo>
                  <a:pt x="1352" y="802"/>
                </a:lnTo>
                <a:lnTo>
                  <a:pt x="1350" y="810"/>
                </a:lnTo>
                <a:lnTo>
                  <a:pt x="1348" y="816"/>
                </a:lnTo>
                <a:lnTo>
                  <a:pt x="1348" y="820"/>
                </a:lnTo>
                <a:lnTo>
                  <a:pt x="1348" y="822"/>
                </a:lnTo>
                <a:lnTo>
                  <a:pt x="1348" y="826"/>
                </a:lnTo>
                <a:lnTo>
                  <a:pt x="1346" y="832"/>
                </a:lnTo>
                <a:lnTo>
                  <a:pt x="1344" y="836"/>
                </a:lnTo>
                <a:lnTo>
                  <a:pt x="1342" y="838"/>
                </a:lnTo>
                <a:lnTo>
                  <a:pt x="1342" y="840"/>
                </a:lnTo>
                <a:lnTo>
                  <a:pt x="1342" y="844"/>
                </a:lnTo>
                <a:lnTo>
                  <a:pt x="1342" y="850"/>
                </a:lnTo>
                <a:lnTo>
                  <a:pt x="1342" y="852"/>
                </a:lnTo>
                <a:lnTo>
                  <a:pt x="1342" y="854"/>
                </a:lnTo>
                <a:lnTo>
                  <a:pt x="1340" y="856"/>
                </a:lnTo>
                <a:lnTo>
                  <a:pt x="1338" y="858"/>
                </a:lnTo>
                <a:lnTo>
                  <a:pt x="1338" y="864"/>
                </a:lnTo>
                <a:lnTo>
                  <a:pt x="1338" y="858"/>
                </a:lnTo>
                <a:lnTo>
                  <a:pt x="1336" y="856"/>
                </a:lnTo>
                <a:lnTo>
                  <a:pt x="1336" y="854"/>
                </a:lnTo>
                <a:lnTo>
                  <a:pt x="1334" y="852"/>
                </a:lnTo>
                <a:lnTo>
                  <a:pt x="1332" y="850"/>
                </a:lnTo>
                <a:lnTo>
                  <a:pt x="1328" y="850"/>
                </a:lnTo>
                <a:lnTo>
                  <a:pt x="1326" y="848"/>
                </a:lnTo>
                <a:lnTo>
                  <a:pt x="1326" y="846"/>
                </a:lnTo>
                <a:lnTo>
                  <a:pt x="1328" y="838"/>
                </a:lnTo>
                <a:lnTo>
                  <a:pt x="1328" y="832"/>
                </a:lnTo>
                <a:lnTo>
                  <a:pt x="1326" y="828"/>
                </a:lnTo>
                <a:lnTo>
                  <a:pt x="1324" y="828"/>
                </a:lnTo>
                <a:lnTo>
                  <a:pt x="1324" y="830"/>
                </a:lnTo>
                <a:lnTo>
                  <a:pt x="1320" y="836"/>
                </a:lnTo>
                <a:lnTo>
                  <a:pt x="1318" y="838"/>
                </a:lnTo>
                <a:lnTo>
                  <a:pt x="1320" y="838"/>
                </a:lnTo>
                <a:lnTo>
                  <a:pt x="1316" y="848"/>
                </a:lnTo>
                <a:lnTo>
                  <a:pt x="1316" y="850"/>
                </a:lnTo>
                <a:lnTo>
                  <a:pt x="1314" y="850"/>
                </a:lnTo>
                <a:lnTo>
                  <a:pt x="1312" y="850"/>
                </a:lnTo>
                <a:lnTo>
                  <a:pt x="1310" y="850"/>
                </a:lnTo>
                <a:lnTo>
                  <a:pt x="1308" y="850"/>
                </a:lnTo>
                <a:lnTo>
                  <a:pt x="1306" y="850"/>
                </a:lnTo>
                <a:lnTo>
                  <a:pt x="1304" y="852"/>
                </a:lnTo>
                <a:lnTo>
                  <a:pt x="1304" y="854"/>
                </a:lnTo>
                <a:lnTo>
                  <a:pt x="1300" y="860"/>
                </a:lnTo>
                <a:lnTo>
                  <a:pt x="1300" y="864"/>
                </a:lnTo>
                <a:lnTo>
                  <a:pt x="1296" y="868"/>
                </a:lnTo>
                <a:lnTo>
                  <a:pt x="1296" y="872"/>
                </a:lnTo>
                <a:lnTo>
                  <a:pt x="1294" y="874"/>
                </a:lnTo>
                <a:lnTo>
                  <a:pt x="1292" y="878"/>
                </a:lnTo>
                <a:lnTo>
                  <a:pt x="1288" y="882"/>
                </a:lnTo>
                <a:lnTo>
                  <a:pt x="1280" y="880"/>
                </a:lnTo>
                <a:lnTo>
                  <a:pt x="1280" y="878"/>
                </a:lnTo>
                <a:lnTo>
                  <a:pt x="1278" y="878"/>
                </a:lnTo>
                <a:lnTo>
                  <a:pt x="1276" y="878"/>
                </a:lnTo>
                <a:lnTo>
                  <a:pt x="1274" y="880"/>
                </a:lnTo>
                <a:lnTo>
                  <a:pt x="1274" y="882"/>
                </a:lnTo>
                <a:lnTo>
                  <a:pt x="1274" y="888"/>
                </a:lnTo>
                <a:lnTo>
                  <a:pt x="1258" y="890"/>
                </a:lnTo>
                <a:lnTo>
                  <a:pt x="1242" y="892"/>
                </a:lnTo>
                <a:lnTo>
                  <a:pt x="1228" y="892"/>
                </a:lnTo>
                <a:lnTo>
                  <a:pt x="1216" y="892"/>
                </a:lnTo>
                <a:lnTo>
                  <a:pt x="1198" y="894"/>
                </a:lnTo>
                <a:lnTo>
                  <a:pt x="1188" y="894"/>
                </a:lnTo>
                <a:lnTo>
                  <a:pt x="1180" y="894"/>
                </a:lnTo>
                <a:lnTo>
                  <a:pt x="1178" y="894"/>
                </a:lnTo>
                <a:lnTo>
                  <a:pt x="1178" y="908"/>
                </a:lnTo>
                <a:lnTo>
                  <a:pt x="1180" y="926"/>
                </a:lnTo>
                <a:lnTo>
                  <a:pt x="1156" y="926"/>
                </a:lnTo>
                <a:lnTo>
                  <a:pt x="1156" y="928"/>
                </a:lnTo>
                <a:lnTo>
                  <a:pt x="1162" y="930"/>
                </a:lnTo>
                <a:lnTo>
                  <a:pt x="1164" y="932"/>
                </a:lnTo>
                <a:lnTo>
                  <a:pt x="1168" y="938"/>
                </a:lnTo>
                <a:lnTo>
                  <a:pt x="1176" y="944"/>
                </a:lnTo>
                <a:lnTo>
                  <a:pt x="1180" y="944"/>
                </a:lnTo>
                <a:lnTo>
                  <a:pt x="1182" y="946"/>
                </a:lnTo>
                <a:lnTo>
                  <a:pt x="1184" y="948"/>
                </a:lnTo>
                <a:lnTo>
                  <a:pt x="1186" y="948"/>
                </a:lnTo>
                <a:lnTo>
                  <a:pt x="1190" y="950"/>
                </a:lnTo>
                <a:lnTo>
                  <a:pt x="1192" y="952"/>
                </a:lnTo>
                <a:lnTo>
                  <a:pt x="1194" y="952"/>
                </a:lnTo>
                <a:lnTo>
                  <a:pt x="1198" y="956"/>
                </a:lnTo>
                <a:lnTo>
                  <a:pt x="1198" y="958"/>
                </a:lnTo>
                <a:lnTo>
                  <a:pt x="1200" y="960"/>
                </a:lnTo>
                <a:lnTo>
                  <a:pt x="1200" y="962"/>
                </a:lnTo>
                <a:lnTo>
                  <a:pt x="1200" y="964"/>
                </a:lnTo>
                <a:lnTo>
                  <a:pt x="1200" y="966"/>
                </a:lnTo>
                <a:lnTo>
                  <a:pt x="1202" y="966"/>
                </a:lnTo>
                <a:lnTo>
                  <a:pt x="1204" y="966"/>
                </a:lnTo>
                <a:lnTo>
                  <a:pt x="1206" y="966"/>
                </a:lnTo>
                <a:lnTo>
                  <a:pt x="1208" y="966"/>
                </a:lnTo>
                <a:lnTo>
                  <a:pt x="1212" y="970"/>
                </a:lnTo>
                <a:lnTo>
                  <a:pt x="1214" y="972"/>
                </a:lnTo>
                <a:lnTo>
                  <a:pt x="1212" y="972"/>
                </a:lnTo>
                <a:lnTo>
                  <a:pt x="1210" y="974"/>
                </a:lnTo>
                <a:lnTo>
                  <a:pt x="1210" y="978"/>
                </a:lnTo>
                <a:lnTo>
                  <a:pt x="1210" y="980"/>
                </a:lnTo>
                <a:lnTo>
                  <a:pt x="1212" y="982"/>
                </a:lnTo>
                <a:lnTo>
                  <a:pt x="1212" y="984"/>
                </a:lnTo>
                <a:lnTo>
                  <a:pt x="1212" y="986"/>
                </a:lnTo>
                <a:lnTo>
                  <a:pt x="1212" y="988"/>
                </a:lnTo>
                <a:lnTo>
                  <a:pt x="1210" y="988"/>
                </a:lnTo>
                <a:lnTo>
                  <a:pt x="1202" y="988"/>
                </a:lnTo>
                <a:lnTo>
                  <a:pt x="1192" y="988"/>
                </a:lnTo>
                <a:lnTo>
                  <a:pt x="1182" y="990"/>
                </a:lnTo>
                <a:lnTo>
                  <a:pt x="1152" y="990"/>
                </a:lnTo>
                <a:lnTo>
                  <a:pt x="1144" y="990"/>
                </a:lnTo>
                <a:lnTo>
                  <a:pt x="1140" y="998"/>
                </a:lnTo>
                <a:lnTo>
                  <a:pt x="1138" y="1000"/>
                </a:lnTo>
                <a:lnTo>
                  <a:pt x="1124" y="1026"/>
                </a:lnTo>
                <a:lnTo>
                  <a:pt x="1120" y="1036"/>
                </a:lnTo>
                <a:lnTo>
                  <a:pt x="1126" y="1046"/>
                </a:lnTo>
                <a:lnTo>
                  <a:pt x="1126" y="1048"/>
                </a:lnTo>
                <a:lnTo>
                  <a:pt x="1124" y="1054"/>
                </a:lnTo>
                <a:lnTo>
                  <a:pt x="1122" y="1058"/>
                </a:lnTo>
                <a:lnTo>
                  <a:pt x="1122" y="1060"/>
                </a:lnTo>
                <a:lnTo>
                  <a:pt x="1122" y="1062"/>
                </a:lnTo>
                <a:lnTo>
                  <a:pt x="1124" y="1066"/>
                </a:lnTo>
                <a:lnTo>
                  <a:pt x="1124" y="1068"/>
                </a:lnTo>
                <a:lnTo>
                  <a:pt x="1122" y="1072"/>
                </a:lnTo>
                <a:lnTo>
                  <a:pt x="1120" y="1074"/>
                </a:lnTo>
                <a:lnTo>
                  <a:pt x="1118" y="1074"/>
                </a:lnTo>
                <a:lnTo>
                  <a:pt x="1116" y="1072"/>
                </a:lnTo>
                <a:lnTo>
                  <a:pt x="1110" y="1068"/>
                </a:lnTo>
                <a:lnTo>
                  <a:pt x="1104" y="1060"/>
                </a:lnTo>
                <a:lnTo>
                  <a:pt x="1102" y="1058"/>
                </a:lnTo>
                <a:lnTo>
                  <a:pt x="1100" y="1058"/>
                </a:lnTo>
                <a:lnTo>
                  <a:pt x="1098" y="1056"/>
                </a:lnTo>
                <a:lnTo>
                  <a:pt x="1096" y="1054"/>
                </a:lnTo>
                <a:lnTo>
                  <a:pt x="1094" y="1052"/>
                </a:lnTo>
                <a:lnTo>
                  <a:pt x="1090" y="1048"/>
                </a:lnTo>
                <a:lnTo>
                  <a:pt x="1086" y="1044"/>
                </a:lnTo>
                <a:lnTo>
                  <a:pt x="1088" y="1044"/>
                </a:lnTo>
                <a:lnTo>
                  <a:pt x="1090" y="1046"/>
                </a:lnTo>
                <a:lnTo>
                  <a:pt x="1090" y="1044"/>
                </a:lnTo>
                <a:lnTo>
                  <a:pt x="1088" y="1042"/>
                </a:lnTo>
                <a:lnTo>
                  <a:pt x="1084" y="1040"/>
                </a:lnTo>
                <a:lnTo>
                  <a:pt x="1082" y="1040"/>
                </a:lnTo>
                <a:lnTo>
                  <a:pt x="1078" y="1038"/>
                </a:lnTo>
                <a:lnTo>
                  <a:pt x="1072" y="1032"/>
                </a:lnTo>
                <a:lnTo>
                  <a:pt x="1070" y="1032"/>
                </a:lnTo>
                <a:lnTo>
                  <a:pt x="1068" y="1028"/>
                </a:lnTo>
                <a:lnTo>
                  <a:pt x="1066" y="1026"/>
                </a:lnTo>
                <a:lnTo>
                  <a:pt x="1060" y="1024"/>
                </a:lnTo>
                <a:lnTo>
                  <a:pt x="1054" y="1018"/>
                </a:lnTo>
                <a:lnTo>
                  <a:pt x="1050" y="1014"/>
                </a:lnTo>
                <a:lnTo>
                  <a:pt x="1046" y="1010"/>
                </a:lnTo>
                <a:lnTo>
                  <a:pt x="1040" y="1008"/>
                </a:lnTo>
                <a:lnTo>
                  <a:pt x="1038" y="1006"/>
                </a:lnTo>
                <a:lnTo>
                  <a:pt x="1032" y="1004"/>
                </a:lnTo>
                <a:lnTo>
                  <a:pt x="1028" y="1000"/>
                </a:lnTo>
                <a:lnTo>
                  <a:pt x="1026" y="994"/>
                </a:lnTo>
                <a:lnTo>
                  <a:pt x="1020" y="994"/>
                </a:lnTo>
                <a:lnTo>
                  <a:pt x="1018" y="992"/>
                </a:lnTo>
                <a:lnTo>
                  <a:pt x="1016" y="992"/>
                </a:lnTo>
                <a:lnTo>
                  <a:pt x="1016" y="990"/>
                </a:lnTo>
                <a:lnTo>
                  <a:pt x="1010" y="988"/>
                </a:lnTo>
                <a:lnTo>
                  <a:pt x="1008" y="988"/>
                </a:lnTo>
                <a:lnTo>
                  <a:pt x="1002" y="986"/>
                </a:lnTo>
                <a:lnTo>
                  <a:pt x="1002" y="984"/>
                </a:lnTo>
                <a:lnTo>
                  <a:pt x="1000" y="984"/>
                </a:lnTo>
                <a:lnTo>
                  <a:pt x="998" y="984"/>
                </a:lnTo>
                <a:lnTo>
                  <a:pt x="998" y="988"/>
                </a:lnTo>
                <a:lnTo>
                  <a:pt x="1000" y="990"/>
                </a:lnTo>
                <a:lnTo>
                  <a:pt x="1002" y="990"/>
                </a:lnTo>
                <a:lnTo>
                  <a:pt x="1004" y="992"/>
                </a:lnTo>
                <a:lnTo>
                  <a:pt x="1008" y="992"/>
                </a:lnTo>
                <a:lnTo>
                  <a:pt x="1004" y="990"/>
                </a:lnTo>
                <a:lnTo>
                  <a:pt x="1006" y="990"/>
                </a:lnTo>
                <a:lnTo>
                  <a:pt x="1010" y="990"/>
                </a:lnTo>
                <a:lnTo>
                  <a:pt x="1012" y="992"/>
                </a:lnTo>
                <a:lnTo>
                  <a:pt x="1014" y="994"/>
                </a:lnTo>
                <a:lnTo>
                  <a:pt x="1016" y="994"/>
                </a:lnTo>
                <a:lnTo>
                  <a:pt x="1018" y="994"/>
                </a:lnTo>
                <a:lnTo>
                  <a:pt x="1018" y="996"/>
                </a:lnTo>
                <a:lnTo>
                  <a:pt x="1016" y="996"/>
                </a:lnTo>
                <a:lnTo>
                  <a:pt x="1010" y="994"/>
                </a:lnTo>
                <a:lnTo>
                  <a:pt x="1002" y="990"/>
                </a:lnTo>
                <a:lnTo>
                  <a:pt x="1000" y="990"/>
                </a:lnTo>
                <a:lnTo>
                  <a:pt x="998" y="990"/>
                </a:lnTo>
                <a:lnTo>
                  <a:pt x="996" y="990"/>
                </a:lnTo>
                <a:lnTo>
                  <a:pt x="990" y="990"/>
                </a:lnTo>
                <a:lnTo>
                  <a:pt x="984" y="990"/>
                </a:lnTo>
                <a:lnTo>
                  <a:pt x="982" y="990"/>
                </a:lnTo>
                <a:lnTo>
                  <a:pt x="984" y="988"/>
                </a:lnTo>
                <a:lnTo>
                  <a:pt x="986" y="988"/>
                </a:lnTo>
                <a:lnTo>
                  <a:pt x="988" y="986"/>
                </a:lnTo>
                <a:lnTo>
                  <a:pt x="990" y="984"/>
                </a:lnTo>
                <a:lnTo>
                  <a:pt x="990" y="982"/>
                </a:lnTo>
                <a:lnTo>
                  <a:pt x="986" y="980"/>
                </a:lnTo>
                <a:lnTo>
                  <a:pt x="986" y="982"/>
                </a:lnTo>
                <a:lnTo>
                  <a:pt x="982" y="984"/>
                </a:lnTo>
                <a:lnTo>
                  <a:pt x="980" y="986"/>
                </a:lnTo>
                <a:lnTo>
                  <a:pt x="978" y="984"/>
                </a:lnTo>
                <a:lnTo>
                  <a:pt x="980" y="984"/>
                </a:lnTo>
                <a:lnTo>
                  <a:pt x="980" y="982"/>
                </a:lnTo>
                <a:lnTo>
                  <a:pt x="978" y="978"/>
                </a:lnTo>
                <a:lnTo>
                  <a:pt x="976" y="978"/>
                </a:lnTo>
                <a:lnTo>
                  <a:pt x="976" y="976"/>
                </a:lnTo>
                <a:lnTo>
                  <a:pt x="972" y="978"/>
                </a:lnTo>
                <a:lnTo>
                  <a:pt x="966" y="982"/>
                </a:lnTo>
                <a:lnTo>
                  <a:pt x="964" y="986"/>
                </a:lnTo>
                <a:lnTo>
                  <a:pt x="966" y="986"/>
                </a:lnTo>
                <a:lnTo>
                  <a:pt x="972" y="988"/>
                </a:lnTo>
                <a:lnTo>
                  <a:pt x="976" y="988"/>
                </a:lnTo>
                <a:lnTo>
                  <a:pt x="972" y="988"/>
                </a:lnTo>
                <a:lnTo>
                  <a:pt x="962" y="990"/>
                </a:lnTo>
                <a:lnTo>
                  <a:pt x="956" y="992"/>
                </a:lnTo>
                <a:lnTo>
                  <a:pt x="954" y="992"/>
                </a:lnTo>
                <a:lnTo>
                  <a:pt x="948" y="998"/>
                </a:lnTo>
                <a:lnTo>
                  <a:pt x="948" y="1000"/>
                </a:lnTo>
                <a:lnTo>
                  <a:pt x="946" y="1002"/>
                </a:lnTo>
                <a:lnTo>
                  <a:pt x="942" y="1002"/>
                </a:lnTo>
                <a:lnTo>
                  <a:pt x="940" y="1002"/>
                </a:lnTo>
                <a:lnTo>
                  <a:pt x="936" y="1004"/>
                </a:lnTo>
                <a:lnTo>
                  <a:pt x="930" y="1006"/>
                </a:lnTo>
                <a:lnTo>
                  <a:pt x="928" y="1006"/>
                </a:lnTo>
                <a:lnTo>
                  <a:pt x="918" y="1010"/>
                </a:lnTo>
                <a:lnTo>
                  <a:pt x="912" y="1014"/>
                </a:lnTo>
                <a:lnTo>
                  <a:pt x="906" y="1016"/>
                </a:lnTo>
                <a:lnTo>
                  <a:pt x="904" y="1018"/>
                </a:lnTo>
                <a:lnTo>
                  <a:pt x="900" y="1018"/>
                </a:lnTo>
                <a:lnTo>
                  <a:pt x="894" y="1018"/>
                </a:lnTo>
                <a:lnTo>
                  <a:pt x="892" y="1018"/>
                </a:lnTo>
                <a:lnTo>
                  <a:pt x="890" y="1020"/>
                </a:lnTo>
                <a:lnTo>
                  <a:pt x="884" y="1018"/>
                </a:lnTo>
                <a:lnTo>
                  <a:pt x="870" y="1014"/>
                </a:lnTo>
                <a:lnTo>
                  <a:pt x="858" y="1008"/>
                </a:lnTo>
                <a:lnTo>
                  <a:pt x="856" y="1008"/>
                </a:lnTo>
                <a:lnTo>
                  <a:pt x="854" y="1006"/>
                </a:lnTo>
                <a:lnTo>
                  <a:pt x="850" y="1004"/>
                </a:lnTo>
                <a:lnTo>
                  <a:pt x="834" y="1002"/>
                </a:lnTo>
                <a:lnTo>
                  <a:pt x="826" y="1002"/>
                </a:lnTo>
                <a:lnTo>
                  <a:pt x="820" y="1002"/>
                </a:lnTo>
                <a:lnTo>
                  <a:pt x="818" y="1002"/>
                </a:lnTo>
                <a:lnTo>
                  <a:pt x="818" y="1000"/>
                </a:lnTo>
                <a:lnTo>
                  <a:pt x="816" y="998"/>
                </a:lnTo>
                <a:lnTo>
                  <a:pt x="812" y="994"/>
                </a:lnTo>
                <a:lnTo>
                  <a:pt x="804" y="990"/>
                </a:lnTo>
                <a:lnTo>
                  <a:pt x="802" y="988"/>
                </a:lnTo>
                <a:lnTo>
                  <a:pt x="798" y="988"/>
                </a:lnTo>
                <a:lnTo>
                  <a:pt x="786" y="984"/>
                </a:lnTo>
                <a:lnTo>
                  <a:pt x="784" y="984"/>
                </a:lnTo>
                <a:lnTo>
                  <a:pt x="780" y="982"/>
                </a:lnTo>
                <a:lnTo>
                  <a:pt x="778" y="980"/>
                </a:lnTo>
                <a:lnTo>
                  <a:pt x="778" y="978"/>
                </a:lnTo>
                <a:lnTo>
                  <a:pt x="776" y="978"/>
                </a:lnTo>
                <a:lnTo>
                  <a:pt x="774" y="976"/>
                </a:lnTo>
                <a:lnTo>
                  <a:pt x="772" y="972"/>
                </a:lnTo>
                <a:lnTo>
                  <a:pt x="770" y="970"/>
                </a:lnTo>
                <a:lnTo>
                  <a:pt x="768" y="970"/>
                </a:lnTo>
                <a:lnTo>
                  <a:pt x="766" y="968"/>
                </a:lnTo>
                <a:lnTo>
                  <a:pt x="754" y="966"/>
                </a:lnTo>
                <a:lnTo>
                  <a:pt x="742" y="964"/>
                </a:lnTo>
                <a:lnTo>
                  <a:pt x="732" y="960"/>
                </a:lnTo>
                <a:lnTo>
                  <a:pt x="728" y="960"/>
                </a:lnTo>
                <a:lnTo>
                  <a:pt x="726" y="960"/>
                </a:lnTo>
                <a:lnTo>
                  <a:pt x="720" y="958"/>
                </a:lnTo>
                <a:lnTo>
                  <a:pt x="716" y="956"/>
                </a:lnTo>
                <a:lnTo>
                  <a:pt x="710" y="952"/>
                </a:lnTo>
                <a:lnTo>
                  <a:pt x="712" y="952"/>
                </a:lnTo>
                <a:lnTo>
                  <a:pt x="710" y="950"/>
                </a:lnTo>
                <a:lnTo>
                  <a:pt x="704" y="948"/>
                </a:lnTo>
                <a:lnTo>
                  <a:pt x="692" y="942"/>
                </a:lnTo>
                <a:lnTo>
                  <a:pt x="688" y="940"/>
                </a:lnTo>
                <a:lnTo>
                  <a:pt x="686" y="940"/>
                </a:lnTo>
                <a:lnTo>
                  <a:pt x="680" y="936"/>
                </a:lnTo>
                <a:lnTo>
                  <a:pt x="676" y="936"/>
                </a:lnTo>
                <a:lnTo>
                  <a:pt x="668" y="932"/>
                </a:lnTo>
                <a:lnTo>
                  <a:pt x="662" y="930"/>
                </a:lnTo>
                <a:lnTo>
                  <a:pt x="658" y="928"/>
                </a:lnTo>
                <a:lnTo>
                  <a:pt x="656" y="928"/>
                </a:lnTo>
                <a:lnTo>
                  <a:pt x="650" y="924"/>
                </a:lnTo>
                <a:lnTo>
                  <a:pt x="648" y="924"/>
                </a:lnTo>
                <a:lnTo>
                  <a:pt x="648" y="922"/>
                </a:lnTo>
                <a:lnTo>
                  <a:pt x="646" y="920"/>
                </a:lnTo>
                <a:lnTo>
                  <a:pt x="644" y="918"/>
                </a:lnTo>
                <a:lnTo>
                  <a:pt x="638" y="914"/>
                </a:lnTo>
                <a:lnTo>
                  <a:pt x="634" y="912"/>
                </a:lnTo>
                <a:lnTo>
                  <a:pt x="628" y="908"/>
                </a:lnTo>
                <a:lnTo>
                  <a:pt x="622" y="904"/>
                </a:lnTo>
                <a:lnTo>
                  <a:pt x="620" y="900"/>
                </a:lnTo>
                <a:lnTo>
                  <a:pt x="618" y="898"/>
                </a:lnTo>
                <a:lnTo>
                  <a:pt x="612" y="890"/>
                </a:lnTo>
                <a:lnTo>
                  <a:pt x="610" y="888"/>
                </a:lnTo>
                <a:lnTo>
                  <a:pt x="606" y="886"/>
                </a:lnTo>
                <a:lnTo>
                  <a:pt x="606" y="884"/>
                </a:lnTo>
                <a:lnTo>
                  <a:pt x="604" y="884"/>
                </a:lnTo>
                <a:lnTo>
                  <a:pt x="602" y="882"/>
                </a:lnTo>
                <a:lnTo>
                  <a:pt x="600" y="882"/>
                </a:lnTo>
                <a:lnTo>
                  <a:pt x="598" y="882"/>
                </a:lnTo>
                <a:lnTo>
                  <a:pt x="596" y="884"/>
                </a:lnTo>
                <a:lnTo>
                  <a:pt x="594" y="886"/>
                </a:lnTo>
                <a:lnTo>
                  <a:pt x="592" y="886"/>
                </a:lnTo>
                <a:lnTo>
                  <a:pt x="588" y="884"/>
                </a:lnTo>
                <a:lnTo>
                  <a:pt x="586" y="884"/>
                </a:lnTo>
                <a:lnTo>
                  <a:pt x="578" y="880"/>
                </a:lnTo>
                <a:lnTo>
                  <a:pt x="572" y="878"/>
                </a:lnTo>
                <a:lnTo>
                  <a:pt x="570" y="876"/>
                </a:lnTo>
                <a:lnTo>
                  <a:pt x="568" y="876"/>
                </a:lnTo>
                <a:lnTo>
                  <a:pt x="566" y="876"/>
                </a:lnTo>
                <a:lnTo>
                  <a:pt x="564" y="876"/>
                </a:lnTo>
                <a:lnTo>
                  <a:pt x="562" y="876"/>
                </a:lnTo>
                <a:lnTo>
                  <a:pt x="558" y="874"/>
                </a:lnTo>
                <a:lnTo>
                  <a:pt x="554" y="872"/>
                </a:lnTo>
                <a:lnTo>
                  <a:pt x="554" y="870"/>
                </a:lnTo>
                <a:lnTo>
                  <a:pt x="552" y="870"/>
                </a:lnTo>
                <a:lnTo>
                  <a:pt x="548" y="868"/>
                </a:lnTo>
                <a:lnTo>
                  <a:pt x="546" y="868"/>
                </a:lnTo>
                <a:lnTo>
                  <a:pt x="532" y="862"/>
                </a:lnTo>
                <a:lnTo>
                  <a:pt x="528" y="860"/>
                </a:lnTo>
                <a:lnTo>
                  <a:pt x="526" y="858"/>
                </a:lnTo>
                <a:lnTo>
                  <a:pt x="524" y="856"/>
                </a:lnTo>
                <a:lnTo>
                  <a:pt x="524" y="854"/>
                </a:lnTo>
                <a:lnTo>
                  <a:pt x="524" y="852"/>
                </a:lnTo>
                <a:lnTo>
                  <a:pt x="522" y="850"/>
                </a:lnTo>
                <a:lnTo>
                  <a:pt x="516" y="840"/>
                </a:lnTo>
                <a:lnTo>
                  <a:pt x="514" y="838"/>
                </a:lnTo>
                <a:lnTo>
                  <a:pt x="512" y="838"/>
                </a:lnTo>
                <a:lnTo>
                  <a:pt x="510" y="834"/>
                </a:lnTo>
                <a:lnTo>
                  <a:pt x="504" y="828"/>
                </a:lnTo>
                <a:lnTo>
                  <a:pt x="502" y="826"/>
                </a:lnTo>
                <a:lnTo>
                  <a:pt x="500" y="826"/>
                </a:lnTo>
                <a:lnTo>
                  <a:pt x="500" y="824"/>
                </a:lnTo>
                <a:lnTo>
                  <a:pt x="494" y="822"/>
                </a:lnTo>
                <a:lnTo>
                  <a:pt x="492" y="820"/>
                </a:lnTo>
                <a:lnTo>
                  <a:pt x="486" y="818"/>
                </a:lnTo>
                <a:lnTo>
                  <a:pt x="486" y="816"/>
                </a:lnTo>
                <a:lnTo>
                  <a:pt x="486" y="814"/>
                </a:lnTo>
                <a:lnTo>
                  <a:pt x="484" y="812"/>
                </a:lnTo>
                <a:lnTo>
                  <a:pt x="476" y="812"/>
                </a:lnTo>
                <a:lnTo>
                  <a:pt x="472" y="810"/>
                </a:lnTo>
                <a:lnTo>
                  <a:pt x="468" y="808"/>
                </a:lnTo>
                <a:lnTo>
                  <a:pt x="462" y="802"/>
                </a:lnTo>
                <a:lnTo>
                  <a:pt x="458" y="800"/>
                </a:lnTo>
                <a:lnTo>
                  <a:pt x="454" y="798"/>
                </a:lnTo>
                <a:lnTo>
                  <a:pt x="452" y="796"/>
                </a:lnTo>
                <a:lnTo>
                  <a:pt x="450" y="788"/>
                </a:lnTo>
                <a:lnTo>
                  <a:pt x="448" y="784"/>
                </a:lnTo>
                <a:lnTo>
                  <a:pt x="446" y="782"/>
                </a:lnTo>
                <a:lnTo>
                  <a:pt x="444" y="780"/>
                </a:lnTo>
                <a:lnTo>
                  <a:pt x="440" y="778"/>
                </a:lnTo>
                <a:lnTo>
                  <a:pt x="438" y="776"/>
                </a:lnTo>
                <a:lnTo>
                  <a:pt x="438" y="774"/>
                </a:lnTo>
                <a:lnTo>
                  <a:pt x="438" y="772"/>
                </a:lnTo>
                <a:lnTo>
                  <a:pt x="436" y="768"/>
                </a:lnTo>
                <a:lnTo>
                  <a:pt x="434" y="766"/>
                </a:lnTo>
                <a:lnTo>
                  <a:pt x="434" y="764"/>
                </a:lnTo>
                <a:lnTo>
                  <a:pt x="432" y="764"/>
                </a:lnTo>
                <a:lnTo>
                  <a:pt x="430" y="760"/>
                </a:lnTo>
                <a:lnTo>
                  <a:pt x="430" y="758"/>
                </a:lnTo>
                <a:lnTo>
                  <a:pt x="430" y="756"/>
                </a:lnTo>
                <a:lnTo>
                  <a:pt x="428" y="754"/>
                </a:lnTo>
                <a:lnTo>
                  <a:pt x="428" y="746"/>
                </a:lnTo>
                <a:lnTo>
                  <a:pt x="424" y="740"/>
                </a:lnTo>
                <a:lnTo>
                  <a:pt x="424" y="738"/>
                </a:lnTo>
                <a:lnTo>
                  <a:pt x="424" y="736"/>
                </a:lnTo>
                <a:lnTo>
                  <a:pt x="428" y="734"/>
                </a:lnTo>
                <a:lnTo>
                  <a:pt x="432" y="732"/>
                </a:lnTo>
                <a:lnTo>
                  <a:pt x="434" y="732"/>
                </a:lnTo>
                <a:lnTo>
                  <a:pt x="436" y="734"/>
                </a:lnTo>
                <a:lnTo>
                  <a:pt x="442" y="732"/>
                </a:lnTo>
                <a:lnTo>
                  <a:pt x="446" y="730"/>
                </a:lnTo>
                <a:lnTo>
                  <a:pt x="448" y="726"/>
                </a:lnTo>
                <a:lnTo>
                  <a:pt x="446" y="722"/>
                </a:lnTo>
                <a:lnTo>
                  <a:pt x="444" y="720"/>
                </a:lnTo>
                <a:lnTo>
                  <a:pt x="442" y="718"/>
                </a:lnTo>
                <a:lnTo>
                  <a:pt x="440" y="720"/>
                </a:lnTo>
                <a:lnTo>
                  <a:pt x="434" y="716"/>
                </a:lnTo>
                <a:lnTo>
                  <a:pt x="446" y="704"/>
                </a:lnTo>
                <a:lnTo>
                  <a:pt x="448" y="704"/>
                </a:lnTo>
                <a:lnTo>
                  <a:pt x="450" y="704"/>
                </a:lnTo>
                <a:lnTo>
                  <a:pt x="450" y="702"/>
                </a:lnTo>
                <a:lnTo>
                  <a:pt x="452" y="694"/>
                </a:lnTo>
                <a:lnTo>
                  <a:pt x="452" y="690"/>
                </a:lnTo>
                <a:lnTo>
                  <a:pt x="454" y="684"/>
                </a:lnTo>
                <a:lnTo>
                  <a:pt x="452" y="680"/>
                </a:lnTo>
                <a:lnTo>
                  <a:pt x="450" y="678"/>
                </a:lnTo>
                <a:lnTo>
                  <a:pt x="442" y="672"/>
                </a:lnTo>
                <a:lnTo>
                  <a:pt x="442" y="670"/>
                </a:lnTo>
                <a:lnTo>
                  <a:pt x="442" y="668"/>
                </a:lnTo>
                <a:lnTo>
                  <a:pt x="440" y="664"/>
                </a:lnTo>
                <a:lnTo>
                  <a:pt x="438" y="658"/>
                </a:lnTo>
                <a:lnTo>
                  <a:pt x="436" y="656"/>
                </a:lnTo>
                <a:lnTo>
                  <a:pt x="434" y="654"/>
                </a:lnTo>
                <a:lnTo>
                  <a:pt x="434" y="652"/>
                </a:lnTo>
                <a:lnTo>
                  <a:pt x="434" y="650"/>
                </a:lnTo>
                <a:lnTo>
                  <a:pt x="434" y="648"/>
                </a:lnTo>
                <a:lnTo>
                  <a:pt x="434" y="644"/>
                </a:lnTo>
                <a:lnTo>
                  <a:pt x="436" y="642"/>
                </a:lnTo>
                <a:lnTo>
                  <a:pt x="436" y="640"/>
                </a:lnTo>
                <a:lnTo>
                  <a:pt x="436" y="638"/>
                </a:lnTo>
                <a:lnTo>
                  <a:pt x="436" y="636"/>
                </a:lnTo>
                <a:lnTo>
                  <a:pt x="436" y="634"/>
                </a:lnTo>
                <a:lnTo>
                  <a:pt x="436" y="632"/>
                </a:lnTo>
                <a:lnTo>
                  <a:pt x="436" y="630"/>
                </a:lnTo>
                <a:lnTo>
                  <a:pt x="434" y="628"/>
                </a:lnTo>
                <a:lnTo>
                  <a:pt x="434" y="626"/>
                </a:lnTo>
                <a:lnTo>
                  <a:pt x="434" y="624"/>
                </a:lnTo>
                <a:lnTo>
                  <a:pt x="434" y="622"/>
                </a:lnTo>
                <a:lnTo>
                  <a:pt x="432" y="616"/>
                </a:lnTo>
                <a:lnTo>
                  <a:pt x="430" y="614"/>
                </a:lnTo>
                <a:lnTo>
                  <a:pt x="426" y="608"/>
                </a:lnTo>
                <a:lnTo>
                  <a:pt x="424" y="606"/>
                </a:lnTo>
                <a:lnTo>
                  <a:pt x="422" y="606"/>
                </a:lnTo>
                <a:lnTo>
                  <a:pt x="418" y="602"/>
                </a:lnTo>
                <a:lnTo>
                  <a:pt x="416" y="600"/>
                </a:lnTo>
                <a:lnTo>
                  <a:pt x="416" y="596"/>
                </a:lnTo>
                <a:lnTo>
                  <a:pt x="412" y="590"/>
                </a:lnTo>
                <a:lnTo>
                  <a:pt x="406" y="584"/>
                </a:lnTo>
                <a:lnTo>
                  <a:pt x="402" y="576"/>
                </a:lnTo>
                <a:lnTo>
                  <a:pt x="400" y="574"/>
                </a:lnTo>
                <a:lnTo>
                  <a:pt x="400" y="572"/>
                </a:lnTo>
                <a:lnTo>
                  <a:pt x="400" y="570"/>
                </a:lnTo>
                <a:lnTo>
                  <a:pt x="394" y="564"/>
                </a:lnTo>
                <a:lnTo>
                  <a:pt x="388" y="558"/>
                </a:lnTo>
                <a:lnTo>
                  <a:pt x="388" y="556"/>
                </a:lnTo>
                <a:lnTo>
                  <a:pt x="386" y="552"/>
                </a:lnTo>
                <a:lnTo>
                  <a:pt x="386" y="550"/>
                </a:lnTo>
                <a:lnTo>
                  <a:pt x="384" y="546"/>
                </a:lnTo>
                <a:lnTo>
                  <a:pt x="384" y="544"/>
                </a:lnTo>
                <a:lnTo>
                  <a:pt x="382" y="542"/>
                </a:lnTo>
                <a:lnTo>
                  <a:pt x="380" y="538"/>
                </a:lnTo>
                <a:lnTo>
                  <a:pt x="378" y="538"/>
                </a:lnTo>
                <a:lnTo>
                  <a:pt x="378" y="536"/>
                </a:lnTo>
                <a:lnTo>
                  <a:pt x="376" y="536"/>
                </a:lnTo>
                <a:lnTo>
                  <a:pt x="364" y="522"/>
                </a:lnTo>
                <a:lnTo>
                  <a:pt x="362" y="520"/>
                </a:lnTo>
                <a:lnTo>
                  <a:pt x="358" y="516"/>
                </a:lnTo>
                <a:lnTo>
                  <a:pt x="356" y="514"/>
                </a:lnTo>
                <a:lnTo>
                  <a:pt x="356" y="512"/>
                </a:lnTo>
                <a:lnTo>
                  <a:pt x="352" y="512"/>
                </a:lnTo>
                <a:lnTo>
                  <a:pt x="352" y="510"/>
                </a:lnTo>
                <a:lnTo>
                  <a:pt x="348" y="506"/>
                </a:lnTo>
                <a:lnTo>
                  <a:pt x="352" y="508"/>
                </a:lnTo>
                <a:lnTo>
                  <a:pt x="352" y="510"/>
                </a:lnTo>
                <a:lnTo>
                  <a:pt x="354" y="510"/>
                </a:lnTo>
                <a:lnTo>
                  <a:pt x="356" y="510"/>
                </a:lnTo>
                <a:lnTo>
                  <a:pt x="356" y="508"/>
                </a:lnTo>
                <a:lnTo>
                  <a:pt x="354" y="504"/>
                </a:lnTo>
                <a:lnTo>
                  <a:pt x="352" y="506"/>
                </a:lnTo>
                <a:lnTo>
                  <a:pt x="348" y="504"/>
                </a:lnTo>
                <a:lnTo>
                  <a:pt x="348" y="502"/>
                </a:lnTo>
                <a:lnTo>
                  <a:pt x="346" y="500"/>
                </a:lnTo>
                <a:lnTo>
                  <a:pt x="342" y="498"/>
                </a:lnTo>
                <a:lnTo>
                  <a:pt x="340" y="496"/>
                </a:lnTo>
                <a:lnTo>
                  <a:pt x="342" y="500"/>
                </a:lnTo>
                <a:lnTo>
                  <a:pt x="344" y="502"/>
                </a:lnTo>
                <a:lnTo>
                  <a:pt x="340" y="500"/>
                </a:lnTo>
                <a:lnTo>
                  <a:pt x="338" y="498"/>
                </a:lnTo>
                <a:lnTo>
                  <a:pt x="338" y="494"/>
                </a:lnTo>
                <a:lnTo>
                  <a:pt x="338" y="490"/>
                </a:lnTo>
                <a:lnTo>
                  <a:pt x="340" y="478"/>
                </a:lnTo>
                <a:lnTo>
                  <a:pt x="338" y="476"/>
                </a:lnTo>
                <a:lnTo>
                  <a:pt x="338" y="478"/>
                </a:lnTo>
                <a:lnTo>
                  <a:pt x="338" y="480"/>
                </a:lnTo>
                <a:lnTo>
                  <a:pt x="336" y="486"/>
                </a:lnTo>
                <a:lnTo>
                  <a:pt x="334" y="486"/>
                </a:lnTo>
                <a:lnTo>
                  <a:pt x="332" y="484"/>
                </a:lnTo>
                <a:lnTo>
                  <a:pt x="330" y="478"/>
                </a:lnTo>
                <a:lnTo>
                  <a:pt x="330" y="474"/>
                </a:lnTo>
                <a:lnTo>
                  <a:pt x="330" y="476"/>
                </a:lnTo>
                <a:lnTo>
                  <a:pt x="334" y="476"/>
                </a:lnTo>
                <a:lnTo>
                  <a:pt x="336" y="474"/>
                </a:lnTo>
                <a:lnTo>
                  <a:pt x="338" y="476"/>
                </a:lnTo>
                <a:lnTo>
                  <a:pt x="338" y="474"/>
                </a:lnTo>
                <a:lnTo>
                  <a:pt x="338" y="472"/>
                </a:lnTo>
                <a:lnTo>
                  <a:pt x="336" y="470"/>
                </a:lnTo>
                <a:lnTo>
                  <a:pt x="334" y="470"/>
                </a:lnTo>
                <a:lnTo>
                  <a:pt x="328" y="466"/>
                </a:lnTo>
                <a:lnTo>
                  <a:pt x="324" y="466"/>
                </a:lnTo>
                <a:lnTo>
                  <a:pt x="322" y="466"/>
                </a:lnTo>
                <a:lnTo>
                  <a:pt x="322" y="464"/>
                </a:lnTo>
                <a:lnTo>
                  <a:pt x="322" y="462"/>
                </a:lnTo>
                <a:lnTo>
                  <a:pt x="320" y="460"/>
                </a:lnTo>
                <a:lnTo>
                  <a:pt x="320" y="458"/>
                </a:lnTo>
                <a:lnTo>
                  <a:pt x="316" y="456"/>
                </a:lnTo>
                <a:lnTo>
                  <a:pt x="312" y="454"/>
                </a:lnTo>
                <a:lnTo>
                  <a:pt x="308" y="450"/>
                </a:lnTo>
                <a:lnTo>
                  <a:pt x="306" y="448"/>
                </a:lnTo>
                <a:lnTo>
                  <a:pt x="306" y="446"/>
                </a:lnTo>
                <a:lnTo>
                  <a:pt x="306" y="442"/>
                </a:lnTo>
                <a:lnTo>
                  <a:pt x="304" y="440"/>
                </a:lnTo>
                <a:lnTo>
                  <a:pt x="300" y="440"/>
                </a:lnTo>
                <a:lnTo>
                  <a:pt x="302" y="442"/>
                </a:lnTo>
                <a:lnTo>
                  <a:pt x="300" y="444"/>
                </a:lnTo>
                <a:lnTo>
                  <a:pt x="300" y="446"/>
                </a:lnTo>
                <a:lnTo>
                  <a:pt x="294" y="444"/>
                </a:lnTo>
                <a:lnTo>
                  <a:pt x="292" y="444"/>
                </a:lnTo>
                <a:lnTo>
                  <a:pt x="290" y="440"/>
                </a:lnTo>
                <a:lnTo>
                  <a:pt x="292" y="440"/>
                </a:lnTo>
                <a:lnTo>
                  <a:pt x="294" y="438"/>
                </a:lnTo>
                <a:lnTo>
                  <a:pt x="296" y="440"/>
                </a:lnTo>
                <a:lnTo>
                  <a:pt x="298" y="440"/>
                </a:lnTo>
                <a:lnTo>
                  <a:pt x="300" y="436"/>
                </a:lnTo>
                <a:lnTo>
                  <a:pt x="302" y="434"/>
                </a:lnTo>
                <a:lnTo>
                  <a:pt x="306" y="428"/>
                </a:lnTo>
                <a:lnTo>
                  <a:pt x="302" y="432"/>
                </a:lnTo>
                <a:lnTo>
                  <a:pt x="302" y="434"/>
                </a:lnTo>
                <a:lnTo>
                  <a:pt x="294" y="436"/>
                </a:lnTo>
                <a:lnTo>
                  <a:pt x="292" y="436"/>
                </a:lnTo>
                <a:lnTo>
                  <a:pt x="290" y="438"/>
                </a:lnTo>
                <a:lnTo>
                  <a:pt x="290" y="436"/>
                </a:lnTo>
                <a:lnTo>
                  <a:pt x="288" y="434"/>
                </a:lnTo>
                <a:lnTo>
                  <a:pt x="282" y="428"/>
                </a:lnTo>
                <a:lnTo>
                  <a:pt x="280" y="426"/>
                </a:lnTo>
                <a:lnTo>
                  <a:pt x="278" y="422"/>
                </a:lnTo>
                <a:lnTo>
                  <a:pt x="278" y="416"/>
                </a:lnTo>
                <a:lnTo>
                  <a:pt x="280" y="414"/>
                </a:lnTo>
                <a:lnTo>
                  <a:pt x="280" y="412"/>
                </a:lnTo>
                <a:lnTo>
                  <a:pt x="280" y="410"/>
                </a:lnTo>
                <a:lnTo>
                  <a:pt x="286" y="404"/>
                </a:lnTo>
                <a:lnTo>
                  <a:pt x="288" y="406"/>
                </a:lnTo>
                <a:lnTo>
                  <a:pt x="290" y="400"/>
                </a:lnTo>
                <a:lnTo>
                  <a:pt x="292" y="398"/>
                </a:lnTo>
                <a:lnTo>
                  <a:pt x="292" y="396"/>
                </a:lnTo>
                <a:lnTo>
                  <a:pt x="294" y="398"/>
                </a:lnTo>
                <a:lnTo>
                  <a:pt x="294" y="400"/>
                </a:lnTo>
                <a:lnTo>
                  <a:pt x="296" y="404"/>
                </a:lnTo>
                <a:lnTo>
                  <a:pt x="298" y="400"/>
                </a:lnTo>
                <a:lnTo>
                  <a:pt x="296" y="396"/>
                </a:lnTo>
                <a:lnTo>
                  <a:pt x="292" y="388"/>
                </a:lnTo>
                <a:lnTo>
                  <a:pt x="284" y="376"/>
                </a:lnTo>
                <a:lnTo>
                  <a:pt x="280" y="372"/>
                </a:lnTo>
                <a:lnTo>
                  <a:pt x="274" y="374"/>
                </a:lnTo>
                <a:lnTo>
                  <a:pt x="274" y="376"/>
                </a:lnTo>
                <a:lnTo>
                  <a:pt x="272" y="376"/>
                </a:lnTo>
                <a:lnTo>
                  <a:pt x="270" y="374"/>
                </a:lnTo>
                <a:lnTo>
                  <a:pt x="268" y="374"/>
                </a:lnTo>
                <a:lnTo>
                  <a:pt x="266" y="370"/>
                </a:lnTo>
                <a:lnTo>
                  <a:pt x="266" y="366"/>
                </a:lnTo>
                <a:lnTo>
                  <a:pt x="266" y="364"/>
                </a:lnTo>
                <a:lnTo>
                  <a:pt x="264" y="364"/>
                </a:lnTo>
                <a:lnTo>
                  <a:pt x="264" y="362"/>
                </a:lnTo>
                <a:lnTo>
                  <a:pt x="264" y="358"/>
                </a:lnTo>
                <a:lnTo>
                  <a:pt x="264" y="354"/>
                </a:lnTo>
                <a:lnTo>
                  <a:pt x="264" y="352"/>
                </a:lnTo>
                <a:lnTo>
                  <a:pt x="262" y="350"/>
                </a:lnTo>
                <a:lnTo>
                  <a:pt x="260" y="350"/>
                </a:lnTo>
                <a:lnTo>
                  <a:pt x="252" y="346"/>
                </a:lnTo>
                <a:lnTo>
                  <a:pt x="248" y="344"/>
                </a:lnTo>
                <a:lnTo>
                  <a:pt x="246" y="344"/>
                </a:lnTo>
                <a:lnTo>
                  <a:pt x="242" y="336"/>
                </a:lnTo>
                <a:lnTo>
                  <a:pt x="240" y="332"/>
                </a:lnTo>
                <a:lnTo>
                  <a:pt x="238" y="320"/>
                </a:lnTo>
                <a:lnTo>
                  <a:pt x="238" y="318"/>
                </a:lnTo>
                <a:lnTo>
                  <a:pt x="238" y="316"/>
                </a:lnTo>
                <a:lnTo>
                  <a:pt x="240" y="312"/>
                </a:lnTo>
                <a:lnTo>
                  <a:pt x="242" y="308"/>
                </a:lnTo>
                <a:lnTo>
                  <a:pt x="244" y="306"/>
                </a:lnTo>
                <a:lnTo>
                  <a:pt x="242" y="304"/>
                </a:lnTo>
                <a:lnTo>
                  <a:pt x="232" y="300"/>
                </a:lnTo>
                <a:lnTo>
                  <a:pt x="228" y="304"/>
                </a:lnTo>
                <a:lnTo>
                  <a:pt x="224" y="300"/>
                </a:lnTo>
                <a:lnTo>
                  <a:pt x="220" y="298"/>
                </a:lnTo>
                <a:lnTo>
                  <a:pt x="218" y="298"/>
                </a:lnTo>
                <a:lnTo>
                  <a:pt x="214" y="292"/>
                </a:lnTo>
                <a:lnTo>
                  <a:pt x="212" y="290"/>
                </a:lnTo>
                <a:lnTo>
                  <a:pt x="212" y="288"/>
                </a:lnTo>
                <a:lnTo>
                  <a:pt x="210" y="284"/>
                </a:lnTo>
                <a:lnTo>
                  <a:pt x="210" y="282"/>
                </a:lnTo>
                <a:lnTo>
                  <a:pt x="206" y="272"/>
                </a:lnTo>
                <a:lnTo>
                  <a:pt x="204" y="270"/>
                </a:lnTo>
                <a:lnTo>
                  <a:pt x="202" y="268"/>
                </a:lnTo>
                <a:lnTo>
                  <a:pt x="198" y="266"/>
                </a:lnTo>
                <a:lnTo>
                  <a:pt x="196" y="264"/>
                </a:lnTo>
                <a:lnTo>
                  <a:pt x="196" y="262"/>
                </a:lnTo>
                <a:lnTo>
                  <a:pt x="194" y="260"/>
                </a:lnTo>
                <a:lnTo>
                  <a:pt x="194" y="258"/>
                </a:lnTo>
                <a:lnTo>
                  <a:pt x="192" y="256"/>
                </a:lnTo>
                <a:lnTo>
                  <a:pt x="192" y="254"/>
                </a:lnTo>
                <a:lnTo>
                  <a:pt x="190" y="254"/>
                </a:lnTo>
                <a:lnTo>
                  <a:pt x="188" y="248"/>
                </a:lnTo>
                <a:lnTo>
                  <a:pt x="186" y="246"/>
                </a:lnTo>
                <a:lnTo>
                  <a:pt x="188" y="246"/>
                </a:lnTo>
                <a:lnTo>
                  <a:pt x="184" y="240"/>
                </a:lnTo>
                <a:lnTo>
                  <a:pt x="182" y="234"/>
                </a:lnTo>
                <a:lnTo>
                  <a:pt x="180" y="234"/>
                </a:lnTo>
                <a:lnTo>
                  <a:pt x="180" y="230"/>
                </a:lnTo>
                <a:lnTo>
                  <a:pt x="180" y="224"/>
                </a:lnTo>
                <a:lnTo>
                  <a:pt x="182" y="218"/>
                </a:lnTo>
                <a:lnTo>
                  <a:pt x="180" y="216"/>
                </a:lnTo>
                <a:lnTo>
                  <a:pt x="180" y="214"/>
                </a:lnTo>
                <a:lnTo>
                  <a:pt x="178" y="214"/>
                </a:lnTo>
                <a:lnTo>
                  <a:pt x="176" y="214"/>
                </a:lnTo>
                <a:lnTo>
                  <a:pt x="174" y="208"/>
                </a:lnTo>
                <a:lnTo>
                  <a:pt x="174" y="206"/>
                </a:lnTo>
                <a:lnTo>
                  <a:pt x="176" y="204"/>
                </a:lnTo>
                <a:lnTo>
                  <a:pt x="174" y="202"/>
                </a:lnTo>
                <a:lnTo>
                  <a:pt x="172" y="200"/>
                </a:lnTo>
                <a:lnTo>
                  <a:pt x="172" y="198"/>
                </a:lnTo>
                <a:lnTo>
                  <a:pt x="170" y="198"/>
                </a:lnTo>
                <a:lnTo>
                  <a:pt x="168" y="192"/>
                </a:lnTo>
                <a:lnTo>
                  <a:pt x="164" y="180"/>
                </a:lnTo>
                <a:lnTo>
                  <a:pt x="164" y="176"/>
                </a:lnTo>
                <a:lnTo>
                  <a:pt x="164" y="172"/>
                </a:lnTo>
                <a:lnTo>
                  <a:pt x="166" y="168"/>
                </a:lnTo>
                <a:lnTo>
                  <a:pt x="166" y="166"/>
                </a:lnTo>
                <a:lnTo>
                  <a:pt x="166" y="164"/>
                </a:lnTo>
                <a:lnTo>
                  <a:pt x="166" y="162"/>
                </a:lnTo>
                <a:lnTo>
                  <a:pt x="162" y="152"/>
                </a:lnTo>
                <a:lnTo>
                  <a:pt x="160" y="148"/>
                </a:lnTo>
                <a:lnTo>
                  <a:pt x="158" y="142"/>
                </a:lnTo>
                <a:lnTo>
                  <a:pt x="156" y="138"/>
                </a:lnTo>
                <a:lnTo>
                  <a:pt x="156" y="136"/>
                </a:lnTo>
                <a:lnTo>
                  <a:pt x="156" y="134"/>
                </a:lnTo>
                <a:lnTo>
                  <a:pt x="156" y="128"/>
                </a:lnTo>
                <a:lnTo>
                  <a:pt x="156" y="126"/>
                </a:lnTo>
                <a:lnTo>
                  <a:pt x="160" y="116"/>
                </a:lnTo>
                <a:lnTo>
                  <a:pt x="162" y="114"/>
                </a:lnTo>
                <a:lnTo>
                  <a:pt x="162" y="110"/>
                </a:lnTo>
                <a:lnTo>
                  <a:pt x="160" y="106"/>
                </a:lnTo>
                <a:lnTo>
                  <a:pt x="158" y="106"/>
                </a:lnTo>
                <a:lnTo>
                  <a:pt x="150" y="104"/>
                </a:lnTo>
                <a:lnTo>
                  <a:pt x="144" y="100"/>
                </a:lnTo>
                <a:lnTo>
                  <a:pt x="140" y="96"/>
                </a:lnTo>
                <a:lnTo>
                  <a:pt x="140" y="94"/>
                </a:lnTo>
                <a:lnTo>
                  <a:pt x="140" y="90"/>
                </a:lnTo>
                <a:lnTo>
                  <a:pt x="140" y="88"/>
                </a:lnTo>
                <a:lnTo>
                  <a:pt x="138" y="86"/>
                </a:lnTo>
                <a:lnTo>
                  <a:pt x="132" y="82"/>
                </a:lnTo>
                <a:lnTo>
                  <a:pt x="128" y="76"/>
                </a:lnTo>
                <a:lnTo>
                  <a:pt x="126" y="80"/>
                </a:lnTo>
                <a:lnTo>
                  <a:pt x="128" y="82"/>
                </a:lnTo>
                <a:lnTo>
                  <a:pt x="126" y="84"/>
                </a:lnTo>
                <a:lnTo>
                  <a:pt x="124" y="84"/>
                </a:lnTo>
                <a:lnTo>
                  <a:pt x="122" y="84"/>
                </a:lnTo>
                <a:lnTo>
                  <a:pt x="118" y="84"/>
                </a:lnTo>
                <a:lnTo>
                  <a:pt x="116" y="82"/>
                </a:lnTo>
                <a:lnTo>
                  <a:pt x="114" y="82"/>
                </a:lnTo>
                <a:lnTo>
                  <a:pt x="114" y="80"/>
                </a:lnTo>
                <a:lnTo>
                  <a:pt x="108" y="72"/>
                </a:lnTo>
                <a:lnTo>
                  <a:pt x="106" y="70"/>
                </a:lnTo>
                <a:lnTo>
                  <a:pt x="104" y="70"/>
                </a:lnTo>
                <a:lnTo>
                  <a:pt x="102" y="66"/>
                </a:lnTo>
                <a:lnTo>
                  <a:pt x="100" y="64"/>
                </a:lnTo>
                <a:lnTo>
                  <a:pt x="96" y="64"/>
                </a:lnTo>
                <a:lnTo>
                  <a:pt x="92" y="60"/>
                </a:lnTo>
                <a:lnTo>
                  <a:pt x="88" y="54"/>
                </a:lnTo>
                <a:lnTo>
                  <a:pt x="86" y="52"/>
                </a:lnTo>
                <a:lnTo>
                  <a:pt x="84" y="52"/>
                </a:lnTo>
                <a:lnTo>
                  <a:pt x="84" y="54"/>
                </a:lnTo>
                <a:lnTo>
                  <a:pt x="86" y="54"/>
                </a:lnTo>
                <a:lnTo>
                  <a:pt x="88" y="56"/>
                </a:lnTo>
                <a:lnTo>
                  <a:pt x="90" y="64"/>
                </a:lnTo>
                <a:lnTo>
                  <a:pt x="92" y="70"/>
                </a:lnTo>
                <a:lnTo>
                  <a:pt x="90" y="70"/>
                </a:lnTo>
                <a:lnTo>
                  <a:pt x="90" y="72"/>
                </a:lnTo>
                <a:lnTo>
                  <a:pt x="88" y="74"/>
                </a:lnTo>
                <a:lnTo>
                  <a:pt x="88" y="76"/>
                </a:lnTo>
                <a:lnTo>
                  <a:pt x="86" y="80"/>
                </a:lnTo>
                <a:lnTo>
                  <a:pt x="84" y="90"/>
                </a:lnTo>
                <a:lnTo>
                  <a:pt x="82" y="94"/>
                </a:lnTo>
                <a:lnTo>
                  <a:pt x="82" y="96"/>
                </a:lnTo>
                <a:lnTo>
                  <a:pt x="82" y="104"/>
                </a:lnTo>
                <a:lnTo>
                  <a:pt x="84" y="106"/>
                </a:lnTo>
                <a:lnTo>
                  <a:pt x="86" y="106"/>
                </a:lnTo>
                <a:lnTo>
                  <a:pt x="86" y="108"/>
                </a:lnTo>
                <a:lnTo>
                  <a:pt x="88" y="108"/>
                </a:lnTo>
                <a:lnTo>
                  <a:pt x="88" y="114"/>
                </a:lnTo>
                <a:lnTo>
                  <a:pt x="86" y="116"/>
                </a:lnTo>
                <a:lnTo>
                  <a:pt x="86" y="118"/>
                </a:lnTo>
                <a:lnTo>
                  <a:pt x="84" y="122"/>
                </a:lnTo>
                <a:lnTo>
                  <a:pt x="84" y="124"/>
                </a:lnTo>
                <a:lnTo>
                  <a:pt x="86" y="126"/>
                </a:lnTo>
                <a:lnTo>
                  <a:pt x="86" y="128"/>
                </a:lnTo>
                <a:lnTo>
                  <a:pt x="86" y="132"/>
                </a:lnTo>
                <a:lnTo>
                  <a:pt x="84" y="140"/>
                </a:lnTo>
                <a:lnTo>
                  <a:pt x="82" y="144"/>
                </a:lnTo>
                <a:lnTo>
                  <a:pt x="82" y="148"/>
                </a:lnTo>
                <a:lnTo>
                  <a:pt x="82" y="150"/>
                </a:lnTo>
                <a:lnTo>
                  <a:pt x="84" y="158"/>
                </a:lnTo>
                <a:lnTo>
                  <a:pt x="84" y="160"/>
                </a:lnTo>
                <a:lnTo>
                  <a:pt x="88" y="164"/>
                </a:lnTo>
                <a:lnTo>
                  <a:pt x="90" y="170"/>
                </a:lnTo>
                <a:lnTo>
                  <a:pt x="90" y="172"/>
                </a:lnTo>
                <a:lnTo>
                  <a:pt x="92" y="174"/>
                </a:lnTo>
                <a:lnTo>
                  <a:pt x="94" y="174"/>
                </a:lnTo>
                <a:lnTo>
                  <a:pt x="96" y="174"/>
                </a:lnTo>
                <a:lnTo>
                  <a:pt x="100" y="182"/>
                </a:lnTo>
                <a:lnTo>
                  <a:pt x="102" y="184"/>
                </a:lnTo>
                <a:lnTo>
                  <a:pt x="102" y="186"/>
                </a:lnTo>
                <a:lnTo>
                  <a:pt x="106" y="192"/>
                </a:lnTo>
                <a:lnTo>
                  <a:pt x="108" y="192"/>
                </a:lnTo>
                <a:lnTo>
                  <a:pt x="108" y="194"/>
                </a:lnTo>
                <a:lnTo>
                  <a:pt x="110" y="196"/>
                </a:lnTo>
                <a:lnTo>
                  <a:pt x="116" y="204"/>
                </a:lnTo>
                <a:lnTo>
                  <a:pt x="116" y="206"/>
                </a:lnTo>
                <a:lnTo>
                  <a:pt x="118" y="216"/>
                </a:lnTo>
                <a:lnTo>
                  <a:pt x="118" y="220"/>
                </a:lnTo>
                <a:lnTo>
                  <a:pt x="118" y="224"/>
                </a:lnTo>
                <a:lnTo>
                  <a:pt x="118" y="226"/>
                </a:lnTo>
                <a:lnTo>
                  <a:pt x="120" y="228"/>
                </a:lnTo>
                <a:lnTo>
                  <a:pt x="120" y="226"/>
                </a:lnTo>
                <a:lnTo>
                  <a:pt x="122" y="224"/>
                </a:lnTo>
                <a:lnTo>
                  <a:pt x="124" y="224"/>
                </a:lnTo>
                <a:lnTo>
                  <a:pt x="126" y="226"/>
                </a:lnTo>
                <a:lnTo>
                  <a:pt x="126" y="228"/>
                </a:lnTo>
                <a:lnTo>
                  <a:pt x="128" y="234"/>
                </a:lnTo>
                <a:lnTo>
                  <a:pt x="130" y="232"/>
                </a:lnTo>
                <a:lnTo>
                  <a:pt x="132" y="234"/>
                </a:lnTo>
                <a:lnTo>
                  <a:pt x="132" y="236"/>
                </a:lnTo>
                <a:lnTo>
                  <a:pt x="132" y="244"/>
                </a:lnTo>
                <a:lnTo>
                  <a:pt x="132" y="248"/>
                </a:lnTo>
                <a:lnTo>
                  <a:pt x="132" y="252"/>
                </a:lnTo>
                <a:lnTo>
                  <a:pt x="134" y="256"/>
                </a:lnTo>
                <a:lnTo>
                  <a:pt x="136" y="256"/>
                </a:lnTo>
                <a:lnTo>
                  <a:pt x="138" y="256"/>
                </a:lnTo>
                <a:lnTo>
                  <a:pt x="140" y="256"/>
                </a:lnTo>
                <a:lnTo>
                  <a:pt x="142" y="258"/>
                </a:lnTo>
                <a:lnTo>
                  <a:pt x="142" y="262"/>
                </a:lnTo>
                <a:lnTo>
                  <a:pt x="140" y="264"/>
                </a:lnTo>
                <a:lnTo>
                  <a:pt x="142" y="266"/>
                </a:lnTo>
                <a:lnTo>
                  <a:pt x="142" y="268"/>
                </a:lnTo>
                <a:lnTo>
                  <a:pt x="144" y="272"/>
                </a:lnTo>
                <a:lnTo>
                  <a:pt x="144" y="274"/>
                </a:lnTo>
                <a:lnTo>
                  <a:pt x="142" y="276"/>
                </a:lnTo>
                <a:lnTo>
                  <a:pt x="142" y="280"/>
                </a:lnTo>
                <a:lnTo>
                  <a:pt x="144" y="280"/>
                </a:lnTo>
                <a:lnTo>
                  <a:pt x="146" y="282"/>
                </a:lnTo>
                <a:lnTo>
                  <a:pt x="144" y="282"/>
                </a:lnTo>
                <a:lnTo>
                  <a:pt x="142" y="290"/>
                </a:lnTo>
                <a:lnTo>
                  <a:pt x="144" y="296"/>
                </a:lnTo>
                <a:lnTo>
                  <a:pt x="148" y="302"/>
                </a:lnTo>
                <a:lnTo>
                  <a:pt x="150" y="302"/>
                </a:lnTo>
                <a:lnTo>
                  <a:pt x="152" y="304"/>
                </a:lnTo>
                <a:lnTo>
                  <a:pt x="158" y="308"/>
                </a:lnTo>
                <a:lnTo>
                  <a:pt x="158" y="312"/>
                </a:lnTo>
                <a:lnTo>
                  <a:pt x="160" y="326"/>
                </a:lnTo>
                <a:lnTo>
                  <a:pt x="166" y="332"/>
                </a:lnTo>
                <a:lnTo>
                  <a:pt x="168" y="338"/>
                </a:lnTo>
                <a:lnTo>
                  <a:pt x="166" y="340"/>
                </a:lnTo>
                <a:lnTo>
                  <a:pt x="168" y="344"/>
                </a:lnTo>
                <a:lnTo>
                  <a:pt x="170" y="350"/>
                </a:lnTo>
                <a:lnTo>
                  <a:pt x="170" y="354"/>
                </a:lnTo>
                <a:lnTo>
                  <a:pt x="170" y="356"/>
                </a:lnTo>
                <a:lnTo>
                  <a:pt x="172" y="360"/>
                </a:lnTo>
                <a:lnTo>
                  <a:pt x="176" y="366"/>
                </a:lnTo>
                <a:lnTo>
                  <a:pt x="178" y="366"/>
                </a:lnTo>
                <a:lnTo>
                  <a:pt x="180" y="364"/>
                </a:lnTo>
                <a:lnTo>
                  <a:pt x="178" y="360"/>
                </a:lnTo>
                <a:lnTo>
                  <a:pt x="176" y="360"/>
                </a:lnTo>
                <a:lnTo>
                  <a:pt x="174" y="358"/>
                </a:lnTo>
                <a:lnTo>
                  <a:pt x="174" y="354"/>
                </a:lnTo>
                <a:lnTo>
                  <a:pt x="174" y="350"/>
                </a:lnTo>
                <a:lnTo>
                  <a:pt x="174" y="346"/>
                </a:lnTo>
                <a:lnTo>
                  <a:pt x="176" y="348"/>
                </a:lnTo>
                <a:lnTo>
                  <a:pt x="178" y="350"/>
                </a:lnTo>
                <a:lnTo>
                  <a:pt x="180" y="354"/>
                </a:lnTo>
                <a:lnTo>
                  <a:pt x="182" y="356"/>
                </a:lnTo>
                <a:lnTo>
                  <a:pt x="184" y="358"/>
                </a:lnTo>
                <a:lnTo>
                  <a:pt x="186" y="358"/>
                </a:lnTo>
                <a:lnTo>
                  <a:pt x="186" y="362"/>
                </a:lnTo>
                <a:lnTo>
                  <a:pt x="186" y="364"/>
                </a:lnTo>
                <a:lnTo>
                  <a:pt x="186" y="366"/>
                </a:lnTo>
                <a:lnTo>
                  <a:pt x="186" y="368"/>
                </a:lnTo>
                <a:lnTo>
                  <a:pt x="186" y="370"/>
                </a:lnTo>
                <a:lnTo>
                  <a:pt x="190" y="380"/>
                </a:lnTo>
                <a:lnTo>
                  <a:pt x="190" y="382"/>
                </a:lnTo>
                <a:lnTo>
                  <a:pt x="188" y="382"/>
                </a:lnTo>
                <a:lnTo>
                  <a:pt x="188" y="386"/>
                </a:lnTo>
                <a:lnTo>
                  <a:pt x="190" y="388"/>
                </a:lnTo>
                <a:lnTo>
                  <a:pt x="190" y="392"/>
                </a:lnTo>
                <a:lnTo>
                  <a:pt x="190" y="398"/>
                </a:lnTo>
                <a:lnTo>
                  <a:pt x="188" y="400"/>
                </a:lnTo>
                <a:lnTo>
                  <a:pt x="188" y="408"/>
                </a:lnTo>
                <a:lnTo>
                  <a:pt x="190" y="412"/>
                </a:lnTo>
                <a:lnTo>
                  <a:pt x="194" y="422"/>
                </a:lnTo>
                <a:lnTo>
                  <a:pt x="196" y="424"/>
                </a:lnTo>
                <a:lnTo>
                  <a:pt x="198" y="426"/>
                </a:lnTo>
                <a:lnTo>
                  <a:pt x="200" y="428"/>
                </a:lnTo>
                <a:lnTo>
                  <a:pt x="200" y="430"/>
                </a:lnTo>
                <a:lnTo>
                  <a:pt x="200" y="432"/>
                </a:lnTo>
                <a:lnTo>
                  <a:pt x="200" y="434"/>
                </a:lnTo>
                <a:lnTo>
                  <a:pt x="202" y="442"/>
                </a:lnTo>
                <a:lnTo>
                  <a:pt x="202" y="446"/>
                </a:lnTo>
                <a:lnTo>
                  <a:pt x="204" y="452"/>
                </a:lnTo>
                <a:lnTo>
                  <a:pt x="206" y="454"/>
                </a:lnTo>
                <a:lnTo>
                  <a:pt x="208" y="454"/>
                </a:lnTo>
                <a:lnTo>
                  <a:pt x="208" y="456"/>
                </a:lnTo>
                <a:lnTo>
                  <a:pt x="210" y="462"/>
                </a:lnTo>
                <a:lnTo>
                  <a:pt x="210" y="466"/>
                </a:lnTo>
                <a:lnTo>
                  <a:pt x="210" y="468"/>
                </a:lnTo>
                <a:lnTo>
                  <a:pt x="210" y="470"/>
                </a:lnTo>
                <a:lnTo>
                  <a:pt x="210" y="472"/>
                </a:lnTo>
                <a:lnTo>
                  <a:pt x="208" y="472"/>
                </a:lnTo>
                <a:lnTo>
                  <a:pt x="206" y="474"/>
                </a:lnTo>
                <a:lnTo>
                  <a:pt x="206" y="476"/>
                </a:lnTo>
                <a:lnTo>
                  <a:pt x="206" y="480"/>
                </a:lnTo>
                <a:lnTo>
                  <a:pt x="206" y="482"/>
                </a:lnTo>
                <a:lnTo>
                  <a:pt x="206" y="484"/>
                </a:lnTo>
                <a:lnTo>
                  <a:pt x="206" y="486"/>
                </a:lnTo>
                <a:lnTo>
                  <a:pt x="206" y="488"/>
                </a:lnTo>
                <a:lnTo>
                  <a:pt x="206" y="490"/>
                </a:lnTo>
                <a:lnTo>
                  <a:pt x="206" y="492"/>
                </a:lnTo>
                <a:lnTo>
                  <a:pt x="208" y="496"/>
                </a:lnTo>
                <a:lnTo>
                  <a:pt x="214" y="500"/>
                </a:lnTo>
                <a:lnTo>
                  <a:pt x="216" y="502"/>
                </a:lnTo>
                <a:lnTo>
                  <a:pt x="218" y="502"/>
                </a:lnTo>
                <a:lnTo>
                  <a:pt x="222" y="504"/>
                </a:lnTo>
                <a:lnTo>
                  <a:pt x="224" y="504"/>
                </a:lnTo>
                <a:lnTo>
                  <a:pt x="222" y="506"/>
                </a:lnTo>
                <a:lnTo>
                  <a:pt x="220" y="504"/>
                </a:lnTo>
                <a:lnTo>
                  <a:pt x="218" y="504"/>
                </a:lnTo>
                <a:lnTo>
                  <a:pt x="220" y="506"/>
                </a:lnTo>
                <a:lnTo>
                  <a:pt x="220" y="508"/>
                </a:lnTo>
                <a:lnTo>
                  <a:pt x="222" y="508"/>
                </a:lnTo>
                <a:lnTo>
                  <a:pt x="222" y="506"/>
                </a:lnTo>
                <a:lnTo>
                  <a:pt x="224" y="504"/>
                </a:lnTo>
                <a:lnTo>
                  <a:pt x="224" y="502"/>
                </a:lnTo>
                <a:lnTo>
                  <a:pt x="224" y="500"/>
                </a:lnTo>
                <a:lnTo>
                  <a:pt x="224" y="498"/>
                </a:lnTo>
                <a:lnTo>
                  <a:pt x="224" y="496"/>
                </a:lnTo>
                <a:lnTo>
                  <a:pt x="228" y="494"/>
                </a:lnTo>
                <a:lnTo>
                  <a:pt x="228" y="496"/>
                </a:lnTo>
                <a:lnTo>
                  <a:pt x="230" y="500"/>
                </a:lnTo>
                <a:lnTo>
                  <a:pt x="236" y="506"/>
                </a:lnTo>
                <a:lnTo>
                  <a:pt x="238" y="508"/>
                </a:lnTo>
                <a:lnTo>
                  <a:pt x="238" y="510"/>
                </a:lnTo>
                <a:lnTo>
                  <a:pt x="238" y="512"/>
                </a:lnTo>
                <a:lnTo>
                  <a:pt x="242" y="514"/>
                </a:lnTo>
                <a:lnTo>
                  <a:pt x="246" y="516"/>
                </a:lnTo>
                <a:lnTo>
                  <a:pt x="244" y="518"/>
                </a:lnTo>
                <a:lnTo>
                  <a:pt x="244" y="520"/>
                </a:lnTo>
                <a:lnTo>
                  <a:pt x="244" y="522"/>
                </a:lnTo>
                <a:lnTo>
                  <a:pt x="244" y="524"/>
                </a:lnTo>
                <a:lnTo>
                  <a:pt x="246" y="526"/>
                </a:lnTo>
                <a:lnTo>
                  <a:pt x="248" y="528"/>
                </a:lnTo>
                <a:lnTo>
                  <a:pt x="248" y="530"/>
                </a:lnTo>
                <a:lnTo>
                  <a:pt x="248" y="532"/>
                </a:lnTo>
                <a:lnTo>
                  <a:pt x="248" y="534"/>
                </a:lnTo>
                <a:lnTo>
                  <a:pt x="248" y="536"/>
                </a:lnTo>
                <a:lnTo>
                  <a:pt x="250" y="538"/>
                </a:lnTo>
                <a:lnTo>
                  <a:pt x="252" y="538"/>
                </a:lnTo>
                <a:lnTo>
                  <a:pt x="254" y="540"/>
                </a:lnTo>
                <a:lnTo>
                  <a:pt x="256" y="542"/>
                </a:lnTo>
                <a:lnTo>
                  <a:pt x="258" y="542"/>
                </a:lnTo>
                <a:lnTo>
                  <a:pt x="260" y="550"/>
                </a:lnTo>
                <a:lnTo>
                  <a:pt x="260" y="552"/>
                </a:lnTo>
                <a:lnTo>
                  <a:pt x="258" y="562"/>
                </a:lnTo>
                <a:lnTo>
                  <a:pt x="254" y="566"/>
                </a:lnTo>
                <a:lnTo>
                  <a:pt x="252" y="566"/>
                </a:lnTo>
                <a:lnTo>
                  <a:pt x="250" y="568"/>
                </a:lnTo>
                <a:lnTo>
                  <a:pt x="248" y="568"/>
                </a:lnTo>
                <a:lnTo>
                  <a:pt x="246" y="568"/>
                </a:lnTo>
                <a:lnTo>
                  <a:pt x="244" y="568"/>
                </a:lnTo>
                <a:lnTo>
                  <a:pt x="242" y="570"/>
                </a:lnTo>
                <a:lnTo>
                  <a:pt x="242" y="572"/>
                </a:lnTo>
                <a:lnTo>
                  <a:pt x="236" y="576"/>
                </a:lnTo>
                <a:lnTo>
                  <a:pt x="234" y="576"/>
                </a:lnTo>
                <a:lnTo>
                  <a:pt x="230" y="578"/>
                </a:lnTo>
                <a:lnTo>
                  <a:pt x="228" y="576"/>
                </a:lnTo>
                <a:lnTo>
                  <a:pt x="226" y="576"/>
                </a:lnTo>
                <a:lnTo>
                  <a:pt x="226" y="574"/>
                </a:lnTo>
                <a:lnTo>
                  <a:pt x="224" y="570"/>
                </a:lnTo>
                <a:lnTo>
                  <a:pt x="224" y="568"/>
                </a:lnTo>
                <a:lnTo>
                  <a:pt x="224" y="566"/>
                </a:lnTo>
                <a:lnTo>
                  <a:pt x="224" y="562"/>
                </a:lnTo>
                <a:lnTo>
                  <a:pt x="224" y="560"/>
                </a:lnTo>
                <a:lnTo>
                  <a:pt x="224" y="558"/>
                </a:lnTo>
                <a:lnTo>
                  <a:pt x="224" y="556"/>
                </a:lnTo>
                <a:lnTo>
                  <a:pt x="222" y="550"/>
                </a:lnTo>
                <a:lnTo>
                  <a:pt x="218" y="536"/>
                </a:lnTo>
                <a:lnTo>
                  <a:pt x="214" y="534"/>
                </a:lnTo>
                <a:lnTo>
                  <a:pt x="214" y="532"/>
                </a:lnTo>
                <a:lnTo>
                  <a:pt x="210" y="530"/>
                </a:lnTo>
                <a:lnTo>
                  <a:pt x="208" y="530"/>
                </a:lnTo>
                <a:lnTo>
                  <a:pt x="206" y="528"/>
                </a:lnTo>
                <a:lnTo>
                  <a:pt x="204" y="526"/>
                </a:lnTo>
                <a:lnTo>
                  <a:pt x="202" y="522"/>
                </a:lnTo>
                <a:lnTo>
                  <a:pt x="196" y="514"/>
                </a:lnTo>
                <a:lnTo>
                  <a:pt x="188" y="504"/>
                </a:lnTo>
                <a:lnTo>
                  <a:pt x="186" y="502"/>
                </a:lnTo>
                <a:lnTo>
                  <a:pt x="184" y="500"/>
                </a:lnTo>
                <a:lnTo>
                  <a:pt x="180" y="496"/>
                </a:lnTo>
                <a:lnTo>
                  <a:pt x="168" y="486"/>
                </a:lnTo>
                <a:lnTo>
                  <a:pt x="166" y="484"/>
                </a:lnTo>
                <a:lnTo>
                  <a:pt x="166" y="482"/>
                </a:lnTo>
                <a:lnTo>
                  <a:pt x="166" y="480"/>
                </a:lnTo>
                <a:lnTo>
                  <a:pt x="164" y="480"/>
                </a:lnTo>
                <a:lnTo>
                  <a:pt x="164" y="478"/>
                </a:lnTo>
                <a:lnTo>
                  <a:pt x="162" y="474"/>
                </a:lnTo>
                <a:lnTo>
                  <a:pt x="160" y="474"/>
                </a:lnTo>
                <a:lnTo>
                  <a:pt x="154" y="472"/>
                </a:lnTo>
                <a:lnTo>
                  <a:pt x="154" y="468"/>
                </a:lnTo>
                <a:lnTo>
                  <a:pt x="154" y="466"/>
                </a:lnTo>
                <a:lnTo>
                  <a:pt x="152" y="464"/>
                </a:lnTo>
                <a:lnTo>
                  <a:pt x="150" y="460"/>
                </a:lnTo>
                <a:lnTo>
                  <a:pt x="148" y="458"/>
                </a:lnTo>
                <a:lnTo>
                  <a:pt x="148" y="460"/>
                </a:lnTo>
                <a:lnTo>
                  <a:pt x="144" y="458"/>
                </a:lnTo>
                <a:lnTo>
                  <a:pt x="142" y="454"/>
                </a:lnTo>
                <a:lnTo>
                  <a:pt x="144" y="450"/>
                </a:lnTo>
                <a:lnTo>
                  <a:pt x="144" y="444"/>
                </a:lnTo>
                <a:lnTo>
                  <a:pt x="144" y="448"/>
                </a:lnTo>
                <a:lnTo>
                  <a:pt x="142" y="450"/>
                </a:lnTo>
                <a:lnTo>
                  <a:pt x="142" y="452"/>
                </a:lnTo>
                <a:lnTo>
                  <a:pt x="140" y="452"/>
                </a:lnTo>
                <a:lnTo>
                  <a:pt x="142" y="448"/>
                </a:lnTo>
                <a:lnTo>
                  <a:pt x="146" y="436"/>
                </a:lnTo>
                <a:lnTo>
                  <a:pt x="146" y="434"/>
                </a:lnTo>
                <a:lnTo>
                  <a:pt x="148" y="434"/>
                </a:lnTo>
                <a:lnTo>
                  <a:pt x="148" y="432"/>
                </a:lnTo>
                <a:lnTo>
                  <a:pt x="150" y="426"/>
                </a:lnTo>
                <a:lnTo>
                  <a:pt x="150" y="414"/>
                </a:lnTo>
                <a:lnTo>
                  <a:pt x="150" y="416"/>
                </a:lnTo>
                <a:lnTo>
                  <a:pt x="150" y="418"/>
                </a:lnTo>
                <a:lnTo>
                  <a:pt x="148" y="416"/>
                </a:lnTo>
                <a:lnTo>
                  <a:pt x="150" y="410"/>
                </a:lnTo>
                <a:lnTo>
                  <a:pt x="152" y="408"/>
                </a:lnTo>
                <a:lnTo>
                  <a:pt x="152" y="406"/>
                </a:lnTo>
                <a:lnTo>
                  <a:pt x="150" y="394"/>
                </a:lnTo>
                <a:lnTo>
                  <a:pt x="148" y="394"/>
                </a:lnTo>
                <a:lnTo>
                  <a:pt x="148" y="392"/>
                </a:lnTo>
                <a:lnTo>
                  <a:pt x="148" y="390"/>
                </a:lnTo>
                <a:lnTo>
                  <a:pt x="144" y="386"/>
                </a:lnTo>
                <a:lnTo>
                  <a:pt x="144" y="382"/>
                </a:lnTo>
                <a:lnTo>
                  <a:pt x="144" y="378"/>
                </a:lnTo>
                <a:lnTo>
                  <a:pt x="144" y="376"/>
                </a:lnTo>
                <a:lnTo>
                  <a:pt x="142" y="376"/>
                </a:lnTo>
                <a:lnTo>
                  <a:pt x="140" y="376"/>
                </a:lnTo>
                <a:lnTo>
                  <a:pt x="130" y="370"/>
                </a:lnTo>
                <a:lnTo>
                  <a:pt x="126" y="364"/>
                </a:lnTo>
                <a:lnTo>
                  <a:pt x="124" y="360"/>
                </a:lnTo>
                <a:lnTo>
                  <a:pt x="122" y="358"/>
                </a:lnTo>
                <a:lnTo>
                  <a:pt x="120" y="356"/>
                </a:lnTo>
                <a:lnTo>
                  <a:pt x="118" y="356"/>
                </a:lnTo>
                <a:lnTo>
                  <a:pt x="114" y="350"/>
                </a:lnTo>
                <a:lnTo>
                  <a:pt x="114" y="348"/>
                </a:lnTo>
                <a:lnTo>
                  <a:pt x="110" y="346"/>
                </a:lnTo>
                <a:lnTo>
                  <a:pt x="108" y="346"/>
                </a:lnTo>
                <a:lnTo>
                  <a:pt x="108" y="344"/>
                </a:lnTo>
                <a:lnTo>
                  <a:pt x="110" y="342"/>
                </a:lnTo>
                <a:lnTo>
                  <a:pt x="110" y="340"/>
                </a:lnTo>
                <a:lnTo>
                  <a:pt x="112" y="340"/>
                </a:lnTo>
                <a:lnTo>
                  <a:pt x="114" y="338"/>
                </a:lnTo>
                <a:lnTo>
                  <a:pt x="116" y="336"/>
                </a:lnTo>
                <a:lnTo>
                  <a:pt x="116" y="334"/>
                </a:lnTo>
                <a:lnTo>
                  <a:pt x="114" y="332"/>
                </a:lnTo>
                <a:lnTo>
                  <a:pt x="112" y="334"/>
                </a:lnTo>
                <a:lnTo>
                  <a:pt x="112" y="336"/>
                </a:lnTo>
                <a:lnTo>
                  <a:pt x="112" y="338"/>
                </a:lnTo>
                <a:lnTo>
                  <a:pt x="110" y="338"/>
                </a:lnTo>
                <a:lnTo>
                  <a:pt x="108" y="340"/>
                </a:lnTo>
                <a:lnTo>
                  <a:pt x="102" y="338"/>
                </a:lnTo>
                <a:lnTo>
                  <a:pt x="100" y="336"/>
                </a:lnTo>
                <a:lnTo>
                  <a:pt x="98" y="338"/>
                </a:lnTo>
                <a:lnTo>
                  <a:pt x="94" y="340"/>
                </a:lnTo>
                <a:lnTo>
                  <a:pt x="92" y="340"/>
                </a:lnTo>
                <a:lnTo>
                  <a:pt x="88" y="336"/>
                </a:lnTo>
                <a:lnTo>
                  <a:pt x="86" y="334"/>
                </a:lnTo>
                <a:lnTo>
                  <a:pt x="86" y="330"/>
                </a:lnTo>
                <a:lnTo>
                  <a:pt x="84" y="326"/>
                </a:lnTo>
                <a:lnTo>
                  <a:pt x="82" y="324"/>
                </a:lnTo>
                <a:lnTo>
                  <a:pt x="80" y="324"/>
                </a:lnTo>
                <a:lnTo>
                  <a:pt x="78" y="324"/>
                </a:lnTo>
                <a:lnTo>
                  <a:pt x="76" y="324"/>
                </a:lnTo>
                <a:lnTo>
                  <a:pt x="74" y="320"/>
                </a:lnTo>
                <a:lnTo>
                  <a:pt x="74" y="318"/>
                </a:lnTo>
                <a:lnTo>
                  <a:pt x="72" y="318"/>
                </a:lnTo>
                <a:lnTo>
                  <a:pt x="72" y="316"/>
                </a:lnTo>
                <a:lnTo>
                  <a:pt x="70" y="314"/>
                </a:lnTo>
                <a:lnTo>
                  <a:pt x="68" y="312"/>
                </a:lnTo>
                <a:lnTo>
                  <a:pt x="66" y="312"/>
                </a:lnTo>
                <a:lnTo>
                  <a:pt x="64" y="312"/>
                </a:lnTo>
                <a:lnTo>
                  <a:pt x="62" y="312"/>
                </a:lnTo>
                <a:lnTo>
                  <a:pt x="56" y="306"/>
                </a:lnTo>
                <a:lnTo>
                  <a:pt x="56" y="304"/>
                </a:lnTo>
                <a:lnTo>
                  <a:pt x="58" y="302"/>
                </a:lnTo>
                <a:lnTo>
                  <a:pt x="58" y="300"/>
                </a:lnTo>
                <a:lnTo>
                  <a:pt x="56" y="296"/>
                </a:lnTo>
                <a:lnTo>
                  <a:pt x="54" y="292"/>
                </a:lnTo>
                <a:lnTo>
                  <a:pt x="50" y="290"/>
                </a:lnTo>
                <a:lnTo>
                  <a:pt x="48" y="284"/>
                </a:lnTo>
                <a:lnTo>
                  <a:pt x="44" y="278"/>
                </a:lnTo>
                <a:lnTo>
                  <a:pt x="42" y="278"/>
                </a:lnTo>
                <a:lnTo>
                  <a:pt x="38" y="276"/>
                </a:lnTo>
                <a:lnTo>
                  <a:pt x="38" y="272"/>
                </a:lnTo>
                <a:lnTo>
                  <a:pt x="38" y="270"/>
                </a:lnTo>
                <a:lnTo>
                  <a:pt x="38" y="268"/>
                </a:lnTo>
                <a:lnTo>
                  <a:pt x="44" y="270"/>
                </a:lnTo>
                <a:lnTo>
                  <a:pt x="48" y="272"/>
                </a:lnTo>
                <a:lnTo>
                  <a:pt x="50" y="272"/>
                </a:lnTo>
                <a:lnTo>
                  <a:pt x="54" y="276"/>
                </a:lnTo>
                <a:lnTo>
                  <a:pt x="56" y="276"/>
                </a:lnTo>
                <a:lnTo>
                  <a:pt x="62" y="278"/>
                </a:lnTo>
                <a:lnTo>
                  <a:pt x="64" y="278"/>
                </a:lnTo>
                <a:lnTo>
                  <a:pt x="66" y="276"/>
                </a:lnTo>
                <a:lnTo>
                  <a:pt x="70" y="278"/>
                </a:lnTo>
                <a:lnTo>
                  <a:pt x="70" y="280"/>
                </a:lnTo>
                <a:lnTo>
                  <a:pt x="70" y="282"/>
                </a:lnTo>
                <a:lnTo>
                  <a:pt x="76" y="284"/>
                </a:lnTo>
                <a:lnTo>
                  <a:pt x="84" y="286"/>
                </a:lnTo>
                <a:lnTo>
                  <a:pt x="86" y="284"/>
                </a:lnTo>
                <a:lnTo>
                  <a:pt x="84" y="284"/>
                </a:lnTo>
                <a:lnTo>
                  <a:pt x="84" y="282"/>
                </a:lnTo>
                <a:lnTo>
                  <a:pt x="80" y="282"/>
                </a:lnTo>
                <a:lnTo>
                  <a:pt x="78" y="282"/>
                </a:lnTo>
                <a:lnTo>
                  <a:pt x="76" y="284"/>
                </a:lnTo>
                <a:lnTo>
                  <a:pt x="74" y="282"/>
                </a:lnTo>
                <a:lnTo>
                  <a:pt x="74" y="278"/>
                </a:lnTo>
                <a:lnTo>
                  <a:pt x="74" y="276"/>
                </a:lnTo>
                <a:lnTo>
                  <a:pt x="70" y="274"/>
                </a:lnTo>
                <a:lnTo>
                  <a:pt x="72" y="270"/>
                </a:lnTo>
                <a:lnTo>
                  <a:pt x="74" y="270"/>
                </a:lnTo>
                <a:lnTo>
                  <a:pt x="78" y="268"/>
                </a:lnTo>
                <a:lnTo>
                  <a:pt x="80" y="266"/>
                </a:lnTo>
                <a:lnTo>
                  <a:pt x="80" y="268"/>
                </a:lnTo>
                <a:lnTo>
                  <a:pt x="82" y="268"/>
                </a:lnTo>
                <a:lnTo>
                  <a:pt x="82" y="266"/>
                </a:lnTo>
                <a:lnTo>
                  <a:pt x="82" y="262"/>
                </a:lnTo>
                <a:lnTo>
                  <a:pt x="84" y="262"/>
                </a:lnTo>
                <a:lnTo>
                  <a:pt x="84" y="260"/>
                </a:lnTo>
                <a:lnTo>
                  <a:pt x="84" y="258"/>
                </a:lnTo>
                <a:lnTo>
                  <a:pt x="84" y="252"/>
                </a:lnTo>
                <a:lnTo>
                  <a:pt x="86" y="248"/>
                </a:lnTo>
                <a:lnTo>
                  <a:pt x="88" y="246"/>
                </a:lnTo>
                <a:lnTo>
                  <a:pt x="90" y="244"/>
                </a:lnTo>
                <a:lnTo>
                  <a:pt x="90" y="242"/>
                </a:lnTo>
                <a:lnTo>
                  <a:pt x="90" y="240"/>
                </a:lnTo>
                <a:lnTo>
                  <a:pt x="86" y="232"/>
                </a:lnTo>
                <a:lnTo>
                  <a:pt x="84" y="232"/>
                </a:lnTo>
                <a:lnTo>
                  <a:pt x="82" y="230"/>
                </a:lnTo>
                <a:lnTo>
                  <a:pt x="80" y="228"/>
                </a:lnTo>
                <a:lnTo>
                  <a:pt x="80" y="224"/>
                </a:lnTo>
                <a:lnTo>
                  <a:pt x="78" y="220"/>
                </a:lnTo>
                <a:lnTo>
                  <a:pt x="76" y="220"/>
                </a:lnTo>
                <a:lnTo>
                  <a:pt x="76" y="218"/>
                </a:lnTo>
                <a:lnTo>
                  <a:pt x="74" y="216"/>
                </a:lnTo>
                <a:lnTo>
                  <a:pt x="72" y="214"/>
                </a:lnTo>
                <a:lnTo>
                  <a:pt x="68" y="204"/>
                </a:lnTo>
                <a:lnTo>
                  <a:pt x="60" y="188"/>
                </a:lnTo>
                <a:lnTo>
                  <a:pt x="58" y="186"/>
                </a:lnTo>
                <a:lnTo>
                  <a:pt x="52" y="186"/>
                </a:lnTo>
                <a:lnTo>
                  <a:pt x="50" y="184"/>
                </a:lnTo>
                <a:lnTo>
                  <a:pt x="50" y="182"/>
                </a:lnTo>
                <a:lnTo>
                  <a:pt x="48" y="180"/>
                </a:lnTo>
                <a:lnTo>
                  <a:pt x="46" y="178"/>
                </a:lnTo>
                <a:lnTo>
                  <a:pt x="44" y="176"/>
                </a:lnTo>
                <a:lnTo>
                  <a:pt x="36" y="170"/>
                </a:lnTo>
                <a:lnTo>
                  <a:pt x="30" y="160"/>
                </a:lnTo>
                <a:lnTo>
                  <a:pt x="32" y="150"/>
                </a:lnTo>
                <a:lnTo>
                  <a:pt x="32" y="142"/>
                </a:lnTo>
                <a:lnTo>
                  <a:pt x="32" y="136"/>
                </a:lnTo>
                <a:lnTo>
                  <a:pt x="32" y="134"/>
                </a:lnTo>
                <a:lnTo>
                  <a:pt x="32" y="132"/>
                </a:lnTo>
                <a:lnTo>
                  <a:pt x="32" y="130"/>
                </a:lnTo>
                <a:lnTo>
                  <a:pt x="32" y="128"/>
                </a:lnTo>
                <a:lnTo>
                  <a:pt x="28" y="122"/>
                </a:lnTo>
                <a:lnTo>
                  <a:pt x="26" y="120"/>
                </a:lnTo>
                <a:lnTo>
                  <a:pt x="24" y="122"/>
                </a:lnTo>
                <a:lnTo>
                  <a:pt x="24" y="124"/>
                </a:lnTo>
                <a:lnTo>
                  <a:pt x="24" y="126"/>
                </a:lnTo>
                <a:lnTo>
                  <a:pt x="24" y="122"/>
                </a:lnTo>
                <a:lnTo>
                  <a:pt x="24" y="120"/>
                </a:lnTo>
                <a:lnTo>
                  <a:pt x="24" y="116"/>
                </a:lnTo>
                <a:lnTo>
                  <a:pt x="26" y="114"/>
                </a:lnTo>
                <a:lnTo>
                  <a:pt x="26" y="108"/>
                </a:lnTo>
                <a:lnTo>
                  <a:pt x="26" y="102"/>
                </a:lnTo>
                <a:lnTo>
                  <a:pt x="20" y="92"/>
                </a:lnTo>
                <a:lnTo>
                  <a:pt x="20" y="84"/>
                </a:lnTo>
                <a:lnTo>
                  <a:pt x="20" y="82"/>
                </a:lnTo>
                <a:lnTo>
                  <a:pt x="20" y="80"/>
                </a:lnTo>
                <a:lnTo>
                  <a:pt x="20" y="78"/>
                </a:lnTo>
                <a:lnTo>
                  <a:pt x="18" y="76"/>
                </a:lnTo>
                <a:lnTo>
                  <a:pt x="16" y="68"/>
                </a:lnTo>
                <a:lnTo>
                  <a:pt x="12" y="62"/>
                </a:lnTo>
                <a:lnTo>
                  <a:pt x="10" y="56"/>
                </a:lnTo>
                <a:lnTo>
                  <a:pt x="12" y="54"/>
                </a:lnTo>
                <a:lnTo>
                  <a:pt x="14" y="46"/>
                </a:lnTo>
                <a:lnTo>
                  <a:pt x="16" y="44"/>
                </a:lnTo>
                <a:lnTo>
                  <a:pt x="16" y="42"/>
                </a:lnTo>
                <a:lnTo>
                  <a:pt x="14" y="40"/>
                </a:lnTo>
                <a:lnTo>
                  <a:pt x="12" y="40"/>
                </a:lnTo>
                <a:lnTo>
                  <a:pt x="12" y="38"/>
                </a:lnTo>
                <a:lnTo>
                  <a:pt x="8" y="32"/>
                </a:lnTo>
                <a:lnTo>
                  <a:pt x="6" y="30"/>
                </a:lnTo>
                <a:lnTo>
                  <a:pt x="8" y="26"/>
                </a:lnTo>
                <a:lnTo>
                  <a:pt x="8" y="24"/>
                </a:lnTo>
                <a:lnTo>
                  <a:pt x="8" y="20"/>
                </a:lnTo>
                <a:lnTo>
                  <a:pt x="8" y="18"/>
                </a:lnTo>
                <a:lnTo>
                  <a:pt x="6" y="18"/>
                </a:lnTo>
                <a:lnTo>
                  <a:pt x="6" y="16"/>
                </a:lnTo>
                <a:lnTo>
                  <a:pt x="4" y="16"/>
                </a:lnTo>
                <a:lnTo>
                  <a:pt x="4" y="14"/>
                </a:lnTo>
                <a:lnTo>
                  <a:pt x="2" y="10"/>
                </a:lnTo>
                <a:lnTo>
                  <a:pt x="0" y="4"/>
                </a:lnTo>
                <a:lnTo>
                  <a:pt x="2" y="2"/>
                </a:lnTo>
                <a:lnTo>
                  <a:pt x="2" y="0"/>
                </a:lnTo>
                <a:lnTo>
                  <a:pt x="4" y="0"/>
                </a:lnTo>
                <a:lnTo>
                  <a:pt x="12" y="2"/>
                </a:lnTo>
                <a:lnTo>
                  <a:pt x="20" y="2"/>
                </a:lnTo>
                <a:lnTo>
                  <a:pt x="30" y="4"/>
                </a:lnTo>
                <a:lnTo>
                  <a:pt x="40" y="6"/>
                </a:lnTo>
                <a:lnTo>
                  <a:pt x="54" y="8"/>
                </a:lnTo>
                <a:lnTo>
                  <a:pt x="68" y="10"/>
                </a:lnTo>
                <a:lnTo>
                  <a:pt x="76" y="10"/>
                </a:lnTo>
                <a:lnTo>
                  <a:pt x="86" y="12"/>
                </a:lnTo>
                <a:lnTo>
                  <a:pt x="92" y="12"/>
                </a:lnTo>
                <a:lnTo>
                  <a:pt x="100" y="14"/>
                </a:lnTo>
                <a:lnTo>
                  <a:pt x="106" y="14"/>
                </a:lnTo>
                <a:lnTo>
                  <a:pt x="102" y="22"/>
                </a:lnTo>
                <a:lnTo>
                  <a:pt x="100" y="24"/>
                </a:lnTo>
                <a:lnTo>
                  <a:pt x="108" y="30"/>
                </a:lnTo>
                <a:lnTo>
                  <a:pt x="118" y="36"/>
                </a:lnTo>
                <a:lnTo>
                  <a:pt x="130" y="42"/>
                </a:lnTo>
                <a:lnTo>
                  <a:pt x="138" y="48"/>
                </a:lnTo>
                <a:lnTo>
                  <a:pt x="144" y="52"/>
                </a:lnTo>
                <a:lnTo>
                  <a:pt x="158" y="60"/>
                </a:lnTo>
                <a:lnTo>
                  <a:pt x="170" y="68"/>
                </a:lnTo>
                <a:lnTo>
                  <a:pt x="178" y="72"/>
                </a:lnTo>
                <a:lnTo>
                  <a:pt x="192" y="82"/>
                </a:lnTo>
                <a:lnTo>
                  <a:pt x="200" y="86"/>
                </a:lnTo>
                <a:lnTo>
                  <a:pt x="214" y="94"/>
                </a:lnTo>
                <a:lnTo>
                  <a:pt x="236" y="108"/>
                </a:lnTo>
                <a:lnTo>
                  <a:pt x="250" y="116"/>
                </a:lnTo>
                <a:lnTo>
                  <a:pt x="282" y="122"/>
                </a:lnTo>
                <a:lnTo>
                  <a:pt x="286" y="122"/>
                </a:lnTo>
                <a:lnTo>
                  <a:pt x="302" y="126"/>
                </a:lnTo>
                <a:lnTo>
                  <a:pt x="318" y="128"/>
                </a:lnTo>
                <a:lnTo>
                  <a:pt x="338" y="130"/>
                </a:lnTo>
                <a:lnTo>
                  <a:pt x="348" y="132"/>
                </a:lnTo>
                <a:lnTo>
                  <a:pt x="350" y="132"/>
                </a:lnTo>
                <a:lnTo>
                  <a:pt x="376" y="136"/>
                </a:lnTo>
                <a:lnTo>
                  <a:pt x="376" y="134"/>
                </a:lnTo>
                <a:lnTo>
                  <a:pt x="376" y="130"/>
                </a:lnTo>
                <a:lnTo>
                  <a:pt x="376" y="126"/>
                </a:lnTo>
                <a:lnTo>
                  <a:pt x="376" y="122"/>
                </a:lnTo>
                <a:lnTo>
                  <a:pt x="378" y="116"/>
                </a:lnTo>
                <a:lnTo>
                  <a:pt x="378" y="112"/>
                </a:lnTo>
                <a:lnTo>
                  <a:pt x="380" y="112"/>
                </a:lnTo>
                <a:lnTo>
                  <a:pt x="392" y="114"/>
                </a:lnTo>
                <a:lnTo>
                  <a:pt x="400" y="114"/>
                </a:lnTo>
                <a:lnTo>
                  <a:pt x="404" y="114"/>
                </a:lnTo>
                <a:lnTo>
                  <a:pt x="406" y="116"/>
                </a:lnTo>
                <a:lnTo>
                  <a:pt x="410" y="116"/>
                </a:lnTo>
                <a:lnTo>
                  <a:pt x="412" y="116"/>
                </a:lnTo>
                <a:lnTo>
                  <a:pt x="416" y="116"/>
                </a:lnTo>
                <a:lnTo>
                  <a:pt x="420" y="116"/>
                </a:lnTo>
                <a:lnTo>
                  <a:pt x="424" y="118"/>
                </a:lnTo>
                <a:lnTo>
                  <a:pt x="426" y="118"/>
                </a:lnTo>
                <a:lnTo>
                  <a:pt x="428" y="118"/>
                </a:lnTo>
                <a:lnTo>
                  <a:pt x="448" y="120"/>
                </a:lnTo>
                <a:lnTo>
                  <a:pt x="452" y="120"/>
                </a:lnTo>
                <a:lnTo>
                  <a:pt x="452" y="122"/>
                </a:lnTo>
                <a:lnTo>
                  <a:pt x="454" y="122"/>
                </a:lnTo>
                <a:lnTo>
                  <a:pt x="454" y="124"/>
                </a:lnTo>
                <a:lnTo>
                  <a:pt x="456" y="124"/>
                </a:lnTo>
                <a:lnTo>
                  <a:pt x="458" y="124"/>
                </a:lnTo>
                <a:lnTo>
                  <a:pt x="460" y="128"/>
                </a:lnTo>
                <a:lnTo>
                  <a:pt x="460" y="130"/>
                </a:lnTo>
                <a:lnTo>
                  <a:pt x="462" y="132"/>
                </a:lnTo>
                <a:lnTo>
                  <a:pt x="462" y="134"/>
                </a:lnTo>
                <a:lnTo>
                  <a:pt x="464" y="140"/>
                </a:lnTo>
                <a:lnTo>
                  <a:pt x="466" y="142"/>
                </a:lnTo>
                <a:lnTo>
                  <a:pt x="470" y="144"/>
                </a:lnTo>
                <a:lnTo>
                  <a:pt x="472" y="144"/>
                </a:lnTo>
                <a:lnTo>
                  <a:pt x="474" y="146"/>
                </a:lnTo>
                <a:lnTo>
                  <a:pt x="478" y="150"/>
                </a:lnTo>
                <a:lnTo>
                  <a:pt x="478" y="152"/>
                </a:lnTo>
                <a:lnTo>
                  <a:pt x="480" y="152"/>
                </a:lnTo>
                <a:lnTo>
                  <a:pt x="482" y="156"/>
                </a:lnTo>
                <a:lnTo>
                  <a:pt x="482" y="158"/>
                </a:lnTo>
                <a:lnTo>
                  <a:pt x="484" y="160"/>
                </a:lnTo>
                <a:lnTo>
                  <a:pt x="488" y="164"/>
                </a:lnTo>
                <a:lnTo>
                  <a:pt x="490" y="164"/>
                </a:lnTo>
                <a:lnTo>
                  <a:pt x="492" y="168"/>
                </a:lnTo>
                <a:lnTo>
                  <a:pt x="492" y="170"/>
                </a:lnTo>
                <a:lnTo>
                  <a:pt x="496" y="176"/>
                </a:lnTo>
                <a:lnTo>
                  <a:pt x="502" y="180"/>
                </a:lnTo>
                <a:lnTo>
                  <a:pt x="504" y="180"/>
                </a:lnTo>
                <a:lnTo>
                  <a:pt x="506" y="182"/>
                </a:lnTo>
                <a:lnTo>
                  <a:pt x="508" y="184"/>
                </a:lnTo>
                <a:lnTo>
                  <a:pt x="510" y="186"/>
                </a:lnTo>
                <a:lnTo>
                  <a:pt x="512" y="190"/>
                </a:lnTo>
                <a:lnTo>
                  <a:pt x="516" y="192"/>
                </a:lnTo>
                <a:lnTo>
                  <a:pt x="516" y="194"/>
                </a:lnTo>
                <a:lnTo>
                  <a:pt x="518" y="196"/>
                </a:lnTo>
                <a:lnTo>
                  <a:pt x="518" y="200"/>
                </a:lnTo>
                <a:lnTo>
                  <a:pt x="520" y="204"/>
                </a:lnTo>
                <a:lnTo>
                  <a:pt x="522" y="208"/>
                </a:lnTo>
                <a:lnTo>
                  <a:pt x="524" y="212"/>
                </a:lnTo>
                <a:lnTo>
                  <a:pt x="524" y="216"/>
                </a:lnTo>
                <a:lnTo>
                  <a:pt x="526" y="216"/>
                </a:lnTo>
                <a:lnTo>
                  <a:pt x="524" y="220"/>
                </a:lnTo>
                <a:lnTo>
                  <a:pt x="524" y="222"/>
                </a:lnTo>
                <a:lnTo>
                  <a:pt x="524" y="224"/>
                </a:lnTo>
                <a:lnTo>
                  <a:pt x="524" y="228"/>
                </a:lnTo>
                <a:lnTo>
                  <a:pt x="528" y="244"/>
                </a:lnTo>
                <a:lnTo>
                  <a:pt x="532" y="248"/>
                </a:lnTo>
                <a:lnTo>
                  <a:pt x="534" y="250"/>
                </a:lnTo>
                <a:lnTo>
                  <a:pt x="536" y="252"/>
                </a:lnTo>
                <a:lnTo>
                  <a:pt x="538" y="252"/>
                </a:lnTo>
                <a:lnTo>
                  <a:pt x="540" y="252"/>
                </a:lnTo>
                <a:lnTo>
                  <a:pt x="540" y="254"/>
                </a:lnTo>
                <a:lnTo>
                  <a:pt x="542" y="254"/>
                </a:lnTo>
                <a:lnTo>
                  <a:pt x="542" y="256"/>
                </a:lnTo>
                <a:lnTo>
                  <a:pt x="544" y="258"/>
                </a:lnTo>
                <a:lnTo>
                  <a:pt x="548" y="262"/>
                </a:lnTo>
                <a:lnTo>
                  <a:pt x="550" y="264"/>
                </a:lnTo>
                <a:lnTo>
                  <a:pt x="552" y="266"/>
                </a:lnTo>
                <a:lnTo>
                  <a:pt x="556" y="266"/>
                </a:lnTo>
                <a:lnTo>
                  <a:pt x="562" y="272"/>
                </a:lnTo>
                <a:lnTo>
                  <a:pt x="572" y="278"/>
                </a:lnTo>
                <a:lnTo>
                  <a:pt x="574" y="280"/>
                </a:lnTo>
                <a:lnTo>
                  <a:pt x="576" y="282"/>
                </a:lnTo>
                <a:lnTo>
                  <a:pt x="578" y="282"/>
                </a:lnTo>
                <a:lnTo>
                  <a:pt x="582" y="284"/>
                </a:lnTo>
                <a:lnTo>
                  <a:pt x="588" y="286"/>
                </a:lnTo>
                <a:lnTo>
                  <a:pt x="592" y="282"/>
                </a:lnTo>
                <a:lnTo>
                  <a:pt x="598" y="276"/>
                </a:lnTo>
                <a:lnTo>
                  <a:pt x="602" y="272"/>
                </a:lnTo>
                <a:lnTo>
                  <a:pt x="604" y="268"/>
                </a:lnTo>
                <a:lnTo>
                  <a:pt x="606" y="262"/>
                </a:lnTo>
                <a:lnTo>
                  <a:pt x="612" y="246"/>
                </a:lnTo>
                <a:lnTo>
                  <a:pt x="618" y="246"/>
                </a:lnTo>
                <a:lnTo>
                  <a:pt x="622" y="246"/>
                </a:lnTo>
                <a:lnTo>
                  <a:pt x="628" y="242"/>
                </a:lnTo>
                <a:lnTo>
                  <a:pt x="630" y="240"/>
                </a:lnTo>
                <a:lnTo>
                  <a:pt x="632" y="242"/>
                </a:lnTo>
                <a:lnTo>
                  <a:pt x="634" y="244"/>
                </a:lnTo>
                <a:lnTo>
                  <a:pt x="638" y="244"/>
                </a:lnTo>
                <a:lnTo>
                  <a:pt x="640" y="246"/>
                </a:lnTo>
                <a:lnTo>
                  <a:pt x="642" y="246"/>
                </a:lnTo>
                <a:lnTo>
                  <a:pt x="644" y="246"/>
                </a:lnTo>
                <a:lnTo>
                  <a:pt x="648" y="246"/>
                </a:lnTo>
                <a:lnTo>
                  <a:pt x="652" y="246"/>
                </a:lnTo>
                <a:lnTo>
                  <a:pt x="654" y="246"/>
                </a:lnTo>
                <a:lnTo>
                  <a:pt x="656" y="248"/>
                </a:lnTo>
                <a:lnTo>
                  <a:pt x="660" y="248"/>
                </a:lnTo>
                <a:lnTo>
                  <a:pt x="664" y="248"/>
                </a:lnTo>
                <a:lnTo>
                  <a:pt x="668" y="248"/>
                </a:lnTo>
                <a:lnTo>
                  <a:pt x="670" y="248"/>
                </a:lnTo>
                <a:lnTo>
                  <a:pt x="672" y="254"/>
                </a:lnTo>
                <a:lnTo>
                  <a:pt x="672" y="256"/>
                </a:lnTo>
                <a:lnTo>
                  <a:pt x="674" y="258"/>
                </a:lnTo>
                <a:lnTo>
                  <a:pt x="678" y="262"/>
                </a:lnTo>
                <a:lnTo>
                  <a:pt x="682" y="264"/>
                </a:lnTo>
                <a:lnTo>
                  <a:pt x="684" y="266"/>
                </a:lnTo>
                <a:lnTo>
                  <a:pt x="686" y="266"/>
                </a:lnTo>
                <a:lnTo>
                  <a:pt x="686" y="268"/>
                </a:lnTo>
                <a:lnTo>
                  <a:pt x="690" y="274"/>
                </a:lnTo>
                <a:lnTo>
                  <a:pt x="696" y="278"/>
                </a:lnTo>
                <a:lnTo>
                  <a:pt x="702" y="286"/>
                </a:lnTo>
                <a:lnTo>
                  <a:pt x="702" y="294"/>
                </a:lnTo>
                <a:lnTo>
                  <a:pt x="702" y="296"/>
                </a:lnTo>
                <a:lnTo>
                  <a:pt x="704" y="298"/>
                </a:lnTo>
                <a:lnTo>
                  <a:pt x="706" y="300"/>
                </a:lnTo>
                <a:lnTo>
                  <a:pt x="708" y="302"/>
                </a:lnTo>
                <a:lnTo>
                  <a:pt x="708" y="308"/>
                </a:lnTo>
                <a:lnTo>
                  <a:pt x="710" y="310"/>
                </a:lnTo>
                <a:lnTo>
                  <a:pt x="710" y="314"/>
                </a:lnTo>
                <a:lnTo>
                  <a:pt x="712" y="316"/>
                </a:lnTo>
                <a:lnTo>
                  <a:pt x="714" y="320"/>
                </a:lnTo>
                <a:lnTo>
                  <a:pt x="716" y="324"/>
                </a:lnTo>
                <a:lnTo>
                  <a:pt x="716" y="326"/>
                </a:lnTo>
                <a:lnTo>
                  <a:pt x="718" y="332"/>
                </a:lnTo>
                <a:lnTo>
                  <a:pt x="720" y="334"/>
                </a:lnTo>
                <a:lnTo>
                  <a:pt x="722" y="338"/>
                </a:lnTo>
                <a:lnTo>
                  <a:pt x="724" y="338"/>
                </a:lnTo>
                <a:lnTo>
                  <a:pt x="726" y="340"/>
                </a:lnTo>
                <a:lnTo>
                  <a:pt x="728" y="342"/>
                </a:lnTo>
                <a:lnTo>
                  <a:pt x="732" y="350"/>
                </a:lnTo>
                <a:lnTo>
                  <a:pt x="736" y="354"/>
                </a:lnTo>
                <a:lnTo>
                  <a:pt x="736" y="356"/>
                </a:lnTo>
                <a:lnTo>
                  <a:pt x="736" y="358"/>
                </a:lnTo>
                <a:lnTo>
                  <a:pt x="738" y="360"/>
                </a:lnTo>
                <a:lnTo>
                  <a:pt x="740" y="362"/>
                </a:lnTo>
                <a:lnTo>
                  <a:pt x="740" y="364"/>
                </a:lnTo>
                <a:lnTo>
                  <a:pt x="742" y="366"/>
                </a:lnTo>
                <a:lnTo>
                  <a:pt x="742" y="368"/>
                </a:lnTo>
                <a:lnTo>
                  <a:pt x="744" y="368"/>
                </a:lnTo>
                <a:lnTo>
                  <a:pt x="746" y="368"/>
                </a:lnTo>
                <a:lnTo>
                  <a:pt x="750" y="370"/>
                </a:lnTo>
                <a:lnTo>
                  <a:pt x="752" y="372"/>
                </a:lnTo>
                <a:lnTo>
                  <a:pt x="754" y="378"/>
                </a:lnTo>
                <a:lnTo>
                  <a:pt x="754" y="390"/>
                </a:lnTo>
                <a:lnTo>
                  <a:pt x="752" y="400"/>
                </a:lnTo>
                <a:lnTo>
                  <a:pt x="760" y="410"/>
                </a:lnTo>
                <a:lnTo>
                  <a:pt x="760" y="412"/>
                </a:lnTo>
                <a:lnTo>
                  <a:pt x="762" y="414"/>
                </a:lnTo>
                <a:lnTo>
                  <a:pt x="764" y="418"/>
                </a:lnTo>
                <a:lnTo>
                  <a:pt x="766" y="430"/>
                </a:lnTo>
                <a:lnTo>
                  <a:pt x="768" y="434"/>
                </a:lnTo>
                <a:lnTo>
                  <a:pt x="774" y="436"/>
                </a:lnTo>
                <a:lnTo>
                  <a:pt x="776" y="436"/>
                </a:lnTo>
                <a:lnTo>
                  <a:pt x="782" y="440"/>
                </a:lnTo>
                <a:lnTo>
                  <a:pt x="786" y="442"/>
                </a:lnTo>
                <a:lnTo>
                  <a:pt x="788" y="442"/>
                </a:lnTo>
                <a:lnTo>
                  <a:pt x="792" y="444"/>
                </a:lnTo>
                <a:lnTo>
                  <a:pt x="798" y="446"/>
                </a:lnTo>
                <a:lnTo>
                  <a:pt x="802" y="448"/>
                </a:lnTo>
                <a:lnTo>
                  <a:pt x="802" y="450"/>
                </a:lnTo>
                <a:lnTo>
                  <a:pt x="806" y="454"/>
                </a:lnTo>
                <a:lnTo>
                  <a:pt x="810" y="456"/>
                </a:lnTo>
                <a:lnTo>
                  <a:pt x="818" y="456"/>
                </a:lnTo>
                <a:lnTo>
                  <a:pt x="820" y="456"/>
                </a:lnTo>
                <a:lnTo>
                  <a:pt x="828" y="456"/>
                </a:lnTo>
                <a:lnTo>
                  <a:pt x="830" y="456"/>
                </a:lnTo>
                <a:lnTo>
                  <a:pt x="836" y="458"/>
                </a:lnTo>
                <a:lnTo>
                  <a:pt x="838" y="460"/>
                </a:lnTo>
                <a:lnTo>
                  <a:pt x="840" y="462"/>
                </a:lnTo>
                <a:lnTo>
                  <a:pt x="842" y="466"/>
                </a:lnTo>
                <a:lnTo>
                  <a:pt x="848" y="468"/>
                </a:lnTo>
                <a:lnTo>
                  <a:pt x="850" y="468"/>
                </a:lnTo>
                <a:lnTo>
                  <a:pt x="852" y="468"/>
                </a:lnTo>
                <a:lnTo>
                  <a:pt x="850" y="466"/>
                </a:lnTo>
                <a:lnTo>
                  <a:pt x="852" y="464"/>
                </a:lnTo>
                <a:lnTo>
                  <a:pt x="856" y="464"/>
                </a:lnTo>
                <a:lnTo>
                  <a:pt x="860" y="462"/>
                </a:lnTo>
                <a:lnTo>
                  <a:pt x="860" y="464"/>
                </a:lnTo>
                <a:lnTo>
                  <a:pt x="860" y="472"/>
                </a:lnTo>
                <a:lnTo>
                  <a:pt x="858" y="478"/>
                </a:lnTo>
                <a:lnTo>
                  <a:pt x="856" y="486"/>
                </a:lnTo>
                <a:lnTo>
                  <a:pt x="854" y="488"/>
                </a:lnTo>
                <a:lnTo>
                  <a:pt x="854" y="490"/>
                </a:lnTo>
                <a:lnTo>
                  <a:pt x="852" y="492"/>
                </a:lnTo>
                <a:lnTo>
                  <a:pt x="852" y="494"/>
                </a:lnTo>
                <a:lnTo>
                  <a:pt x="848" y="498"/>
                </a:lnTo>
                <a:lnTo>
                  <a:pt x="846" y="502"/>
                </a:lnTo>
                <a:lnTo>
                  <a:pt x="844" y="504"/>
                </a:lnTo>
                <a:lnTo>
                  <a:pt x="844" y="506"/>
                </a:lnTo>
                <a:lnTo>
                  <a:pt x="842" y="512"/>
                </a:lnTo>
                <a:lnTo>
                  <a:pt x="838" y="526"/>
                </a:lnTo>
                <a:lnTo>
                  <a:pt x="836" y="530"/>
                </a:lnTo>
                <a:lnTo>
                  <a:pt x="836" y="540"/>
                </a:lnTo>
                <a:lnTo>
                  <a:pt x="834" y="546"/>
                </a:lnTo>
                <a:lnTo>
                  <a:pt x="834" y="548"/>
                </a:lnTo>
                <a:lnTo>
                  <a:pt x="834" y="550"/>
                </a:lnTo>
                <a:lnTo>
                  <a:pt x="832" y="554"/>
                </a:lnTo>
                <a:lnTo>
                  <a:pt x="832" y="564"/>
                </a:lnTo>
                <a:lnTo>
                  <a:pt x="832" y="570"/>
                </a:lnTo>
                <a:lnTo>
                  <a:pt x="830" y="572"/>
                </a:lnTo>
                <a:lnTo>
                  <a:pt x="830" y="578"/>
                </a:lnTo>
                <a:lnTo>
                  <a:pt x="830" y="590"/>
                </a:lnTo>
                <a:lnTo>
                  <a:pt x="828" y="596"/>
                </a:lnTo>
                <a:lnTo>
                  <a:pt x="828" y="600"/>
                </a:lnTo>
                <a:lnTo>
                  <a:pt x="828" y="602"/>
                </a:lnTo>
                <a:lnTo>
                  <a:pt x="828" y="604"/>
                </a:lnTo>
                <a:lnTo>
                  <a:pt x="828" y="606"/>
                </a:lnTo>
                <a:lnTo>
                  <a:pt x="828" y="608"/>
                </a:lnTo>
                <a:lnTo>
                  <a:pt x="828" y="610"/>
                </a:lnTo>
                <a:lnTo>
                  <a:pt x="828" y="614"/>
                </a:lnTo>
                <a:lnTo>
                  <a:pt x="828" y="616"/>
                </a:lnTo>
                <a:lnTo>
                  <a:pt x="830" y="618"/>
                </a:lnTo>
                <a:lnTo>
                  <a:pt x="830" y="620"/>
                </a:lnTo>
                <a:lnTo>
                  <a:pt x="830" y="622"/>
                </a:lnTo>
                <a:lnTo>
                  <a:pt x="828" y="626"/>
                </a:lnTo>
                <a:lnTo>
                  <a:pt x="828" y="628"/>
                </a:lnTo>
                <a:lnTo>
                  <a:pt x="826" y="632"/>
                </a:lnTo>
                <a:lnTo>
                  <a:pt x="826" y="634"/>
                </a:lnTo>
                <a:lnTo>
                  <a:pt x="824" y="636"/>
                </a:lnTo>
                <a:lnTo>
                  <a:pt x="822" y="640"/>
                </a:lnTo>
                <a:lnTo>
                  <a:pt x="822" y="642"/>
                </a:lnTo>
                <a:lnTo>
                  <a:pt x="820" y="644"/>
                </a:lnTo>
                <a:lnTo>
                  <a:pt x="822" y="644"/>
                </a:lnTo>
                <a:lnTo>
                  <a:pt x="826" y="658"/>
                </a:lnTo>
                <a:lnTo>
                  <a:pt x="826" y="662"/>
                </a:lnTo>
                <a:close/>
              </a:path>
            </a:pathLst>
          </a:custGeom>
          <a:solidFill>
            <a:srgbClr val="002060"/>
          </a:solidFill>
          <a:ln w="3175" cmpd="sng">
            <a:solidFill>
              <a:schemeClr val="bg2">
                <a:lumMod val="75000"/>
              </a:schemeClr>
            </a:solidFill>
            <a:round/>
            <a:headEnd/>
            <a:tailEnd/>
          </a:ln>
        </p:spPr>
        <p:txBody>
          <a:bodyPr/>
          <a:lstStyle/>
          <a:p>
            <a:endParaRPr lang="en-US" dirty="0"/>
          </a:p>
        </p:txBody>
      </p:sp>
      <p:sp>
        <p:nvSpPr>
          <p:cNvPr id="130" name="TextBox 129"/>
          <p:cNvSpPr txBox="1"/>
          <p:nvPr/>
        </p:nvSpPr>
        <p:spPr>
          <a:xfrm>
            <a:off x="678253" y="4440248"/>
            <a:ext cx="1351254" cy="276999"/>
          </a:xfrm>
          <a:prstGeom prst="rect">
            <a:avLst/>
          </a:prstGeom>
          <a:noFill/>
        </p:spPr>
        <p:txBody>
          <a:bodyPr wrap="square" rtlCol="0">
            <a:spAutoFit/>
          </a:bodyPr>
          <a:lstStyle/>
          <a:p>
            <a:r>
              <a:rPr lang="en-US" sz="1200" dirty="0">
                <a:solidFill>
                  <a:schemeClr val="bg1">
                    <a:lumMod val="65000"/>
                  </a:schemeClr>
                </a:solidFill>
                <a:latin typeface="+mj-lt"/>
              </a:rPr>
              <a:t>Mexico</a:t>
            </a:r>
          </a:p>
        </p:txBody>
      </p:sp>
      <p:sp>
        <p:nvSpPr>
          <p:cNvPr id="147" name="Content Placeholder 2"/>
          <p:cNvSpPr txBox="1">
            <a:spLocks/>
          </p:cNvSpPr>
          <p:nvPr/>
        </p:nvSpPr>
        <p:spPr>
          <a:xfrm>
            <a:off x="5715000" y="6469380"/>
            <a:ext cx="3414169" cy="381000"/>
          </a:xfrm>
          <a:prstGeom prst="rect">
            <a:avLst/>
          </a:prstGeom>
        </p:spPr>
        <p:txBody>
          <a:bodyPr>
            <a:norm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endParaRPr lang="en-US" sz="500" dirty="0">
              <a:solidFill>
                <a:schemeClr val="bg1">
                  <a:lumMod val="65000"/>
                </a:schemeClr>
              </a:solidFill>
            </a:endParaRPr>
          </a:p>
        </p:txBody>
      </p:sp>
      <p:sp>
        <p:nvSpPr>
          <p:cNvPr id="149" name="Rectangle 2"/>
          <p:cNvSpPr txBox="1">
            <a:spLocks noChangeArrowheads="1"/>
          </p:cNvSpPr>
          <p:nvPr/>
        </p:nvSpPr>
        <p:spPr>
          <a:xfrm>
            <a:off x="609600" y="228600"/>
            <a:ext cx="4800601" cy="610589"/>
          </a:xfrm>
          <a:prstGeom prst="rect">
            <a:avLst/>
          </a:prstGeom>
        </p:spPr>
        <p:txBody>
          <a:bodyPr>
            <a:noAutofit/>
          </a:bodyPr>
          <a:lstStyle>
            <a:lvl1pPr algn="l" defTabSz="457200" rtl="0" eaLnBrk="1" latinLnBrk="0" hangingPunct="1">
              <a:spcBef>
                <a:spcPct val="0"/>
              </a:spcBef>
              <a:buNone/>
              <a:defRPr sz="4400" b="0" i="0" kern="1200">
                <a:solidFill>
                  <a:srgbClr val="128BAD"/>
                </a:solidFill>
                <a:latin typeface="Calibri Light"/>
                <a:ea typeface="+mj-ea"/>
                <a:cs typeface="Calibri Light"/>
              </a:defRPr>
            </a:lvl1pPr>
          </a:lstStyle>
          <a:p>
            <a:r>
              <a:rPr lang="en-US" sz="3800" dirty="0" smtClean="0">
                <a:solidFill>
                  <a:srgbClr val="43B02A"/>
                </a:solidFill>
                <a:latin typeface="+mn-lt"/>
                <a:ea typeface="ＭＳ Ｐゴシック" charset="-128"/>
              </a:rPr>
              <a:t>ENTERPRISE TIMELINE</a:t>
            </a:r>
            <a:endParaRPr lang="en-US" sz="3800" dirty="0">
              <a:solidFill>
                <a:srgbClr val="43B02A"/>
              </a:solidFill>
              <a:latin typeface="+mn-lt"/>
              <a:ea typeface="ＭＳ Ｐゴシック" charset="-128"/>
            </a:endParaRPr>
          </a:p>
        </p:txBody>
      </p:sp>
      <p:sp>
        <p:nvSpPr>
          <p:cNvPr id="152" name="Content Placeholder 2"/>
          <p:cNvSpPr txBox="1">
            <a:spLocks/>
          </p:cNvSpPr>
          <p:nvPr/>
        </p:nvSpPr>
        <p:spPr>
          <a:xfrm>
            <a:off x="0" y="6406092"/>
            <a:ext cx="9144000" cy="223308"/>
          </a:xfrm>
          <a:prstGeom prst="rect">
            <a:avLst/>
          </a:prstGeom>
        </p:spPr>
        <p:txBody>
          <a:bodyPr lIns="0" tIns="0" rIns="0" bIns="0">
            <a:no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sz="900" b="1" spc="80" dirty="0" smtClean="0">
                <a:solidFill>
                  <a:srgbClr val="B4DFAA"/>
                </a:solidFill>
              </a:rPr>
              <a:t>CONFIDENTIAL : </a:t>
            </a:r>
            <a:r>
              <a:rPr lang="en-US" sz="900" b="1" spc="80" dirty="0">
                <a:solidFill>
                  <a:srgbClr val="B4DFAA"/>
                </a:solidFill>
              </a:rPr>
              <a:t>NOT FOR FURTHER </a:t>
            </a:r>
            <a:r>
              <a:rPr lang="en-US" sz="900" b="1" spc="80" dirty="0" smtClean="0">
                <a:solidFill>
                  <a:srgbClr val="B4DFAA"/>
                </a:solidFill>
              </a:rPr>
              <a:t>DISTRIBUTION</a:t>
            </a:r>
            <a:endParaRPr lang="en-US" sz="900" spc="80" dirty="0">
              <a:solidFill>
                <a:srgbClr val="B4DFAA"/>
              </a:solidFill>
            </a:endParaRPr>
          </a:p>
        </p:txBody>
      </p:sp>
      <p:sp>
        <p:nvSpPr>
          <p:cNvPr id="157" name="Slide Number Placeholder 1"/>
          <p:cNvSpPr>
            <a:spLocks noGrp="1"/>
          </p:cNvSpPr>
          <p:nvPr>
            <p:ph type="sldNum" sz="quarter" idx="4294967295"/>
          </p:nvPr>
        </p:nvSpPr>
        <p:spPr>
          <a:xfrm>
            <a:off x="609600" y="6335183"/>
            <a:ext cx="685800" cy="294217"/>
          </a:xfrm>
          <a:prstGeom prst="rect">
            <a:avLst/>
          </a:prstGeom>
        </p:spPr>
        <p:txBody>
          <a:bodyPr/>
          <a:lstStyle/>
          <a:p>
            <a:fld id="{2D710E64-D237-7C4A-955A-F42456EC9301}" type="slidenum">
              <a:rPr lang="en-US" sz="1200" smtClean="0">
                <a:solidFill>
                  <a:srgbClr val="B4DFAA"/>
                </a:solidFill>
              </a:rPr>
              <a:t>5</a:t>
            </a:fld>
            <a:endParaRPr lang="en-US" sz="1200" dirty="0">
              <a:solidFill>
                <a:srgbClr val="B4DFAA"/>
              </a:solidFill>
            </a:endParaRPr>
          </a:p>
        </p:txBody>
      </p:sp>
    </p:spTree>
    <p:extLst>
      <p:ext uri="{BB962C8B-B14F-4D97-AF65-F5344CB8AC3E}">
        <p14:creationId xmlns:p14="http://schemas.microsoft.com/office/powerpoint/2010/main" val="1648646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848525534"/>
              </p:ext>
            </p:extLst>
          </p:nvPr>
        </p:nvGraphicFramePr>
        <p:xfrm>
          <a:off x="517218" y="1124696"/>
          <a:ext cx="8202812" cy="5074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17218" y="1752600"/>
            <a:ext cx="1540182" cy="246221"/>
          </a:xfrm>
          <a:prstGeom prst="rect">
            <a:avLst/>
          </a:prstGeom>
          <a:noFill/>
        </p:spPr>
        <p:txBody>
          <a:bodyPr wrap="square" rtlCol="0">
            <a:spAutoFit/>
          </a:bodyPr>
          <a:lstStyle/>
          <a:p>
            <a:pPr algn="ctr"/>
            <a:r>
              <a:rPr lang="en-US" sz="1000" dirty="0">
                <a:solidFill>
                  <a:schemeClr val="accent3">
                    <a:lumMod val="40000"/>
                    <a:lumOff val="60000"/>
                  </a:schemeClr>
                </a:solidFill>
              </a:rPr>
              <a:t>Not-for-Profit</a:t>
            </a:r>
            <a:endParaRPr lang="en-US" dirty="0">
              <a:solidFill>
                <a:schemeClr val="accent3">
                  <a:lumMod val="40000"/>
                  <a:lumOff val="60000"/>
                </a:schemeClr>
              </a:solidFill>
            </a:endParaRPr>
          </a:p>
        </p:txBody>
      </p:sp>
      <p:sp>
        <p:nvSpPr>
          <p:cNvPr id="7" name="TextBox 6"/>
          <p:cNvSpPr txBox="1"/>
          <p:nvPr/>
        </p:nvSpPr>
        <p:spPr>
          <a:xfrm>
            <a:off x="4114800" y="1752600"/>
            <a:ext cx="990600" cy="246221"/>
          </a:xfrm>
          <a:prstGeom prst="rect">
            <a:avLst/>
          </a:prstGeom>
          <a:noFill/>
        </p:spPr>
        <p:txBody>
          <a:bodyPr wrap="square" rtlCol="0">
            <a:spAutoFit/>
          </a:bodyPr>
          <a:lstStyle/>
          <a:p>
            <a:pPr algn="ctr"/>
            <a:r>
              <a:rPr lang="en-US" sz="1000" dirty="0">
                <a:solidFill>
                  <a:schemeClr val="accent6">
                    <a:lumMod val="40000"/>
                    <a:lumOff val="60000"/>
                  </a:schemeClr>
                </a:solidFill>
              </a:rPr>
              <a:t>Not-for-Profit</a:t>
            </a:r>
            <a:endParaRPr lang="en-US" dirty="0">
              <a:solidFill>
                <a:schemeClr val="accent6">
                  <a:lumMod val="40000"/>
                  <a:lumOff val="60000"/>
                </a:schemeClr>
              </a:solidFill>
            </a:endParaRPr>
          </a:p>
        </p:txBody>
      </p:sp>
      <p:sp>
        <p:nvSpPr>
          <p:cNvPr id="10" name="TextBox 9"/>
          <p:cNvSpPr txBox="1"/>
          <p:nvPr/>
        </p:nvSpPr>
        <p:spPr>
          <a:xfrm>
            <a:off x="2438400" y="1752600"/>
            <a:ext cx="990600" cy="246221"/>
          </a:xfrm>
          <a:prstGeom prst="rect">
            <a:avLst/>
          </a:prstGeom>
          <a:noFill/>
        </p:spPr>
        <p:txBody>
          <a:bodyPr wrap="square" rtlCol="0">
            <a:spAutoFit/>
          </a:bodyPr>
          <a:lstStyle/>
          <a:p>
            <a:pPr algn="ctr"/>
            <a:r>
              <a:rPr lang="en-US" sz="1000" dirty="0" smtClean="0">
                <a:solidFill>
                  <a:schemeClr val="accent5">
                    <a:lumMod val="20000"/>
                    <a:lumOff val="80000"/>
                  </a:schemeClr>
                </a:solidFill>
              </a:rPr>
              <a:t>For </a:t>
            </a:r>
            <a:r>
              <a:rPr lang="en-US" sz="1000" dirty="0">
                <a:solidFill>
                  <a:schemeClr val="accent5">
                    <a:lumMod val="20000"/>
                    <a:lumOff val="80000"/>
                  </a:schemeClr>
                </a:solidFill>
              </a:rPr>
              <a:t>Profit</a:t>
            </a:r>
            <a:endParaRPr lang="en-US" dirty="0">
              <a:solidFill>
                <a:schemeClr val="accent5">
                  <a:lumMod val="20000"/>
                  <a:lumOff val="80000"/>
                </a:schemeClr>
              </a:solidFill>
            </a:endParaRPr>
          </a:p>
        </p:txBody>
      </p:sp>
      <p:sp>
        <p:nvSpPr>
          <p:cNvPr id="11" name="TextBox 10"/>
          <p:cNvSpPr txBox="1"/>
          <p:nvPr/>
        </p:nvSpPr>
        <p:spPr>
          <a:xfrm>
            <a:off x="5791200" y="1752600"/>
            <a:ext cx="990600" cy="246221"/>
          </a:xfrm>
          <a:prstGeom prst="rect">
            <a:avLst/>
          </a:prstGeom>
          <a:noFill/>
        </p:spPr>
        <p:txBody>
          <a:bodyPr wrap="square" rtlCol="0">
            <a:spAutoFit/>
          </a:bodyPr>
          <a:lstStyle/>
          <a:p>
            <a:pPr algn="ctr"/>
            <a:r>
              <a:rPr lang="en-US" sz="1000" dirty="0" smtClean="0">
                <a:solidFill>
                  <a:schemeClr val="accent6">
                    <a:lumMod val="75000"/>
                  </a:schemeClr>
                </a:solidFill>
              </a:rPr>
              <a:t>For </a:t>
            </a:r>
            <a:r>
              <a:rPr lang="en-US" sz="1000" dirty="0">
                <a:solidFill>
                  <a:schemeClr val="accent6">
                    <a:lumMod val="75000"/>
                  </a:schemeClr>
                </a:solidFill>
              </a:rPr>
              <a:t>Profit</a:t>
            </a:r>
            <a:endParaRPr lang="en-US" dirty="0">
              <a:solidFill>
                <a:schemeClr val="accent6">
                  <a:lumMod val="75000"/>
                </a:schemeClr>
              </a:solidFill>
            </a:endParaRPr>
          </a:p>
        </p:txBody>
      </p:sp>
      <p:sp>
        <p:nvSpPr>
          <p:cNvPr id="12" name="TextBox 11"/>
          <p:cNvSpPr txBox="1"/>
          <p:nvPr/>
        </p:nvSpPr>
        <p:spPr>
          <a:xfrm>
            <a:off x="7162800" y="1752600"/>
            <a:ext cx="1557230" cy="246221"/>
          </a:xfrm>
          <a:prstGeom prst="rect">
            <a:avLst/>
          </a:prstGeom>
          <a:noFill/>
        </p:spPr>
        <p:txBody>
          <a:bodyPr wrap="square" rtlCol="0">
            <a:spAutoFit/>
          </a:bodyPr>
          <a:lstStyle/>
          <a:p>
            <a:pPr algn="ctr"/>
            <a:r>
              <a:rPr lang="en-US" sz="1000" dirty="0" smtClean="0">
                <a:solidFill>
                  <a:schemeClr val="accent5">
                    <a:lumMod val="40000"/>
                    <a:lumOff val="60000"/>
                  </a:schemeClr>
                </a:solidFill>
              </a:rPr>
              <a:t>For Profit  </a:t>
            </a:r>
            <a:endParaRPr lang="en-US" dirty="0">
              <a:solidFill>
                <a:schemeClr val="accent5">
                  <a:lumMod val="40000"/>
                  <a:lumOff val="60000"/>
                </a:schemeClr>
              </a:solidFill>
            </a:endParaRPr>
          </a:p>
        </p:txBody>
      </p:sp>
      <p:sp>
        <p:nvSpPr>
          <p:cNvPr id="13" name="Rectangle 2"/>
          <p:cNvSpPr txBox="1">
            <a:spLocks noChangeArrowheads="1"/>
          </p:cNvSpPr>
          <p:nvPr/>
        </p:nvSpPr>
        <p:spPr>
          <a:xfrm>
            <a:off x="609600" y="228600"/>
            <a:ext cx="6629400" cy="579833"/>
          </a:xfrm>
          <a:prstGeom prst="rect">
            <a:avLst/>
          </a:prstGeom>
        </p:spPr>
        <p:txBody>
          <a:bodyPr>
            <a:noAutofit/>
          </a:bodyPr>
          <a:lstStyle>
            <a:lvl1pPr algn="l" defTabSz="457200" rtl="0" eaLnBrk="1" latinLnBrk="0" hangingPunct="1">
              <a:spcBef>
                <a:spcPct val="0"/>
              </a:spcBef>
              <a:buNone/>
              <a:defRPr sz="4400" b="0" i="0" kern="1200">
                <a:solidFill>
                  <a:srgbClr val="128BAD"/>
                </a:solidFill>
                <a:latin typeface="Calibri Light"/>
                <a:ea typeface="+mj-ea"/>
                <a:cs typeface="Calibri Light"/>
              </a:defRPr>
            </a:lvl1pPr>
          </a:lstStyle>
          <a:p>
            <a:r>
              <a:rPr lang="en-US" sz="3800" dirty="0" smtClean="0">
                <a:solidFill>
                  <a:srgbClr val="43B02A"/>
                </a:solidFill>
                <a:latin typeface="+mn-lt"/>
                <a:ea typeface="ＭＳ Ｐゴシック" charset="-128"/>
              </a:rPr>
              <a:t>ENTERPRISE STRUCTURE</a:t>
            </a:r>
            <a:endParaRPr lang="en-US" sz="3800" dirty="0">
              <a:solidFill>
                <a:srgbClr val="43B02A"/>
              </a:solidFill>
              <a:latin typeface="+mn-lt"/>
              <a:ea typeface="ＭＳ Ｐゴシック" charset="-128"/>
            </a:endParaRPr>
          </a:p>
        </p:txBody>
      </p:sp>
      <p:sp>
        <p:nvSpPr>
          <p:cNvPr id="17" name="Content Placeholder 2"/>
          <p:cNvSpPr txBox="1">
            <a:spLocks/>
          </p:cNvSpPr>
          <p:nvPr/>
        </p:nvSpPr>
        <p:spPr>
          <a:xfrm>
            <a:off x="0" y="6406092"/>
            <a:ext cx="9144000" cy="223308"/>
          </a:xfrm>
          <a:prstGeom prst="rect">
            <a:avLst/>
          </a:prstGeom>
        </p:spPr>
        <p:txBody>
          <a:bodyPr lIns="0" tIns="0" rIns="0" bIns="0">
            <a:no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sz="900" b="1" spc="80" dirty="0" smtClean="0">
                <a:solidFill>
                  <a:srgbClr val="B4DFAA"/>
                </a:solidFill>
              </a:rPr>
              <a:t>CONFIDENTIAL : </a:t>
            </a:r>
            <a:r>
              <a:rPr lang="en-US" sz="900" b="1" spc="80" dirty="0">
                <a:solidFill>
                  <a:srgbClr val="B4DFAA"/>
                </a:solidFill>
              </a:rPr>
              <a:t>NOT FOR FURTHER </a:t>
            </a:r>
            <a:r>
              <a:rPr lang="en-US" sz="900" b="1" spc="80" dirty="0" smtClean="0">
                <a:solidFill>
                  <a:srgbClr val="B4DFAA"/>
                </a:solidFill>
              </a:rPr>
              <a:t>DISTRIBUTION</a:t>
            </a:r>
            <a:endParaRPr lang="en-US" sz="900" spc="80" dirty="0">
              <a:solidFill>
                <a:srgbClr val="B4DFAA"/>
              </a:solidFill>
            </a:endParaRPr>
          </a:p>
        </p:txBody>
      </p:sp>
      <p:sp>
        <p:nvSpPr>
          <p:cNvPr id="18" name="Slide Number Placeholder 1"/>
          <p:cNvSpPr>
            <a:spLocks noGrp="1"/>
          </p:cNvSpPr>
          <p:nvPr>
            <p:ph type="sldNum" sz="quarter" idx="4294967295"/>
          </p:nvPr>
        </p:nvSpPr>
        <p:spPr>
          <a:xfrm>
            <a:off x="609600" y="6335183"/>
            <a:ext cx="685800" cy="294217"/>
          </a:xfrm>
          <a:prstGeom prst="rect">
            <a:avLst/>
          </a:prstGeom>
        </p:spPr>
        <p:txBody>
          <a:bodyPr/>
          <a:lstStyle/>
          <a:p>
            <a:fld id="{3A34074D-57CA-3949-ABCE-4BC49AE5DCE4}" type="slidenum">
              <a:rPr lang="en-US" sz="1200" smtClean="0">
                <a:solidFill>
                  <a:srgbClr val="B4DFAA"/>
                </a:solidFill>
              </a:rPr>
              <a:t>6</a:t>
            </a:fld>
            <a:endParaRPr lang="en-US" sz="1200" dirty="0">
              <a:solidFill>
                <a:srgbClr val="B4DFAA"/>
              </a:solidFill>
            </a:endParaRPr>
          </a:p>
        </p:txBody>
      </p:sp>
    </p:spTree>
    <p:extLst>
      <p:ext uri="{BB962C8B-B14F-4D97-AF65-F5344CB8AC3E}">
        <p14:creationId xmlns:p14="http://schemas.microsoft.com/office/powerpoint/2010/main" val="404940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rgbClr val="1F6B0E"/>
              </a:gs>
              <a:gs pos="50000">
                <a:srgbClr val="319C19"/>
              </a:gs>
              <a:gs pos="100000">
                <a:srgbClr val="3DBA20"/>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362200" y="1829789"/>
            <a:ext cx="6096000" cy="3966702"/>
          </a:xfrm>
          <a:prstGeom prst="rect">
            <a:avLst/>
          </a:prstGeom>
          <a:noFill/>
          <a:ln w="6350">
            <a:solidFill>
              <a:srgbClr val="B4DF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quarter" idx="19"/>
          </p:nvPr>
        </p:nvSpPr>
        <p:spPr>
          <a:xfrm>
            <a:off x="3200400" y="2080807"/>
            <a:ext cx="4936656" cy="3298947"/>
          </a:xfrm>
          <a:noFill/>
        </p:spPr>
        <p:txBody>
          <a:bodyPr>
            <a:normAutofit fontScale="92500" lnSpcReduction="20000"/>
          </a:bodyPr>
          <a:lstStyle/>
          <a:p>
            <a:r>
              <a:rPr lang="en-US" i="1" dirty="0" smtClean="0"/>
              <a:t>“…</a:t>
            </a:r>
            <a:r>
              <a:rPr lang="en-US" i="1" dirty="0"/>
              <a:t>improved capitalization, an economic shift to a higher level of earnings and the execution of business expansion strategies</a:t>
            </a:r>
            <a:r>
              <a:rPr lang="en-US" i="1" dirty="0" smtClean="0"/>
              <a:t>….”</a:t>
            </a:r>
            <a:endParaRPr lang="en-US" dirty="0" smtClean="0"/>
          </a:p>
          <a:p>
            <a:endParaRPr lang="en-US" i="1" dirty="0"/>
          </a:p>
          <a:p>
            <a:r>
              <a:rPr lang="en-US" i="1" dirty="0" smtClean="0"/>
              <a:t>“…</a:t>
            </a:r>
            <a:r>
              <a:rPr lang="en-US" i="1" dirty="0"/>
              <a:t>streamlining operations and making investments to modernize (its) information and technology infrastructure, which has improved efficiency, generated cost savings and raised market penetration in both insured and uninsured businesses.”</a:t>
            </a:r>
            <a:endParaRPr lang="en-US" dirty="0"/>
          </a:p>
        </p:txBody>
      </p:sp>
      <p:sp>
        <p:nvSpPr>
          <p:cNvPr id="8" name="Content Placeholder 2"/>
          <p:cNvSpPr txBox="1">
            <a:spLocks/>
          </p:cNvSpPr>
          <p:nvPr/>
        </p:nvSpPr>
        <p:spPr>
          <a:xfrm>
            <a:off x="5715000" y="6469380"/>
            <a:ext cx="3414169" cy="381000"/>
          </a:xfrm>
          <a:prstGeom prst="rect">
            <a:avLst/>
          </a:prstGeom>
        </p:spPr>
        <p:txBody>
          <a:bodyPr>
            <a:norm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endParaRPr lang="en-US" sz="500" dirty="0">
              <a:solidFill>
                <a:schemeClr val="bg1">
                  <a:lumMod val="65000"/>
                </a:schemeClr>
              </a:solidFill>
            </a:endParaRPr>
          </a:p>
        </p:txBody>
      </p:sp>
      <p:sp>
        <p:nvSpPr>
          <p:cNvPr id="12" name="Rectangle 2"/>
          <p:cNvSpPr txBox="1">
            <a:spLocks noChangeArrowheads="1"/>
          </p:cNvSpPr>
          <p:nvPr/>
        </p:nvSpPr>
        <p:spPr>
          <a:xfrm>
            <a:off x="612648" y="609600"/>
            <a:ext cx="6553200" cy="610589"/>
          </a:xfrm>
          <a:prstGeom prst="rect">
            <a:avLst/>
          </a:prstGeom>
        </p:spPr>
        <p:txBody>
          <a:bodyPr>
            <a:noAutofit/>
          </a:bodyPr>
          <a:lstStyle>
            <a:lvl1pPr algn="l" defTabSz="457200" rtl="0" eaLnBrk="1" latinLnBrk="0" hangingPunct="1">
              <a:spcBef>
                <a:spcPct val="0"/>
              </a:spcBef>
              <a:buNone/>
              <a:defRPr sz="4400" b="0" i="0" kern="1200">
                <a:solidFill>
                  <a:srgbClr val="128BAD"/>
                </a:solidFill>
                <a:latin typeface="Calibri Light"/>
                <a:ea typeface="+mj-ea"/>
                <a:cs typeface="Calibri Light"/>
              </a:defRPr>
            </a:lvl1pPr>
          </a:lstStyle>
          <a:p>
            <a:r>
              <a:rPr lang="en-US" sz="3800" dirty="0" smtClean="0">
                <a:solidFill>
                  <a:schemeClr val="bg1"/>
                </a:solidFill>
                <a:latin typeface="+mn-lt"/>
                <a:ea typeface="ＭＳ Ｐゴシック" charset="-128"/>
              </a:rPr>
              <a:t>“A” RATING </a:t>
            </a:r>
            <a:r>
              <a:rPr lang="en-US" sz="3800" dirty="0" smtClean="0">
                <a:solidFill>
                  <a:srgbClr val="B4DFAA"/>
                </a:solidFill>
                <a:latin typeface="+mn-lt"/>
                <a:ea typeface="ＭＳ Ｐゴシック" charset="-128"/>
              </a:rPr>
              <a:t>: AM BEST</a:t>
            </a:r>
            <a:endParaRPr lang="en-US" sz="3800" dirty="0">
              <a:solidFill>
                <a:srgbClr val="B4DFAA"/>
              </a:solidFill>
              <a:latin typeface="+mn-lt"/>
              <a:ea typeface="ＭＳ Ｐゴシック" charset="-128"/>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14" y="2155032"/>
            <a:ext cx="3150499" cy="3150499"/>
          </a:xfrm>
          <a:prstGeom prst="rect">
            <a:avLst/>
          </a:prstGeom>
          <a:effectLst>
            <a:outerShdw blurRad="139700" dist="127000" dir="3960000" sx="104000" sy="104000" algn="ctr" rotWithShape="0">
              <a:srgbClr val="1F6B0E">
                <a:alpha val="67000"/>
              </a:srgbClr>
            </a:outerShdw>
          </a:effectLst>
        </p:spPr>
      </p:pic>
      <p:sp>
        <p:nvSpPr>
          <p:cNvPr id="20" name="Content Placeholder 2"/>
          <p:cNvSpPr txBox="1">
            <a:spLocks/>
          </p:cNvSpPr>
          <p:nvPr/>
        </p:nvSpPr>
        <p:spPr>
          <a:xfrm>
            <a:off x="0" y="6406092"/>
            <a:ext cx="9144000" cy="223308"/>
          </a:xfrm>
          <a:prstGeom prst="rect">
            <a:avLst/>
          </a:prstGeom>
        </p:spPr>
        <p:txBody>
          <a:bodyPr lIns="0" tIns="0" rIns="0" bIns="0">
            <a:no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sz="900" b="1" spc="80" dirty="0" smtClean="0">
                <a:solidFill>
                  <a:srgbClr val="B4DFAA"/>
                </a:solidFill>
              </a:rPr>
              <a:t>CONFIDENTIAL : </a:t>
            </a:r>
            <a:r>
              <a:rPr lang="en-US" sz="900" b="1" spc="80" dirty="0">
                <a:solidFill>
                  <a:srgbClr val="B4DFAA"/>
                </a:solidFill>
              </a:rPr>
              <a:t>NOT FOR FURTHER </a:t>
            </a:r>
            <a:r>
              <a:rPr lang="en-US" sz="900" b="1" spc="80" dirty="0" smtClean="0">
                <a:solidFill>
                  <a:srgbClr val="B4DFAA"/>
                </a:solidFill>
              </a:rPr>
              <a:t>DISTRIBUTION</a:t>
            </a:r>
            <a:endParaRPr lang="en-US" sz="900" spc="80" dirty="0">
              <a:solidFill>
                <a:srgbClr val="B4DFAA"/>
              </a:solidFill>
            </a:endParaRPr>
          </a:p>
        </p:txBody>
      </p:sp>
      <p:sp>
        <p:nvSpPr>
          <p:cNvPr id="21" name="Slide Number Placeholder 1"/>
          <p:cNvSpPr>
            <a:spLocks noGrp="1"/>
          </p:cNvSpPr>
          <p:nvPr>
            <p:ph type="sldNum" sz="quarter" idx="4294967295"/>
          </p:nvPr>
        </p:nvSpPr>
        <p:spPr>
          <a:xfrm>
            <a:off x="609600" y="6335183"/>
            <a:ext cx="685800" cy="294217"/>
          </a:xfrm>
          <a:prstGeom prst="rect">
            <a:avLst/>
          </a:prstGeom>
        </p:spPr>
        <p:txBody>
          <a:bodyPr/>
          <a:lstStyle/>
          <a:p>
            <a:fld id="{7DB95C9E-8927-CB4A-83B4-E2767173B51F}" type="slidenum">
              <a:rPr lang="en-US" sz="1200" smtClean="0">
                <a:solidFill>
                  <a:srgbClr val="B4DFAA"/>
                </a:solidFill>
              </a:rPr>
              <a:t>7</a:t>
            </a:fld>
            <a:endParaRPr lang="en-US" sz="1200" dirty="0">
              <a:solidFill>
                <a:srgbClr val="B4DFAA"/>
              </a:solidFil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6345172"/>
            <a:ext cx="2076664" cy="239196"/>
          </a:xfrm>
          <a:prstGeom prst="rect">
            <a:avLst/>
          </a:prstGeom>
        </p:spPr>
      </p:pic>
    </p:spTree>
    <p:extLst>
      <p:ext uri="{BB962C8B-B14F-4D97-AF65-F5344CB8AC3E}">
        <p14:creationId xmlns:p14="http://schemas.microsoft.com/office/powerpoint/2010/main" val="3298398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3886201" y="1686678"/>
            <a:ext cx="4533900" cy="4256922"/>
          </a:xfrm>
          <a:prstGeom prst="rect">
            <a:avLst/>
          </a:prstGeom>
          <a:gradFill flip="none" rotWithShape="1">
            <a:gsLst>
              <a:gs pos="0">
                <a:srgbClr val="43B02A">
                  <a:shade val="30000"/>
                  <a:satMod val="115000"/>
                </a:srgbClr>
              </a:gs>
              <a:gs pos="50000">
                <a:srgbClr val="43B02A">
                  <a:shade val="67500"/>
                  <a:satMod val="115000"/>
                </a:srgbClr>
              </a:gs>
              <a:gs pos="100000">
                <a:srgbClr val="43B02A">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2"/>
          <p:cNvSpPr txBox="1">
            <a:spLocks noChangeArrowheads="1"/>
          </p:cNvSpPr>
          <p:nvPr/>
        </p:nvSpPr>
        <p:spPr>
          <a:xfrm>
            <a:off x="593124" y="404971"/>
            <a:ext cx="6036276" cy="898877"/>
          </a:xfrm>
          <a:prstGeom prst="rect">
            <a:avLst/>
          </a:prstGeom>
        </p:spPr>
        <p:txBody>
          <a:bodyPr vert="horz" lIns="91440" tIns="45720" rIns="91440" bIns="45720" rtlCol="0" anchor="t" anchorCtr="0">
            <a:noAutofit/>
          </a:bodyPr>
          <a:lstStyle>
            <a:lvl1pPr algn="l" defTabSz="457200" rtl="0" eaLnBrk="1" latinLnBrk="0" hangingPunct="1">
              <a:lnSpc>
                <a:spcPct val="70000"/>
              </a:lnSpc>
              <a:spcBef>
                <a:spcPct val="0"/>
              </a:spcBef>
              <a:buNone/>
              <a:defRPr sz="4400" b="0" i="0" kern="1200">
                <a:solidFill>
                  <a:srgbClr val="128BAD"/>
                </a:solidFill>
                <a:latin typeface="Calibri"/>
                <a:ea typeface="+mj-ea"/>
                <a:cs typeface="Calibri"/>
              </a:defRPr>
            </a:lvl1pPr>
          </a:lstStyle>
          <a:p>
            <a:r>
              <a:rPr lang="en-US" sz="3800" dirty="0" smtClean="0">
                <a:solidFill>
                  <a:srgbClr val="43B02A"/>
                </a:solidFill>
                <a:latin typeface="+mn-lt"/>
                <a:ea typeface="ＭＳ Ｐゴシック" charset="-128"/>
              </a:rPr>
              <a:t>NETWORK ADVANTAGE</a:t>
            </a:r>
            <a:br>
              <a:rPr lang="en-US" sz="3800" dirty="0" smtClean="0">
                <a:solidFill>
                  <a:srgbClr val="43B02A"/>
                </a:solidFill>
                <a:latin typeface="+mn-lt"/>
                <a:ea typeface="ＭＳ Ｐゴシック" charset="-128"/>
              </a:rPr>
            </a:br>
            <a:r>
              <a:rPr lang="en-US" sz="2000" dirty="0" smtClean="0">
                <a:solidFill>
                  <a:srgbClr val="43B02A"/>
                </a:solidFill>
                <a:latin typeface="+mn-lt"/>
                <a:ea typeface="ＭＳ Ｐゴシック" charset="-128"/>
              </a:rPr>
              <a:t>The Delta Dental Difference®</a:t>
            </a:r>
            <a:endParaRPr lang="en-US" sz="2000" dirty="0">
              <a:solidFill>
                <a:srgbClr val="43B02A"/>
              </a:solidFill>
              <a:latin typeface="+mn-lt"/>
              <a:ea typeface="ＭＳ Ｐゴシック" charset="-128"/>
            </a:endParaRPr>
          </a:p>
        </p:txBody>
      </p:sp>
      <p:pic>
        <p:nvPicPr>
          <p:cNvPr id="7" name="Content Placeholder 5"/>
          <p:cNvPicPr>
            <a:picLocks noGrp="1" noChangeAspect="1"/>
          </p:cNvPicPr>
          <p:nvPr>
            <p:ph idx="1"/>
          </p:nvPr>
        </p:nvPicPr>
        <p:blipFill rotWithShape="1">
          <a:blip r:embed="rId3">
            <a:alphaModFix amt="20000"/>
            <a:extLst>
              <a:ext uri="{28A0092B-C50C-407E-A947-70E740481C1C}">
                <a14:useLocalDpi xmlns:a14="http://schemas.microsoft.com/office/drawing/2010/main" val="0"/>
              </a:ext>
            </a:extLst>
          </a:blip>
          <a:srcRect l="57633"/>
          <a:stretch/>
        </p:blipFill>
        <p:spPr>
          <a:xfrm>
            <a:off x="3886201" y="1365769"/>
            <a:ext cx="2846972" cy="5008403"/>
          </a:xfrm>
        </p:spPr>
      </p:pic>
      <p:sp>
        <p:nvSpPr>
          <p:cNvPr id="9" name="Content Placeholder 2"/>
          <p:cNvSpPr txBox="1">
            <a:spLocks/>
          </p:cNvSpPr>
          <p:nvPr/>
        </p:nvSpPr>
        <p:spPr>
          <a:xfrm>
            <a:off x="5715000" y="6469380"/>
            <a:ext cx="3414169" cy="381000"/>
          </a:xfrm>
          <a:prstGeom prst="rect">
            <a:avLst/>
          </a:prstGeom>
        </p:spPr>
        <p:txBody>
          <a:bodyPr>
            <a:norm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endParaRPr lang="en-US" sz="500" dirty="0">
              <a:solidFill>
                <a:schemeClr val="bg1">
                  <a:lumMod val="65000"/>
                </a:schemeClr>
              </a:solidFill>
            </a:endParaRPr>
          </a:p>
        </p:txBody>
      </p:sp>
      <p:cxnSp>
        <p:nvCxnSpPr>
          <p:cNvPr id="10" name="Straight Connector 9"/>
          <p:cNvCxnSpPr/>
          <p:nvPr/>
        </p:nvCxnSpPr>
        <p:spPr>
          <a:xfrm>
            <a:off x="685800" y="1399055"/>
            <a:ext cx="7848600" cy="0"/>
          </a:xfrm>
          <a:prstGeom prst="line">
            <a:avLst/>
          </a:prstGeom>
          <a:ln w="9525" cmpd="sng">
            <a:solidFill>
              <a:srgbClr val="B4DFAA"/>
            </a:solidFill>
          </a:ln>
          <a:effectLst/>
        </p:spPr>
        <p:style>
          <a:lnRef idx="2">
            <a:schemeClr val="accent1"/>
          </a:lnRef>
          <a:fillRef idx="0">
            <a:schemeClr val="accent1"/>
          </a:fillRef>
          <a:effectRef idx="1">
            <a:schemeClr val="accent1"/>
          </a:effectRef>
          <a:fontRef idx="minor">
            <a:schemeClr val="tx1"/>
          </a:fontRef>
        </p:style>
      </p:cxnSp>
      <p:pic>
        <p:nvPicPr>
          <p:cNvPr id="12" name="Content Placeholder 5"/>
          <p:cNvPicPr>
            <a:picLocks noChangeAspect="1"/>
          </p:cNvPicPr>
          <p:nvPr/>
        </p:nvPicPr>
        <p:blipFill rotWithShape="1">
          <a:blip r:embed="rId3">
            <a:alphaModFix amt="47000"/>
            <a:extLst>
              <a:ext uri="{28A0092B-C50C-407E-A947-70E740481C1C}">
                <a14:useLocalDpi xmlns:a14="http://schemas.microsoft.com/office/drawing/2010/main" val="0"/>
              </a:ext>
            </a:extLst>
          </a:blip>
          <a:srcRect l="-1" r="42368"/>
          <a:stretch/>
        </p:blipFill>
        <p:spPr>
          <a:xfrm>
            <a:off x="13487" y="1365768"/>
            <a:ext cx="3872713" cy="5008403"/>
          </a:xfrm>
          <a:prstGeom prst="rect">
            <a:avLst/>
          </a:prstGeom>
        </p:spPr>
      </p:pic>
      <p:sp>
        <p:nvSpPr>
          <p:cNvPr id="4" name="Text Placeholder 3"/>
          <p:cNvSpPr>
            <a:spLocks noGrp="1"/>
          </p:cNvSpPr>
          <p:nvPr>
            <p:ph type="body" sz="quarter" idx="14"/>
          </p:nvPr>
        </p:nvSpPr>
        <p:spPr>
          <a:xfrm>
            <a:off x="3886201" y="1686678"/>
            <a:ext cx="4533899" cy="4256922"/>
          </a:xfrm>
          <a:noFill/>
        </p:spPr>
        <p:txBody>
          <a:bodyPr lIns="594360" anchor="ctr" anchorCtr="0">
            <a:noAutofit/>
          </a:bodyPr>
          <a:lstStyle/>
          <a:p>
            <a:r>
              <a:rPr lang="en-US" sz="2400" spc="300" dirty="0" smtClean="0">
                <a:solidFill>
                  <a:srgbClr val="B4DFAA"/>
                </a:solidFill>
                <a:latin typeface="Calibri Light" charset="0"/>
              </a:rPr>
              <a:t>NATIONAL NETWORK</a:t>
            </a:r>
          </a:p>
          <a:p>
            <a:pPr>
              <a:spcBef>
                <a:spcPts val="1400"/>
              </a:spcBef>
            </a:pPr>
            <a:r>
              <a:rPr lang="en-US" sz="2400" b="1" dirty="0" smtClean="0">
                <a:solidFill>
                  <a:srgbClr val="FFFFFF"/>
                </a:solidFill>
                <a:latin typeface="Calibri Light" charset="0"/>
              </a:rPr>
              <a:t>152,000</a:t>
            </a:r>
            <a:r>
              <a:rPr lang="en-US" sz="2400" dirty="0" smtClean="0">
                <a:solidFill>
                  <a:srgbClr val="FFFFFF"/>
                </a:solidFill>
                <a:latin typeface="Calibri Light" charset="0"/>
              </a:rPr>
              <a:t> network dentists</a:t>
            </a:r>
            <a:endParaRPr lang="en-US" sz="2400" b="1" dirty="0" smtClean="0">
              <a:solidFill>
                <a:schemeClr val="bg1"/>
              </a:solidFill>
            </a:endParaRPr>
          </a:p>
          <a:p>
            <a:pPr>
              <a:spcBef>
                <a:spcPts val="1400"/>
              </a:spcBef>
            </a:pPr>
            <a:r>
              <a:rPr lang="en-US" sz="2400" b="1" dirty="0" smtClean="0">
                <a:solidFill>
                  <a:schemeClr val="bg1"/>
                </a:solidFill>
              </a:rPr>
              <a:t>Delta Dental PPO </a:t>
            </a:r>
            <a:br>
              <a:rPr lang="en-US" sz="2400" b="1" dirty="0" smtClean="0">
                <a:solidFill>
                  <a:schemeClr val="bg1"/>
                </a:solidFill>
              </a:rPr>
            </a:br>
            <a:r>
              <a:rPr lang="en-US" sz="2400" dirty="0" smtClean="0">
                <a:solidFill>
                  <a:schemeClr val="bg1"/>
                </a:solidFill>
              </a:rPr>
              <a:t>269,841 access points</a:t>
            </a:r>
            <a:endParaRPr lang="en-US" sz="2400" b="1" dirty="0" smtClean="0">
              <a:solidFill>
                <a:schemeClr val="bg1"/>
              </a:solidFill>
            </a:endParaRPr>
          </a:p>
          <a:p>
            <a:pPr>
              <a:spcBef>
                <a:spcPts val="1400"/>
              </a:spcBef>
            </a:pPr>
            <a:r>
              <a:rPr lang="en-US" sz="2400" b="1" dirty="0" smtClean="0">
                <a:solidFill>
                  <a:schemeClr val="bg1"/>
                </a:solidFill>
              </a:rPr>
              <a:t>Delta Dental Premier </a:t>
            </a:r>
            <a:br>
              <a:rPr lang="en-US" sz="2400" b="1" dirty="0" smtClean="0">
                <a:solidFill>
                  <a:schemeClr val="bg1"/>
                </a:solidFill>
              </a:rPr>
            </a:br>
            <a:r>
              <a:rPr lang="en-US" sz="2400" dirty="0" smtClean="0">
                <a:solidFill>
                  <a:schemeClr val="bg1"/>
                </a:solidFill>
              </a:rPr>
              <a:t>340,535 access points</a:t>
            </a:r>
          </a:p>
          <a:p>
            <a:pPr>
              <a:spcBef>
                <a:spcPts val="1400"/>
              </a:spcBef>
            </a:pPr>
            <a:r>
              <a:rPr lang="en-US" sz="2400" b="1" dirty="0" err="1" smtClean="0">
                <a:solidFill>
                  <a:schemeClr val="bg1"/>
                </a:solidFill>
              </a:rPr>
              <a:t>DeltaCare</a:t>
            </a:r>
            <a:r>
              <a:rPr lang="en-US" sz="2400" b="1" dirty="0" smtClean="0">
                <a:solidFill>
                  <a:schemeClr val="bg1"/>
                </a:solidFill>
              </a:rPr>
              <a:t> USA </a:t>
            </a:r>
            <a:br>
              <a:rPr lang="en-US" sz="2400" b="1" dirty="0" smtClean="0">
                <a:solidFill>
                  <a:schemeClr val="bg1"/>
                </a:solidFill>
              </a:rPr>
            </a:br>
            <a:r>
              <a:rPr lang="en-US" sz="2400" dirty="0" smtClean="0">
                <a:solidFill>
                  <a:schemeClr val="bg1"/>
                </a:solidFill>
              </a:rPr>
              <a:t>61,833 locations</a:t>
            </a:r>
          </a:p>
        </p:txBody>
      </p:sp>
      <p:sp>
        <p:nvSpPr>
          <p:cNvPr id="15" name="Content Placeholder 2"/>
          <p:cNvSpPr txBox="1">
            <a:spLocks/>
          </p:cNvSpPr>
          <p:nvPr/>
        </p:nvSpPr>
        <p:spPr>
          <a:xfrm>
            <a:off x="0" y="6406092"/>
            <a:ext cx="9144000" cy="223308"/>
          </a:xfrm>
          <a:prstGeom prst="rect">
            <a:avLst/>
          </a:prstGeom>
        </p:spPr>
        <p:txBody>
          <a:bodyPr lIns="0" tIns="0" rIns="0" bIns="0">
            <a:no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sz="900" b="1" spc="80" dirty="0" smtClean="0">
                <a:solidFill>
                  <a:srgbClr val="B4DFAA"/>
                </a:solidFill>
              </a:rPr>
              <a:t>CONFIDENTIAL : </a:t>
            </a:r>
            <a:r>
              <a:rPr lang="en-US" sz="900" b="1" spc="80" dirty="0">
                <a:solidFill>
                  <a:srgbClr val="B4DFAA"/>
                </a:solidFill>
              </a:rPr>
              <a:t>NOT FOR FURTHER </a:t>
            </a:r>
            <a:r>
              <a:rPr lang="en-US" sz="900" b="1" spc="80" dirty="0" smtClean="0">
                <a:solidFill>
                  <a:srgbClr val="B4DFAA"/>
                </a:solidFill>
              </a:rPr>
              <a:t>DISTRIBUTION</a:t>
            </a:r>
            <a:endParaRPr lang="en-US" sz="900" spc="80" dirty="0">
              <a:solidFill>
                <a:srgbClr val="B4DFAA"/>
              </a:solidFill>
            </a:endParaRPr>
          </a:p>
        </p:txBody>
      </p:sp>
      <p:sp>
        <p:nvSpPr>
          <p:cNvPr id="16" name="Slide Number Placeholder 1"/>
          <p:cNvSpPr>
            <a:spLocks noGrp="1"/>
          </p:cNvSpPr>
          <p:nvPr>
            <p:ph type="sldNum" sz="quarter" idx="4294967295"/>
          </p:nvPr>
        </p:nvSpPr>
        <p:spPr>
          <a:xfrm>
            <a:off x="609600" y="6335183"/>
            <a:ext cx="685800" cy="294217"/>
          </a:xfrm>
          <a:prstGeom prst="rect">
            <a:avLst/>
          </a:prstGeom>
        </p:spPr>
        <p:txBody>
          <a:bodyPr/>
          <a:lstStyle/>
          <a:p>
            <a:fld id="{65806C91-A092-934E-B2DB-0FA733F1B614}" type="slidenum">
              <a:rPr lang="en-US" sz="1200" smtClean="0">
                <a:solidFill>
                  <a:srgbClr val="B4DFAA"/>
                </a:solidFill>
              </a:rPr>
              <a:t>8</a:t>
            </a:fld>
            <a:endParaRPr lang="en-US" sz="1200" dirty="0">
              <a:solidFill>
                <a:srgbClr val="B4DFAA"/>
              </a:solidFill>
            </a:endParaRPr>
          </a:p>
        </p:txBody>
      </p:sp>
    </p:spTree>
    <p:extLst>
      <p:ext uri="{BB962C8B-B14F-4D97-AF65-F5344CB8AC3E}">
        <p14:creationId xmlns:p14="http://schemas.microsoft.com/office/powerpoint/2010/main" val="237131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276597" y="1379793"/>
            <a:ext cx="4879126" cy="642428"/>
          </a:xfrm>
          <a:prstGeom prst="rect">
            <a:avLst/>
          </a:prstGeom>
          <a:solidFill>
            <a:srgbClr val="4BACC6"/>
          </a:solidFill>
          <a:ln>
            <a:noFill/>
          </a:ln>
          <a:extLst/>
        </p:spPr>
        <p:txBody>
          <a:bodyPr anchor="ctr" anchorCtr="1"/>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fontAlgn="base">
              <a:lnSpc>
                <a:spcPct val="80000"/>
              </a:lnSpc>
              <a:spcBef>
                <a:spcPct val="0"/>
              </a:spcBef>
              <a:spcAft>
                <a:spcPct val="0"/>
              </a:spcAft>
            </a:pPr>
            <a:r>
              <a:rPr lang="en-US" altLang="en-US" sz="3200" b="1" dirty="0">
                <a:solidFill>
                  <a:prstClr val="white"/>
                </a:solidFill>
                <a:latin typeface="Calibri Light" panose="020F0302020204030204" pitchFamily="34" charset="0"/>
              </a:rPr>
              <a:t>Employer Groups</a:t>
            </a:r>
          </a:p>
        </p:txBody>
      </p:sp>
      <p:sp>
        <p:nvSpPr>
          <p:cNvPr id="7" name="TextBox 9"/>
          <p:cNvSpPr txBox="1">
            <a:spLocks noChangeArrowheads="1"/>
          </p:cNvSpPr>
          <p:nvPr/>
        </p:nvSpPr>
        <p:spPr bwMode="auto">
          <a:xfrm>
            <a:off x="3276603" y="2138420"/>
            <a:ext cx="4879125" cy="640994"/>
          </a:xfrm>
          <a:prstGeom prst="rect">
            <a:avLst/>
          </a:prstGeom>
          <a:solidFill>
            <a:srgbClr val="4BACC6"/>
          </a:solidFill>
          <a:ln>
            <a:noFill/>
          </a:ln>
          <a:extLst/>
        </p:spPr>
        <p:txBody>
          <a:bodyPr anchor="ctr" anchorCtr="1"/>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fontAlgn="base">
              <a:lnSpc>
                <a:spcPct val="80000"/>
              </a:lnSpc>
              <a:spcBef>
                <a:spcPct val="0"/>
              </a:spcBef>
              <a:spcAft>
                <a:spcPct val="0"/>
              </a:spcAft>
            </a:pPr>
            <a:endParaRPr lang="en-US" altLang="en-US" sz="3200" b="1" dirty="0">
              <a:solidFill>
                <a:prstClr val="white"/>
              </a:solidFill>
              <a:latin typeface="Calibri Light" panose="020F0302020204030204" pitchFamily="34" charset="0"/>
            </a:endParaRPr>
          </a:p>
          <a:p>
            <a:pPr algn="ctr" fontAlgn="base">
              <a:lnSpc>
                <a:spcPct val="80000"/>
              </a:lnSpc>
              <a:spcBef>
                <a:spcPct val="0"/>
              </a:spcBef>
              <a:spcAft>
                <a:spcPct val="0"/>
              </a:spcAft>
            </a:pPr>
            <a:r>
              <a:rPr lang="en-US" altLang="en-US" sz="3200" b="1" dirty="0">
                <a:solidFill>
                  <a:prstClr val="white"/>
                </a:solidFill>
                <a:latin typeface="Calibri Light" panose="020F0302020204030204" pitchFamily="34" charset="0"/>
              </a:rPr>
              <a:t>Medicaid</a:t>
            </a:r>
          </a:p>
          <a:p>
            <a:pPr algn="ctr" fontAlgn="base">
              <a:lnSpc>
                <a:spcPct val="80000"/>
              </a:lnSpc>
              <a:spcBef>
                <a:spcPct val="0"/>
              </a:spcBef>
              <a:spcAft>
                <a:spcPct val="0"/>
              </a:spcAft>
            </a:pPr>
            <a:endParaRPr lang="en-US" altLang="en-US" sz="3200" b="1" dirty="0">
              <a:solidFill>
                <a:prstClr val="white"/>
              </a:solidFill>
              <a:latin typeface="Calibri Light" panose="020F0302020204030204" pitchFamily="34" charset="0"/>
            </a:endParaRPr>
          </a:p>
        </p:txBody>
      </p:sp>
      <p:sp>
        <p:nvSpPr>
          <p:cNvPr id="8" name="TextBox 11"/>
          <p:cNvSpPr txBox="1">
            <a:spLocks noChangeArrowheads="1"/>
          </p:cNvSpPr>
          <p:nvPr/>
        </p:nvSpPr>
        <p:spPr bwMode="auto">
          <a:xfrm>
            <a:off x="3276600" y="2898396"/>
            <a:ext cx="4879125" cy="640994"/>
          </a:xfrm>
          <a:prstGeom prst="rect">
            <a:avLst/>
          </a:prstGeom>
          <a:solidFill>
            <a:srgbClr val="4BACC6"/>
          </a:solidFill>
          <a:ln>
            <a:noFill/>
          </a:ln>
          <a:extLst/>
        </p:spPr>
        <p:txBody>
          <a:bodyPr anchor="ctr" anchorCtr="1"/>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fontAlgn="base">
              <a:lnSpc>
                <a:spcPct val="80000"/>
              </a:lnSpc>
              <a:spcBef>
                <a:spcPct val="0"/>
              </a:spcBef>
              <a:spcAft>
                <a:spcPct val="0"/>
              </a:spcAft>
            </a:pPr>
            <a:r>
              <a:rPr lang="en-US" altLang="en-US" sz="3200" b="1" dirty="0">
                <a:solidFill>
                  <a:prstClr val="white"/>
                </a:solidFill>
                <a:latin typeface="Calibri Light" panose="020F0302020204030204" pitchFamily="34" charset="0"/>
              </a:rPr>
              <a:t>Federal</a:t>
            </a:r>
          </a:p>
        </p:txBody>
      </p:sp>
      <p:sp>
        <p:nvSpPr>
          <p:cNvPr id="9" name="TextBox 13"/>
          <p:cNvSpPr txBox="1">
            <a:spLocks noChangeArrowheads="1"/>
          </p:cNvSpPr>
          <p:nvPr/>
        </p:nvSpPr>
        <p:spPr bwMode="auto">
          <a:xfrm>
            <a:off x="3276601" y="3657656"/>
            <a:ext cx="4879125" cy="642428"/>
          </a:xfrm>
          <a:prstGeom prst="rect">
            <a:avLst/>
          </a:prstGeom>
          <a:solidFill>
            <a:srgbClr val="4BACC6"/>
          </a:solidFill>
          <a:ln>
            <a:noFill/>
          </a:ln>
          <a:extLst/>
        </p:spPr>
        <p:txBody>
          <a:bodyPr anchor="ctr" anchorCtr="1"/>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fontAlgn="base">
              <a:lnSpc>
                <a:spcPct val="80000"/>
              </a:lnSpc>
              <a:spcBef>
                <a:spcPct val="0"/>
              </a:spcBef>
              <a:spcAft>
                <a:spcPct val="0"/>
              </a:spcAft>
            </a:pPr>
            <a:endParaRPr lang="en-US" altLang="en-US" sz="3600" b="1" dirty="0">
              <a:solidFill>
                <a:prstClr val="white"/>
              </a:solidFill>
              <a:latin typeface="Calibri Light" panose="020F0302020204030204" pitchFamily="34" charset="0"/>
            </a:endParaRPr>
          </a:p>
          <a:p>
            <a:pPr algn="ctr" fontAlgn="base">
              <a:lnSpc>
                <a:spcPct val="80000"/>
              </a:lnSpc>
              <a:spcBef>
                <a:spcPct val="0"/>
              </a:spcBef>
              <a:spcAft>
                <a:spcPct val="0"/>
              </a:spcAft>
            </a:pPr>
            <a:r>
              <a:rPr lang="en-US" altLang="en-US" sz="3200" b="1" dirty="0">
                <a:solidFill>
                  <a:prstClr val="white"/>
                </a:solidFill>
                <a:latin typeface="Calibri Light" panose="020F0302020204030204" pitchFamily="34" charset="0"/>
              </a:rPr>
              <a:t>Medicare Alliances</a:t>
            </a:r>
          </a:p>
          <a:p>
            <a:pPr algn="ctr" fontAlgn="base">
              <a:lnSpc>
                <a:spcPct val="80000"/>
              </a:lnSpc>
              <a:spcBef>
                <a:spcPct val="0"/>
              </a:spcBef>
              <a:spcAft>
                <a:spcPct val="0"/>
              </a:spcAft>
            </a:pPr>
            <a:endParaRPr lang="en-US" altLang="en-US" sz="3600" b="1" dirty="0">
              <a:solidFill>
                <a:prstClr val="white"/>
              </a:solidFill>
              <a:latin typeface="Calibri Light" panose="020F0302020204030204" pitchFamily="34" charset="0"/>
            </a:endParaRPr>
          </a:p>
        </p:txBody>
      </p:sp>
      <p:sp>
        <p:nvSpPr>
          <p:cNvPr id="10" name="TextBox 13"/>
          <p:cNvSpPr txBox="1">
            <a:spLocks noChangeArrowheads="1"/>
          </p:cNvSpPr>
          <p:nvPr/>
        </p:nvSpPr>
        <p:spPr bwMode="auto">
          <a:xfrm>
            <a:off x="3283678" y="4418348"/>
            <a:ext cx="4879125" cy="759977"/>
          </a:xfrm>
          <a:prstGeom prst="rect">
            <a:avLst/>
          </a:prstGeom>
          <a:solidFill>
            <a:srgbClr val="4BACC6"/>
          </a:solidFill>
          <a:ln>
            <a:noFill/>
          </a:ln>
          <a:extLst/>
        </p:spPr>
        <p:txBody>
          <a:bodyPr anchor="ctr" anchorCtr="1"/>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fontAlgn="base">
              <a:lnSpc>
                <a:spcPct val="80000"/>
              </a:lnSpc>
              <a:spcBef>
                <a:spcPct val="0"/>
              </a:spcBef>
              <a:spcAft>
                <a:spcPct val="0"/>
              </a:spcAft>
            </a:pPr>
            <a:endParaRPr lang="en-US" altLang="en-US" sz="3600" b="1" dirty="0">
              <a:solidFill>
                <a:prstClr val="white"/>
              </a:solidFill>
              <a:latin typeface="Calibri Light" panose="020F0302020204030204" pitchFamily="34" charset="0"/>
            </a:endParaRPr>
          </a:p>
          <a:p>
            <a:pPr algn="ctr" fontAlgn="base">
              <a:lnSpc>
                <a:spcPct val="80000"/>
              </a:lnSpc>
              <a:spcBef>
                <a:spcPct val="0"/>
              </a:spcBef>
              <a:spcAft>
                <a:spcPct val="0"/>
              </a:spcAft>
            </a:pPr>
            <a:r>
              <a:rPr lang="en-US" altLang="en-US" sz="3200" b="1" dirty="0">
                <a:solidFill>
                  <a:prstClr val="white"/>
                </a:solidFill>
                <a:latin typeface="Calibri Light" panose="020F0302020204030204" pitchFamily="34" charset="0"/>
              </a:rPr>
              <a:t>Direct to Consumer</a:t>
            </a:r>
          </a:p>
          <a:p>
            <a:pPr algn="ctr" fontAlgn="base">
              <a:lnSpc>
                <a:spcPct val="80000"/>
              </a:lnSpc>
              <a:spcBef>
                <a:spcPct val="0"/>
              </a:spcBef>
              <a:spcAft>
                <a:spcPct val="0"/>
              </a:spcAft>
            </a:pPr>
            <a:r>
              <a:rPr lang="en-US" altLang="en-US" sz="1600" b="1" dirty="0">
                <a:solidFill>
                  <a:schemeClr val="accent5">
                    <a:lumMod val="40000"/>
                    <a:lumOff val="60000"/>
                  </a:schemeClr>
                </a:solidFill>
                <a:latin typeface="Calibri Light" panose="020F0302020204030204" pitchFamily="34" charset="0"/>
              </a:rPr>
              <a:t>Public Exchanges, AARP, Costco, other</a:t>
            </a:r>
          </a:p>
          <a:p>
            <a:pPr algn="ctr" fontAlgn="base">
              <a:lnSpc>
                <a:spcPct val="80000"/>
              </a:lnSpc>
              <a:spcBef>
                <a:spcPct val="0"/>
              </a:spcBef>
              <a:spcAft>
                <a:spcPct val="0"/>
              </a:spcAft>
            </a:pPr>
            <a:endParaRPr lang="en-US" altLang="en-US" sz="3600" b="1" dirty="0">
              <a:solidFill>
                <a:prstClr val="white"/>
              </a:solidFill>
              <a:latin typeface="Calibri Light" panose="020F0302020204030204" pitchFamily="34" charset="0"/>
            </a:endParaRPr>
          </a:p>
        </p:txBody>
      </p:sp>
      <p:sp>
        <p:nvSpPr>
          <p:cNvPr id="11" name="TextBox 13"/>
          <p:cNvSpPr txBox="1">
            <a:spLocks noChangeArrowheads="1"/>
          </p:cNvSpPr>
          <p:nvPr/>
        </p:nvSpPr>
        <p:spPr bwMode="auto">
          <a:xfrm>
            <a:off x="3283678" y="5301172"/>
            <a:ext cx="4879125" cy="642428"/>
          </a:xfrm>
          <a:prstGeom prst="rect">
            <a:avLst/>
          </a:prstGeom>
          <a:solidFill>
            <a:srgbClr val="4BACC6"/>
          </a:solidFill>
          <a:ln>
            <a:noFill/>
          </a:ln>
          <a:extLst/>
        </p:spPr>
        <p:txBody>
          <a:bodyPr anchor="ctr" anchorCtr="1"/>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fontAlgn="base">
              <a:lnSpc>
                <a:spcPct val="80000"/>
              </a:lnSpc>
              <a:spcBef>
                <a:spcPct val="0"/>
              </a:spcBef>
              <a:spcAft>
                <a:spcPct val="0"/>
              </a:spcAft>
            </a:pPr>
            <a:endParaRPr lang="en-US" altLang="en-US" sz="3600" b="1" dirty="0">
              <a:solidFill>
                <a:prstClr val="white"/>
              </a:solidFill>
              <a:latin typeface="Calibri Light" panose="020F0302020204030204" pitchFamily="34" charset="0"/>
            </a:endParaRPr>
          </a:p>
          <a:p>
            <a:pPr algn="ctr" fontAlgn="base">
              <a:lnSpc>
                <a:spcPct val="80000"/>
              </a:lnSpc>
              <a:spcBef>
                <a:spcPct val="0"/>
              </a:spcBef>
              <a:spcAft>
                <a:spcPct val="0"/>
              </a:spcAft>
            </a:pPr>
            <a:r>
              <a:rPr lang="en-US" altLang="en-US" sz="3200" b="1" dirty="0">
                <a:solidFill>
                  <a:prstClr val="white"/>
                </a:solidFill>
                <a:latin typeface="Calibri Light" panose="020F0302020204030204" pitchFamily="34" charset="0"/>
              </a:rPr>
              <a:t>Private Exchanges</a:t>
            </a:r>
          </a:p>
          <a:p>
            <a:pPr algn="ctr" fontAlgn="base">
              <a:lnSpc>
                <a:spcPct val="80000"/>
              </a:lnSpc>
              <a:spcBef>
                <a:spcPct val="0"/>
              </a:spcBef>
              <a:spcAft>
                <a:spcPct val="0"/>
              </a:spcAft>
            </a:pPr>
            <a:endParaRPr lang="en-US" altLang="en-US" sz="3600" b="1" dirty="0">
              <a:solidFill>
                <a:prstClr val="white"/>
              </a:solidFill>
              <a:latin typeface="Calibri Light" panose="020F0302020204030204" pitchFamily="34" charset="0"/>
            </a:endParaRPr>
          </a:p>
        </p:txBody>
      </p:sp>
      <p:sp>
        <p:nvSpPr>
          <p:cNvPr id="13" name="Slide Number Placeholder 6"/>
          <p:cNvSpPr txBox="1">
            <a:spLocks/>
          </p:cNvSpPr>
          <p:nvPr/>
        </p:nvSpPr>
        <p:spPr>
          <a:xfrm>
            <a:off x="0" y="6492877"/>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solidFill>
                <a:schemeClr val="bg1">
                  <a:lumMod val="85000"/>
                </a:schemeClr>
              </a:solidFill>
            </a:endParaRPr>
          </a:p>
          <a:p>
            <a:endParaRPr lang="en-US" dirty="0">
              <a:solidFill>
                <a:schemeClr val="bg1">
                  <a:lumMod val="85000"/>
                </a:schemeClr>
              </a:solidFill>
            </a:endParaRPr>
          </a:p>
        </p:txBody>
      </p:sp>
      <p:sp>
        <p:nvSpPr>
          <p:cNvPr id="17" name="Rectangle 2"/>
          <p:cNvSpPr txBox="1">
            <a:spLocks noChangeArrowheads="1"/>
          </p:cNvSpPr>
          <p:nvPr/>
        </p:nvSpPr>
        <p:spPr>
          <a:xfrm>
            <a:off x="593124" y="404972"/>
            <a:ext cx="6036276" cy="533132"/>
          </a:xfrm>
          <a:prstGeom prst="rect">
            <a:avLst/>
          </a:prstGeom>
        </p:spPr>
        <p:txBody>
          <a:bodyPr vert="horz" lIns="91440" tIns="45720" rIns="91440" bIns="45720" rtlCol="0" anchor="t" anchorCtr="0">
            <a:noAutofit/>
          </a:bodyPr>
          <a:lstStyle>
            <a:lvl1pPr algn="l" defTabSz="457200" rtl="0" eaLnBrk="1" latinLnBrk="0" hangingPunct="1">
              <a:lnSpc>
                <a:spcPct val="70000"/>
              </a:lnSpc>
              <a:spcBef>
                <a:spcPct val="0"/>
              </a:spcBef>
              <a:buNone/>
              <a:defRPr sz="4400" b="0" i="0" kern="1200">
                <a:solidFill>
                  <a:srgbClr val="128BAD"/>
                </a:solidFill>
                <a:latin typeface="Calibri"/>
                <a:ea typeface="+mj-ea"/>
                <a:cs typeface="Calibri"/>
              </a:defRPr>
            </a:lvl1pPr>
          </a:lstStyle>
          <a:p>
            <a:r>
              <a:rPr lang="en-US" sz="3800" dirty="0" smtClean="0">
                <a:solidFill>
                  <a:srgbClr val="43B02A"/>
                </a:solidFill>
                <a:latin typeface="+mn-lt"/>
                <a:ea typeface="ＭＳ Ｐゴシック" charset="-128"/>
              </a:rPr>
              <a:t>CUSTOMER SEGMENTS</a:t>
            </a:r>
            <a:endParaRPr lang="en-US" sz="2000" dirty="0">
              <a:solidFill>
                <a:srgbClr val="43B02A"/>
              </a:solidFill>
              <a:latin typeface="+mn-lt"/>
              <a:ea typeface="ＭＳ Ｐゴシック" charset="-128"/>
            </a:endParaRPr>
          </a:p>
        </p:txBody>
      </p:sp>
      <p:cxnSp>
        <p:nvCxnSpPr>
          <p:cNvPr id="18" name="Straight Connector 17"/>
          <p:cNvCxnSpPr/>
          <p:nvPr/>
        </p:nvCxnSpPr>
        <p:spPr>
          <a:xfrm>
            <a:off x="685800" y="1066800"/>
            <a:ext cx="7848600" cy="0"/>
          </a:xfrm>
          <a:prstGeom prst="line">
            <a:avLst/>
          </a:prstGeom>
          <a:ln w="9525" cmpd="sng">
            <a:solidFill>
              <a:srgbClr val="B4DFAA"/>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838197" y="2165871"/>
            <a:ext cx="2772804" cy="2772804"/>
          </a:xfrm>
          <a:prstGeom prst="ellipse">
            <a:avLst/>
          </a:prstGeom>
          <a:gradFill flip="none" rotWithShape="1">
            <a:gsLst>
              <a:gs pos="0">
                <a:srgbClr val="43B02A">
                  <a:shade val="30000"/>
                  <a:satMod val="115000"/>
                </a:srgbClr>
              </a:gs>
              <a:gs pos="50000">
                <a:srgbClr val="43B02A">
                  <a:shade val="67500"/>
                  <a:satMod val="115000"/>
                </a:srgbClr>
              </a:gs>
              <a:gs pos="100000">
                <a:srgbClr val="43B02A">
                  <a:shade val="100000"/>
                  <a:satMod val="115000"/>
                </a:srgb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067609" y="2941787"/>
            <a:ext cx="2313980" cy="1448089"/>
          </a:xfrm>
          <a:prstGeom prst="rect">
            <a:avLst/>
          </a:prstGeom>
          <a:noFill/>
        </p:spPr>
        <p:txBody>
          <a:bodyPr wrap="square" lIns="0" tIns="0" rIns="0" bIns="0" rtlCol="0" anchor="ctr" anchorCtr="0">
            <a:spAutoFit/>
          </a:bodyPr>
          <a:lstStyle/>
          <a:p>
            <a:pPr algn="ctr">
              <a:lnSpc>
                <a:spcPts val="2800"/>
              </a:lnSpc>
            </a:pPr>
            <a:r>
              <a:rPr lang="en-US" sz="4500" dirty="0" smtClean="0">
                <a:solidFill>
                  <a:schemeClr val="bg1"/>
                </a:solidFill>
              </a:rPr>
              <a:t>97.9% </a:t>
            </a:r>
            <a:r>
              <a:rPr lang="en-US" sz="3000" dirty="0" smtClean="0">
                <a:solidFill>
                  <a:srgbClr val="B4DFAA"/>
                </a:solidFill>
              </a:rPr>
              <a:t/>
            </a:r>
            <a:br>
              <a:rPr lang="en-US" sz="3000" dirty="0" smtClean="0">
                <a:solidFill>
                  <a:srgbClr val="B4DFAA"/>
                </a:solidFill>
              </a:rPr>
            </a:br>
            <a:r>
              <a:rPr lang="en-US" sz="3000" dirty="0" smtClean="0">
                <a:solidFill>
                  <a:srgbClr val="B4DFAA"/>
                </a:solidFill>
              </a:rPr>
              <a:t>ENROLLEE </a:t>
            </a:r>
            <a:br>
              <a:rPr lang="en-US" sz="3000" dirty="0" smtClean="0">
                <a:solidFill>
                  <a:srgbClr val="B4DFAA"/>
                </a:solidFill>
              </a:rPr>
            </a:br>
            <a:r>
              <a:rPr lang="en-US" sz="3000" dirty="0" smtClean="0">
                <a:solidFill>
                  <a:srgbClr val="B4DFAA"/>
                </a:solidFill>
              </a:rPr>
              <a:t>RETENTION RATE</a:t>
            </a:r>
            <a:endParaRPr lang="en-US" sz="3000" dirty="0">
              <a:solidFill>
                <a:srgbClr val="B4DFAA"/>
              </a:solidFill>
            </a:endParaRPr>
          </a:p>
        </p:txBody>
      </p:sp>
      <p:sp>
        <p:nvSpPr>
          <p:cNvPr id="30" name="Content Placeholder 2"/>
          <p:cNvSpPr txBox="1">
            <a:spLocks/>
          </p:cNvSpPr>
          <p:nvPr/>
        </p:nvSpPr>
        <p:spPr>
          <a:xfrm>
            <a:off x="0" y="6406092"/>
            <a:ext cx="9144000" cy="223308"/>
          </a:xfrm>
          <a:prstGeom prst="rect">
            <a:avLst/>
          </a:prstGeom>
        </p:spPr>
        <p:txBody>
          <a:bodyPr lIns="0" tIns="0" rIns="0" bIns="0">
            <a:noAutofit/>
          </a:bodyPr>
          <a:lstStyle>
            <a:lvl1pPr marL="0" indent="0" algn="l" defTabSz="457200" rtl="0" eaLnBrk="1" latinLnBrk="0" hangingPunct="1">
              <a:lnSpc>
                <a:spcPct val="80000"/>
              </a:lnSpc>
              <a:spcBef>
                <a:spcPct val="20000"/>
              </a:spcBef>
              <a:buSzPct val="100000"/>
              <a:buFontTx/>
              <a:buNone/>
              <a:defRPr sz="2400" b="0" i="0" kern="1200" baseline="0">
                <a:solidFill>
                  <a:schemeClr val="tx1"/>
                </a:solidFill>
                <a:latin typeface="Calibri Light"/>
                <a:ea typeface="+mn-ea"/>
                <a:cs typeface="Calibri Light"/>
              </a:defRPr>
            </a:lvl1pPr>
            <a:lvl2pPr marL="576263" indent="-234950" algn="l" defTabSz="457200" rtl="0" eaLnBrk="1" latinLnBrk="0" hangingPunct="1">
              <a:lnSpc>
                <a:spcPct val="80000"/>
              </a:lnSpc>
              <a:spcBef>
                <a:spcPct val="20000"/>
              </a:spcBef>
              <a:buSzPct val="100000"/>
              <a:buFont typeface="Arial"/>
              <a:buChar char="•"/>
              <a:defRPr sz="2200" b="0" i="0" kern="1200">
                <a:solidFill>
                  <a:schemeClr val="tx1"/>
                </a:solidFill>
                <a:latin typeface="Calibri Light"/>
                <a:ea typeface="+mn-ea"/>
                <a:cs typeface="Calibri Light"/>
              </a:defRPr>
            </a:lvl2pPr>
            <a:lvl3pPr marL="801688" indent="-225425" algn="l" defTabSz="457200" rtl="0" eaLnBrk="1" latinLnBrk="0" hangingPunct="1">
              <a:lnSpc>
                <a:spcPct val="80000"/>
              </a:lnSpc>
              <a:spcBef>
                <a:spcPct val="20000"/>
              </a:spcBef>
              <a:buSzPct val="100000"/>
              <a:buFont typeface="Courier New"/>
              <a:buChar char="o"/>
              <a:defRPr sz="2000" b="0" i="0" kern="1200">
                <a:solidFill>
                  <a:schemeClr val="tx1"/>
                </a:solidFill>
                <a:latin typeface="Calibri Light"/>
                <a:ea typeface="+mn-ea"/>
                <a:cs typeface="Calibri Light"/>
              </a:defRPr>
            </a:lvl3pPr>
            <a:lvl4pPr marL="966788" indent="-165100" algn="l" defTabSz="457200" rtl="0" eaLnBrk="1" latinLnBrk="0" hangingPunct="1">
              <a:lnSpc>
                <a:spcPct val="80000"/>
              </a:lnSpc>
              <a:spcBef>
                <a:spcPct val="20000"/>
              </a:spcBef>
              <a:buSzPct val="100000"/>
              <a:buFont typeface="Wingdings" charset="2"/>
              <a:buChar char="§"/>
              <a:defRPr sz="1800" b="0" i="0" kern="1200">
                <a:solidFill>
                  <a:schemeClr val="tx1"/>
                </a:solidFill>
                <a:latin typeface="Calibri Light"/>
                <a:ea typeface="+mn-ea"/>
                <a:cs typeface="Calibri Light"/>
              </a:defRPr>
            </a:lvl4pPr>
            <a:lvl5pPr marL="1201738" indent="-176213" algn="l" defTabSz="457200" rtl="0" eaLnBrk="1" latinLnBrk="0" hangingPunct="1">
              <a:lnSpc>
                <a:spcPct val="80000"/>
              </a:lnSpc>
              <a:spcBef>
                <a:spcPct val="20000"/>
              </a:spcBef>
              <a:buSzPct val="100000"/>
              <a:buFont typeface="Wingdings" charset="2"/>
              <a:buChar char="v"/>
              <a:defRPr sz="16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pPr>
            <a:r>
              <a:rPr lang="en-US" sz="900" b="1" spc="80" dirty="0" smtClean="0">
                <a:solidFill>
                  <a:srgbClr val="B4DFAA"/>
                </a:solidFill>
              </a:rPr>
              <a:t>CONFIDENTIAL : </a:t>
            </a:r>
            <a:r>
              <a:rPr lang="en-US" sz="900" b="1" spc="80" dirty="0">
                <a:solidFill>
                  <a:srgbClr val="B4DFAA"/>
                </a:solidFill>
              </a:rPr>
              <a:t>NOT FOR FURTHER </a:t>
            </a:r>
            <a:r>
              <a:rPr lang="en-US" sz="900" b="1" spc="80" dirty="0" smtClean="0">
                <a:solidFill>
                  <a:srgbClr val="B4DFAA"/>
                </a:solidFill>
              </a:rPr>
              <a:t>DISTRIBUTION</a:t>
            </a:r>
            <a:endParaRPr lang="en-US" sz="900" spc="80" dirty="0">
              <a:solidFill>
                <a:srgbClr val="B4DFAA"/>
              </a:solidFill>
            </a:endParaRPr>
          </a:p>
        </p:txBody>
      </p:sp>
      <p:sp>
        <p:nvSpPr>
          <p:cNvPr id="31" name="Slide Number Placeholder 1"/>
          <p:cNvSpPr>
            <a:spLocks noGrp="1"/>
          </p:cNvSpPr>
          <p:nvPr>
            <p:ph type="sldNum" sz="quarter" idx="4294967295"/>
          </p:nvPr>
        </p:nvSpPr>
        <p:spPr>
          <a:xfrm>
            <a:off x="609600" y="6335183"/>
            <a:ext cx="685800" cy="294217"/>
          </a:xfrm>
          <a:prstGeom prst="rect">
            <a:avLst/>
          </a:prstGeom>
        </p:spPr>
        <p:txBody>
          <a:bodyPr/>
          <a:lstStyle/>
          <a:p>
            <a:fld id="{F8321014-CFE2-444F-A147-104C39D79ABC}" type="slidenum">
              <a:rPr lang="en-US" sz="1200" smtClean="0">
                <a:solidFill>
                  <a:srgbClr val="B4DFAA"/>
                </a:solidFill>
              </a:rPr>
              <a:t>9</a:t>
            </a:fld>
            <a:endParaRPr lang="en-US" sz="1200" dirty="0">
              <a:solidFill>
                <a:srgbClr val="B4DFAA"/>
              </a:solidFill>
            </a:endParaRPr>
          </a:p>
        </p:txBody>
      </p:sp>
    </p:spTree>
    <p:extLst>
      <p:ext uri="{BB962C8B-B14F-4D97-AF65-F5344CB8AC3E}">
        <p14:creationId xmlns:p14="http://schemas.microsoft.com/office/powerpoint/2010/main" val="4055801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rket Share in force lives 2011 2014 MetLife UCCI" id="{A3078040-1BCD-40BB-91DF-7B6793E74BB1}" vid="{360FB84F-0ED0-4C11-A6BD-9C613F092C1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21277F444F04FA63B4FD388FA370D" ma:contentTypeVersion="26" ma:contentTypeDescription="Create a new document." ma:contentTypeScope="" ma:versionID="d30067a7008be852edeb238acbdbc4c3">
  <xsd:schema xmlns:xsd="http://www.w3.org/2001/XMLSchema" xmlns:xs="http://www.w3.org/2001/XMLSchema" xmlns:p="http://schemas.microsoft.com/office/2006/metadata/properties" xmlns:ns1="http://schemas.microsoft.com/sharepoint/v3" xmlns:ns2="a278a293-375e-45d9-a487-a609036d2c15" targetNamespace="http://schemas.microsoft.com/office/2006/metadata/properties" ma:root="true" ma:fieldsID="59031e69cfde67b27b60f9de3379b039" ns1:_="" ns2:_="">
    <xsd:import namespace="http://schemas.microsoft.com/sharepoint/v3"/>
    <xsd:import namespace="a278a293-375e-45d9-a487-a609036d2c1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78a293-375e-45d9-a487-a609036d2c15"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5B92C9F-4E7E-4020-9D01-642B7DE87298}"/>
</file>

<file path=customXml/itemProps2.xml><?xml version="1.0" encoding="utf-8"?>
<ds:datastoreItem xmlns:ds="http://schemas.openxmlformats.org/officeDocument/2006/customXml" ds:itemID="{E9FEC3C6-DD16-422A-B8AE-8B104F632898}"/>
</file>

<file path=customXml/itemProps3.xml><?xml version="1.0" encoding="utf-8"?>
<ds:datastoreItem xmlns:ds="http://schemas.openxmlformats.org/officeDocument/2006/customXml" ds:itemID="{39B4CF60-C0DC-4692-912B-881AF8D8CFF5}"/>
</file>

<file path=docProps/app.xml><?xml version="1.0" encoding="utf-8"?>
<Properties xmlns="http://schemas.openxmlformats.org/officeDocument/2006/extended-properties" xmlns:vt="http://schemas.openxmlformats.org/officeDocument/2006/docPropsVTypes">
  <Template/>
  <TotalTime>44193</TotalTime>
  <Words>880</Words>
  <Application>Microsoft Office PowerPoint</Application>
  <PresentationFormat>On-screen Show (4:3)</PresentationFormat>
  <Paragraphs>231</Paragraphs>
  <Slides>15</Slides>
  <Notes>15</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15</vt:i4>
      </vt:variant>
    </vt:vector>
  </HeadingPairs>
  <TitlesOfParts>
    <vt:vector size="31" baseType="lpstr">
      <vt:lpstr>ＭＳ Ｐゴシック</vt:lpstr>
      <vt:lpstr>ＭＳ Ｐゴシック</vt:lpstr>
      <vt:lpstr>Arial</vt:lpstr>
      <vt:lpstr>Calibri</vt:lpstr>
      <vt:lpstr>Calibri Light</vt:lpstr>
      <vt:lpstr>Century Gothic</vt:lpstr>
      <vt:lpstr>Courier New</vt:lpstr>
      <vt:lpstr>Lucida Grande</vt:lpstr>
      <vt:lpstr>Wingdings</vt:lpstr>
      <vt:lpstr>Office Theme</vt:lpstr>
      <vt:lpstr>Custom Design</vt:lpstr>
      <vt:lpstr>1_Office Theme</vt:lpstr>
      <vt:lpstr>2_Office Theme</vt:lpstr>
      <vt:lpstr>3_Office Theme</vt:lpstr>
      <vt:lpstr>4_Office Theme</vt:lpstr>
      <vt:lpstr>5_Office Theme</vt:lpstr>
      <vt:lpstr>PowerPoint Presentation</vt:lpstr>
      <vt:lpstr>OUR PURPOSE</vt:lpstr>
      <vt:lpstr>WHERE IT ALL BEGAN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THE DEAL?</vt:lpstr>
      <vt:lpstr>WHO DOES THE DEAL BENEFIT?</vt:lpstr>
      <vt:lpstr>PowerPoint Presentation</vt:lpstr>
      <vt:lpstr>WHO DOES THE DEAL BENEFIT?</vt:lpstr>
      <vt:lpstr>WHAT’S NEXT?</vt:lpstr>
    </vt:vector>
  </TitlesOfParts>
  <Company>Delta Dental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Grillo</dc:creator>
  <cp:lastModifiedBy>David Mohrman</cp:lastModifiedBy>
  <cp:revision>1707</cp:revision>
  <cp:lastPrinted>2018-10-26T19:46:58Z</cp:lastPrinted>
  <dcterms:created xsi:type="dcterms:W3CDTF">2016-06-27T20:38:31Z</dcterms:created>
  <dcterms:modified xsi:type="dcterms:W3CDTF">2018-10-29T17:41:01Z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0x01010039021277F444F04FA63B4FD388FA370D</vt:lpwstr>
  </property>
  <property fmtid="{D5CDD505-2E9C-101B-9397-08002B2CF9AE}" pid="3" name="_dlc_DocIdItemGuid">
    <vt:lpwstr>28b884a9-e802-4415-b46c-60fe065fac28</vt:lpwstr>
  </property>
  <property fmtid="{D5CDD505-2E9C-101B-9397-08002B2CF9AE}" pid="4" name="SeoKeywords">
    <vt:lpwstr/>
  </property>
  <property fmtid="{D5CDD505-2E9C-101B-9397-08002B2CF9AE}" pid="5" name="PublishingRollupImage">
    <vt:lpwstr/>
  </property>
  <property fmtid="{D5CDD505-2E9C-101B-9397-08002B2CF9AE}" pid="6" name="Styles">
    <vt:lpwstr/>
  </property>
  <property fmtid="{D5CDD505-2E9C-101B-9397-08002B2CF9AE}" pid="7" name="PublishingContactEmail">
    <vt:lpwstr/>
  </property>
  <property fmtid="{D5CDD505-2E9C-101B-9397-08002B2CF9AE}" pid="8" name="Meta Keywords">
    <vt:lpwstr/>
  </property>
  <property fmtid="{D5CDD505-2E9C-101B-9397-08002B2CF9AE}" pid="9" name="Aside Column 1">
    <vt:lpwstr/>
  </property>
  <property fmtid="{D5CDD505-2E9C-101B-9397-08002B2CF9AE}" pid="10" name="Quarter Column 3">
    <vt:lpwstr/>
  </property>
  <property fmtid="{D5CDD505-2E9C-101B-9397-08002B2CF9AE}" pid="11" name="Thirds Column 2">
    <vt:lpwstr/>
  </property>
  <property fmtid="{D5CDD505-2E9C-101B-9397-08002B2CF9AE}" pid="12" name="Full Width Column 3">
    <vt:lpwstr/>
  </property>
  <property fmtid="{D5CDD505-2E9C-101B-9397-08002B2CF9AE}" pid="13" name="Two Thirds One Third Column 1">
    <vt:lpwstr/>
  </property>
  <property fmtid="{D5CDD505-2E9C-101B-9397-08002B2CF9AE}" pid="14" name="Scripts">
    <vt:lpwstr/>
  </property>
  <property fmtid="{D5CDD505-2E9C-101B-9397-08002B2CF9AE}" pid="15" name="Half Column 2">
    <vt:lpwstr/>
  </property>
  <property fmtid="{D5CDD505-2E9C-101B-9397-08002B2CF9AE}" pid="16" name="Quarter Column 1">
    <vt:lpwstr/>
  </property>
  <property fmtid="{D5CDD505-2E9C-101B-9397-08002B2CF9AE}" pid="17" name="Thirds Column 5">
    <vt:lpwstr/>
  </property>
  <property fmtid="{D5CDD505-2E9C-101B-9397-08002B2CF9AE}" pid="18" name="SeoMetaDescription">
    <vt:lpwstr/>
  </property>
  <property fmtid="{D5CDD505-2E9C-101B-9397-08002B2CF9AE}" pid="19" name="One Third Two Thirds Column 1">
    <vt:lpwstr/>
  </property>
  <property fmtid="{D5CDD505-2E9C-101B-9397-08002B2CF9AE}" pid="20" name="Meta Description">
    <vt:lpwstr/>
  </property>
  <property fmtid="{D5CDD505-2E9C-101B-9397-08002B2CF9AE}" pid="21" name="Full Width Column 1">
    <vt:lpwstr/>
  </property>
  <property fmtid="{D5CDD505-2E9C-101B-9397-08002B2CF9AE}" pid="22" name="Audience">
    <vt:lpwstr/>
  </property>
  <property fmtid="{D5CDD505-2E9C-101B-9397-08002B2CF9AE}" pid="23" name="Aside Column 2">
    <vt:lpwstr/>
  </property>
  <property fmtid="{D5CDD505-2E9C-101B-9397-08002B2CF9AE}" pid="24" name="Quarter Column 4">
    <vt:lpwstr/>
  </property>
  <property fmtid="{D5CDD505-2E9C-101B-9397-08002B2CF9AE}" pid="25" name="Thirds Column 3">
    <vt:lpwstr/>
  </property>
  <property fmtid="{D5CDD505-2E9C-101B-9397-08002B2CF9AE}" pid="26" name="Two Thirds One Third Column 2">
    <vt:lpwstr/>
  </property>
  <property fmtid="{D5CDD505-2E9C-101B-9397-08002B2CF9AE}" pid="27" name="Full Width Column 4">
    <vt:lpwstr/>
  </property>
  <property fmtid="{D5CDD505-2E9C-101B-9397-08002B2CF9AE}" pid="28" name="RoutingRuleDescription">
    <vt:lpwstr/>
  </property>
  <property fmtid="{D5CDD505-2E9C-101B-9397-08002B2CF9AE}" pid="29" name="Thirds Column 6">
    <vt:lpwstr/>
  </property>
  <property fmtid="{D5CDD505-2E9C-101B-9397-08002B2CF9AE}" pid="30" name="Half Column 3">
    <vt:lpwstr/>
  </property>
  <property fmtid="{D5CDD505-2E9C-101B-9397-08002B2CF9AE}" pid="31" name="Quarter Column 2">
    <vt:lpwstr/>
  </property>
  <property fmtid="{D5CDD505-2E9C-101B-9397-08002B2CF9AE}" pid="32" name="One Third Two Thirds Column 2">
    <vt:lpwstr/>
  </property>
  <property fmtid="{D5CDD505-2E9C-101B-9397-08002B2CF9AE}" pid="33" name="Thirds Column 1">
    <vt:lpwstr/>
  </property>
  <property fmtid="{D5CDD505-2E9C-101B-9397-08002B2CF9AE}" pid="34" name="PublishingContactPicture">
    <vt:lpwstr/>
  </property>
  <property fmtid="{D5CDD505-2E9C-101B-9397-08002B2CF9AE}" pid="35" name="PublishingContactName">
    <vt:lpwstr/>
  </property>
  <property fmtid="{D5CDD505-2E9C-101B-9397-08002B2CF9AE}" pid="36" name="Full Width Column 2">
    <vt:lpwstr/>
  </property>
  <property fmtid="{D5CDD505-2E9C-101B-9397-08002B2CF9AE}" pid="37" name="Comments">
    <vt:lpwstr/>
  </property>
  <property fmtid="{D5CDD505-2E9C-101B-9397-08002B2CF9AE}" pid="38" name="Aside Column 3">
    <vt:lpwstr/>
  </property>
  <property fmtid="{D5CDD505-2E9C-101B-9397-08002B2CF9AE}" pid="39" name="Half Column 1">
    <vt:lpwstr/>
  </property>
  <property fmtid="{D5CDD505-2E9C-101B-9397-08002B2CF9AE}" pid="40" name="Thirds Column 4">
    <vt:lpwstr/>
  </property>
  <property fmtid="{D5CDD505-2E9C-101B-9397-08002B2CF9AE}" pid="41" name="PublishingPageLayout">
    <vt:lpwstr/>
  </property>
  <property fmtid="{D5CDD505-2E9C-101B-9397-08002B2CF9AE}" pid="42" name="Full Width Column 5">
    <vt:lpwstr/>
  </property>
  <property fmtid="{D5CDD505-2E9C-101B-9397-08002B2CF9AE}" pid="43" name="Half Column 4">
    <vt:lpwstr/>
  </property>
  <property fmtid="{D5CDD505-2E9C-101B-9397-08002B2CF9AE}" pid="44" name="SeoBrowserTitle">
    <vt:lpwstr/>
  </property>
</Properties>
</file>